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4" r:id="rId4"/>
    <p:sldId id="281" r:id="rId5"/>
    <p:sldId id="280" r:id="rId6"/>
    <p:sldId id="276" r:id="rId7"/>
    <p:sldId id="277" r:id="rId8"/>
    <p:sldId id="284" r:id="rId9"/>
    <p:sldId id="285" r:id="rId10"/>
    <p:sldId id="275" r:id="rId11"/>
    <p:sldId id="286" r:id="rId12"/>
    <p:sldId id="278" r:id="rId13"/>
    <p:sldId id="283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E6"/>
    <a:srgbClr val="00175B"/>
    <a:srgbClr val="13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BAE23-D1DE-4900-94FD-AA8E89662FF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E5B6-B4F5-45AB-BD16-E05C0484B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8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E5B6-B4F5-45AB-BD16-E05C0484B9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1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1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5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5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7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3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2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0C92-691E-4F47-9584-CAA2AD9B67C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68A6-8FD4-47C5-AF76-DE40DDB9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jp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eg"/><Relationship Id="rId4" Type="http://schemas.openxmlformats.org/officeDocument/2006/relationships/image" Target="../media/image67.jp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microsoft.com/office/2007/relationships/hdphoto" Target="../media/hdphoto3.wdp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4.wdp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6732" y="520996"/>
            <a:ext cx="4685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https://chernskij-r71.gosweb.gosuslugi.ru</a:t>
            </a:r>
            <a:r>
              <a:rPr lang="en-US" b="1" dirty="0" smtClean="0">
                <a:solidFill>
                  <a:srgbClr val="0017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b="1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111" y="2987748"/>
            <a:ext cx="10153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МУНИЦИПАЛЬНОЕ ОБРАЗОВАНИЕ ЧЕРНСКИЙ РАЙОН</a:t>
            </a:r>
            <a:endParaRPr lang="ru-RU" sz="4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111" y="520996"/>
            <a:ext cx="103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17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b="1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1" y="395499"/>
            <a:ext cx="1242549" cy="1543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880" y="520996"/>
            <a:ext cx="344580" cy="3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0"/>
            <a:ext cx="12192000" cy="6886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184" y="342919"/>
            <a:ext cx="969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ПРЕФЕРЕНЦИИ ДЛЯ ИНВЕСТОРОВ </a:t>
            </a:r>
            <a:endParaRPr lang="ru-RU" sz="40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3739" y="1198977"/>
            <a:ext cx="49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ПОДДЕРЖКА ИНВЕСТИЦИОННОЙ ДЕЯТЕЛЬНОСТИ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В ФОРМЕ КАПИТАЛЬНЫХ ВЛОЖЕНИЙ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(закон Тульской области №1390-ЗТО от 06.02.2010)</a:t>
            </a:r>
            <a:endParaRPr lang="ru-RU" sz="1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123" y="1146990"/>
            <a:ext cx="4408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ПОДДЕРЖКА УЧАСТНИКОВ СПЕЦИАЛЬНЫХ ИНВЕСТИЦИОННЫХ КОНТРАКТОВ (СПИК)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(закон Тульской области №33-ЗТО от 27.04.2017)</a:t>
            </a:r>
            <a:endParaRPr lang="ru-RU" sz="1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058" y="1733859"/>
            <a:ext cx="666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495228" y="183771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4 налоговых периода)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1033" y="1768462"/>
            <a:ext cx="138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15,5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2097" y="1837712"/>
            <a:ext cx="332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прибыль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(срок действия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01.01.2025 г.)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241" y="2553798"/>
            <a:ext cx="601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100 млн руб. капитальных вложений в объекты недвижимого имущества)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80946" y="3018644"/>
            <a:ext cx="5221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ПОДДЕРЖКА УЧАСТНИКОВ РЕГИОНАЛЬНЫХ ИНВЕСТИЦИОННЫХ ПРОЕКТОВ (РИП)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(закон Тульской области №112-ЗТО от 28.11.2019)</a:t>
            </a:r>
            <a:endParaRPr lang="ru-RU" sz="1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266" y="3553526"/>
            <a:ext cx="1481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5579" y="3619181"/>
            <a:ext cx="3606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4 налоговых периода)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341" y="3556598"/>
            <a:ext cx="166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2827" y="3626442"/>
            <a:ext cx="350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прибыль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4 налоговых периода)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4662" y="4283964"/>
            <a:ext cx="2866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130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5 млрд руб. капиталовложений)</a:t>
            </a:r>
            <a:endParaRPr lang="ru-RU" sz="1100" b="1" dirty="0">
              <a:solidFill>
                <a:srgbClr val="130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90602" y="5016921"/>
            <a:ext cx="49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ЗАЩИТА И ПООЩРЕНИЕ КАПИТАЛОВЛОЖЕНИЙ (СЗПК)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(Федеральный закон №69-ФЗ от 01.04.2020)</a:t>
            </a:r>
            <a:endParaRPr lang="ru-RU" sz="1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3391" y="5785385"/>
            <a:ext cx="601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Стабилизационная оговорка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 на уплату процентов по кредитам и займам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 на инфраструктуру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720472" y="4291107"/>
            <a:ext cx="29354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130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100 млн руб. капиталовложений)</a:t>
            </a:r>
            <a:endParaRPr lang="ru-RU" sz="1100" b="1" dirty="0">
              <a:solidFill>
                <a:srgbClr val="130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613638" y="1830888"/>
            <a:ext cx="666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38" name="TextBox 37"/>
          <p:cNvSpPr txBox="1"/>
          <p:nvPr/>
        </p:nvSpPr>
        <p:spPr>
          <a:xfrm>
            <a:off x="7110048" y="1911644"/>
            <a:ext cx="172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5 налоговых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51692" y="1845814"/>
            <a:ext cx="156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9060388" y="187103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7 налоговых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13077" y="1830888"/>
            <a:ext cx="156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10914225" y="185564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10 налоговых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11301" y="2760574"/>
            <a:ext cx="666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7110048" y="2806297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прибыль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8 налоговых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0944" y="2833217"/>
            <a:ext cx="156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4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/>
              <a:t>%</a:t>
            </a:r>
            <a:endParaRPr lang="ru-RU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9316270" y="2831518"/>
            <a:ext cx="34017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конца действия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СПИК)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68589" y="3960862"/>
            <a:ext cx="5296447" cy="2897138"/>
          </a:xfrm>
          <a:prstGeom prst="rect">
            <a:avLst/>
          </a:prstGeom>
          <a:solidFill>
            <a:srgbClr val="13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637082" y="4119554"/>
            <a:ext cx="44254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ЗЕМЕЛЬНОГО УЧАСТКА В АРЕНДУ БЕЗ ПРОВЕДЕНИЯ ТОРГОВ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Тульской области №61-ЗТО от 15.07.2016)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37082" y="4818378"/>
            <a:ext cx="442544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НАЛОГОВЫЙ ВЫЧЕТ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Тульской области №51-ЗТО от 01.07.2017)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37082" y="5287812"/>
            <a:ext cx="442376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ОРГАНИЗАЦИЯМ ПРИ ОСУЩЕСТВЛЕНИИ КАПИТАЛЬНЫХ ВЛОЖЕНИЙ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Тульской области №354 от 16.07.2013)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37082" y="5993581"/>
            <a:ext cx="442376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ИНВЕСТИЦИОННОГО ФОНДА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Тульской области №759 от 18.12.2013)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" y="1142241"/>
            <a:ext cx="914286" cy="914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4" y="2952914"/>
            <a:ext cx="662179" cy="662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" y="4911963"/>
            <a:ext cx="679505" cy="679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92" y="1193759"/>
            <a:ext cx="659763" cy="659763"/>
          </a:xfrm>
          <a:prstGeom prst="rect">
            <a:avLst/>
          </a:prstGeom>
        </p:spPr>
      </p:pic>
      <p:sp>
        <p:nvSpPr>
          <p:cNvPr id="19" name="Блок-схема: узел 18"/>
          <p:cNvSpPr/>
          <p:nvPr/>
        </p:nvSpPr>
        <p:spPr>
          <a:xfrm>
            <a:off x="7097360" y="4179897"/>
            <a:ext cx="521011" cy="52341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24" y="4218360"/>
            <a:ext cx="484947" cy="484947"/>
          </a:xfrm>
          <a:prstGeom prst="rect">
            <a:avLst/>
          </a:prstGeom>
        </p:spPr>
      </p:pic>
      <p:sp>
        <p:nvSpPr>
          <p:cNvPr id="20" name="Блок-схема: узел 19"/>
          <p:cNvSpPr/>
          <p:nvPr/>
        </p:nvSpPr>
        <p:spPr>
          <a:xfrm>
            <a:off x="7099627" y="4837962"/>
            <a:ext cx="539523" cy="50151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133424" y="5416243"/>
            <a:ext cx="503658" cy="46087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094550" y="5993382"/>
            <a:ext cx="585480" cy="59343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30" y="4890962"/>
            <a:ext cx="420774" cy="4207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16" y="5477604"/>
            <a:ext cx="358038" cy="3580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07" y="6051003"/>
            <a:ext cx="439208" cy="4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8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186268"/>
            <a:ext cx="10464800" cy="118533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" y="3962400"/>
            <a:ext cx="6365766" cy="2590800"/>
          </a:xfrm>
        </p:spPr>
        <p:txBody>
          <a:bodyPr/>
          <a:lstStyle/>
          <a:p>
            <a:pPr algn="l"/>
            <a:r>
              <a:rPr lang="ru-RU" b="1" dirty="0" smtClean="0"/>
              <a:t>ИМУЩЕСТВЕННАЯ ПОДДЕРЖКА</a:t>
            </a: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03.11.2023 №756 утвержден перечень муниципального имущества, предназначенного для предоставления во владение и (или) в пользование субъектам малого и среднего предпринимательства, на льготных условиях. В настоящее время в перечне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Чернскому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представлен 21 объект такого имущества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14,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Чернь – 1, МО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Липицкое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1, МО Северное – 2 и МО Тургеневское – 3).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03201" y="1557868"/>
            <a:ext cx="5249332" cy="204417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врон 5"/>
          <p:cNvSpPr/>
          <p:nvPr/>
        </p:nvSpPr>
        <p:spPr>
          <a:xfrm>
            <a:off x="4724400" y="1557868"/>
            <a:ext cx="1964267" cy="204417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435" y="1719702"/>
            <a:ext cx="4770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Постановлением администрации муниципального образования </a:t>
            </a:r>
            <a:r>
              <a:rPr lang="ru-RU" dirty="0" err="1" smtClean="0">
                <a:solidFill>
                  <a:schemeClr val="bg1"/>
                </a:solidFill>
              </a:rPr>
              <a:t>Чернский</a:t>
            </a:r>
            <a:r>
              <a:rPr lang="ru-RU" dirty="0" smtClean="0">
                <a:solidFill>
                  <a:schemeClr val="bg1"/>
                </a:solidFill>
              </a:rPr>
              <a:t> район от 09.03.2022 №162 утверждена муниципальная программа «Развитие малого и среднего предпринимательства в </a:t>
            </a:r>
            <a:r>
              <a:rPr lang="ru-RU" dirty="0" err="1" smtClean="0">
                <a:solidFill>
                  <a:schemeClr val="bg1"/>
                </a:solidFill>
              </a:rPr>
              <a:t>Чернском</a:t>
            </a:r>
            <a:r>
              <a:rPr lang="ru-RU" dirty="0" smtClean="0">
                <a:solidFill>
                  <a:schemeClr val="bg1"/>
                </a:solidFill>
              </a:rPr>
              <a:t> районе»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513" y="489857"/>
            <a:ext cx="4490357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МУНИЦИПАЛЬНОЙ ПРОГРАММОЙ ПРЕДУСМОТРЕНЫ К РЕАЛИЗАЦИИ РАЗЛИЧНЫЕ МЕРОПРИЯТИЯ, СРЕДИ КОТОРЫХ: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Совершенствование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политики поддержки малого и среднего предпринимательства (проведение семинаров, популяризация бизнеса, содействие к участию в выставках, ярмарках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районной инфраструктуры поддержки малого предпринимательства (ведение реестра получателей поддержки, обучение субъектов МСП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ru-RU" dirty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7620002" y="2422297"/>
            <a:ext cx="199696" cy="17375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620002" y="4119717"/>
            <a:ext cx="199696" cy="17375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64" y="7936"/>
            <a:ext cx="5318636" cy="686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1" y="-27785"/>
            <a:ext cx="6886518" cy="6876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5" y="430776"/>
            <a:ext cx="969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ИСТОРИЯ УСПЕХА</a:t>
            </a:r>
            <a:endParaRPr lang="ru-RU" sz="40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495672" y="562714"/>
            <a:ext cx="442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16</a:t>
            </a:r>
            <a:endPara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сельскохозяйственных предприятий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5673" y="2255923"/>
            <a:ext cx="4424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1</a:t>
            </a:r>
            <a:endPara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производственное предприятие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43" y="1138662"/>
            <a:ext cx="2544197" cy="1747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1" y="5051609"/>
            <a:ext cx="2871788" cy="1495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03" y="4689344"/>
            <a:ext cx="1914670" cy="1914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86378"/>
            <a:ext cx="4062638" cy="1532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188898"/>
            <a:ext cx="3427231" cy="1912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3942" y="4073791"/>
            <a:ext cx="41144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рестьянско-фермерских хозяйств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6701" y="5325004"/>
            <a:ext cx="4503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386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ндивидуальных предпринимателей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607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5" y="430776"/>
            <a:ext cx="5625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ИНВЕСТИЦИОННЫЕ ПЛОЩАДКИ</a:t>
            </a:r>
            <a:endParaRPr lang="ru-RU" sz="40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0" y="1894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2839" y="2184991"/>
            <a:ext cx="198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«ГРИНФИЛД»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0643" y="2184991"/>
            <a:ext cx="2171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«БРАУНФИЛД»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554759"/>
            <a:ext cx="1409700" cy="140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7014" y="525960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https://invest-tula.com/platforms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85" y="-22294"/>
            <a:ext cx="5031215" cy="6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2"/>
          <a:stretch/>
        </p:blipFill>
        <p:spPr>
          <a:xfrm>
            <a:off x="8058064" y="2109911"/>
            <a:ext cx="4133937" cy="4764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241" y="510008"/>
            <a:ext cx="50934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лава администрации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БЕЛОШИЦКИЙ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Валерий Анатольевич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       8(48756)2-01-56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      8(48756)2-12-06 (приемная)              </a:t>
            </a:r>
          </a:p>
          <a:p>
            <a:r>
              <a:rPr lang="ru-RU" sz="2400" dirty="0" smtClean="0"/>
              <a:t>         </a:t>
            </a:r>
            <a:r>
              <a:rPr lang="en-US" sz="2400" dirty="0" smtClean="0"/>
              <a:t>ased_mo_chern@tularegion.ru</a:t>
            </a:r>
            <a:r>
              <a:rPr lang="ru-RU" sz="2400" dirty="0" smtClean="0"/>
              <a:t> </a:t>
            </a:r>
            <a:r>
              <a:rPr lang="en-US" sz="2400" dirty="0" smtClean="0"/>
              <a:t>valery.beloshitskiy@tularegion.org</a:t>
            </a:r>
            <a:endParaRPr lang="ru-RU" sz="2400" dirty="0"/>
          </a:p>
          <a:p>
            <a:r>
              <a:rPr lang="ru-RU" sz="2400" b="1" dirty="0" smtClean="0">
                <a:solidFill>
                  <a:srgbClr val="130040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130040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94286" y="4336866"/>
            <a:ext cx="502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Инвестиционный уполномоченный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АСТАХОВА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Любовь Ивановна </a:t>
            </a:r>
            <a:endParaRPr lang="ru-RU" sz="900" b="1" dirty="0" smtClean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800" b="1" dirty="0" smtClean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8(48756)5-01-49</a:t>
            </a:r>
            <a:endParaRPr lang="ru-RU" sz="2400" dirty="0" smtClean="0"/>
          </a:p>
          <a:p>
            <a:r>
              <a:rPr lang="ru-RU" sz="2400" dirty="0" smtClean="0"/>
              <a:t>        </a:t>
            </a:r>
            <a:r>
              <a:rPr lang="en-US" sz="2400" dirty="0" smtClean="0"/>
              <a:t>Lyubov.Astahova@tularegion.ru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27" y="3574996"/>
            <a:ext cx="1834054" cy="1834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6" y="1572444"/>
            <a:ext cx="399501" cy="399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6" y="2197288"/>
            <a:ext cx="428413" cy="428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41" y="5345970"/>
            <a:ext cx="399501" cy="3995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41" y="5749445"/>
            <a:ext cx="428413" cy="4284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25667" y="5723068"/>
            <a:ext cx="220531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https://chernskij-r71.gosweb.gosuslugi.ru/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17677" b="23515"/>
          <a:stretch/>
        </p:blipFill>
        <p:spPr>
          <a:xfrm>
            <a:off x="168025" y="3708353"/>
            <a:ext cx="2728457" cy="27070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14886" r="4637"/>
          <a:stretch/>
        </p:blipFill>
        <p:spPr>
          <a:xfrm>
            <a:off x="152140" y="397455"/>
            <a:ext cx="2744342" cy="27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6" y="-23710"/>
            <a:ext cx="7695134" cy="6881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5" y="430776"/>
            <a:ext cx="969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ЧЕРНСКИЙ РАЙОН</a:t>
            </a:r>
            <a:endParaRPr lang="ru-RU" sz="4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681" y="1286147"/>
            <a:ext cx="41932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МО: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населенные пункты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Чернь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п. Станция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Скуратово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д. Поповка 1-я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с. Архангельское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47267,3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1971" y="879342"/>
            <a:ext cx="29169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аэропорты: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Домодедово – 4 часа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Внуково – 4 часа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Калуга – 3 часа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федеральных трасс: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М2 «Крым» 0 км (проходит по территории района)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М4 «Дон» 171 км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г. Москвы: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км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6" y="516706"/>
            <a:ext cx="4973651" cy="5824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31" y="879342"/>
            <a:ext cx="380943" cy="380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6" y="2192401"/>
            <a:ext cx="382108" cy="38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27" y="5029257"/>
            <a:ext cx="538786" cy="538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05260"/>
            <a:ext cx="516706" cy="516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5" y="2595721"/>
            <a:ext cx="571167" cy="571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5" y="5647382"/>
            <a:ext cx="587497" cy="5874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0" y="4364078"/>
            <a:ext cx="174664" cy="1746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3" y="4693523"/>
            <a:ext cx="195886" cy="1958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" y="4975339"/>
            <a:ext cx="192849" cy="1928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9" y="5290456"/>
            <a:ext cx="197339" cy="1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19" y="4280894"/>
            <a:ext cx="3773563" cy="2268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92" y="543771"/>
            <a:ext cx="3809390" cy="22896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66"/>
            <a:ext cx="5919278" cy="6907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975" y="82106"/>
            <a:ext cx="969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ЭКОНОМИКА</a:t>
            </a:r>
            <a:endParaRPr lang="ru-RU" sz="54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403" y="1624464"/>
            <a:ext cx="34943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ПРОМЫШЛЕННОГО ПРОИЗВОДСТВА</a:t>
            </a:r>
          </a:p>
          <a:p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январь-декабрь 2023 года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ПРОДУКЦИИ СЕЛЬСКОГО ХОЗЯЙСТВА</a:t>
            </a:r>
          </a:p>
          <a:p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январь-декабрь 2023 года</a:t>
            </a:r>
          </a:p>
          <a:p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963" y="1508062"/>
            <a:ext cx="43656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124,5</a:t>
            </a:r>
            <a:r>
              <a:rPr lang="ru-RU" sz="4000" b="1" dirty="0" smtClean="0">
                <a:solidFill>
                  <a:srgbClr val="0017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4000" b="1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35" y="4000240"/>
            <a:ext cx="42101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101,9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4000" b="1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09" y="2046578"/>
            <a:ext cx="2896083" cy="28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" y="-38675"/>
            <a:ext cx="12186829" cy="6869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5" y="430776"/>
            <a:ext cx="9696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КОНКУРЕТНЫЕ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ПРЕИМУЩЕСТВА</a:t>
            </a:r>
            <a:endParaRPr lang="ru-RU" sz="32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\\dc1\ADM\Отдел экономического развития\Мареева\презентация развитие мо чернский район до 2026\Без име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82" y="1304992"/>
            <a:ext cx="2841332" cy="24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47188" y="1304991"/>
            <a:ext cx="2721656" cy="24995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«Здесь живут работящие добрые люди»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9571" y="4046961"/>
            <a:ext cx="2841332" cy="25472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 </a:t>
            </a:r>
            <a:r>
              <a:rPr lang="ru-RU" sz="2000" dirty="0" err="1"/>
              <a:t>чернской</a:t>
            </a:r>
            <a:r>
              <a:rPr lang="ru-RU" sz="2000" dirty="0"/>
              <a:t> землёй связаны имена великих русских писателей: Ивана Сергеевича Тургенева и Льва Николаевича </a:t>
            </a:r>
            <a:r>
              <a:rPr lang="ru-RU" sz="2000" dirty="0" smtClean="0"/>
              <a:t>Толстого</a:t>
            </a:r>
            <a:endParaRPr lang="ru-RU" sz="2000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88" y="4049486"/>
            <a:ext cx="2721657" cy="2547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" y="1652457"/>
            <a:ext cx="682529" cy="682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7" y="2527779"/>
            <a:ext cx="690116" cy="690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1" y="3395995"/>
            <a:ext cx="682529" cy="6825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" y="4278113"/>
            <a:ext cx="702072" cy="702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8" y="5151313"/>
            <a:ext cx="605804" cy="605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0" y="5953526"/>
            <a:ext cx="685743" cy="6857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2614" y="1622604"/>
            <a:ext cx="570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Удобное транспортно-географическое положение. Близость автомобильных и железнодорожных путей федерального значения, близость в городам Москва, Тула, Орел, Ефремов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5433" y="2620128"/>
            <a:ext cx="495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Перспективная территория развития туризма и активных видов отдыха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157" y="3473448"/>
            <a:ext cx="495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Наличие незадействованных промышленных зданий и производственных площадок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77071" y="4483656"/>
            <a:ext cx="495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Подготовка высококвалифицированных кадров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2157" y="5297369"/>
            <a:ext cx="495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территория для жизни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5433" y="6009443"/>
            <a:ext cx="481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Благоприятный инвестиционный климат для реализации проектов различного плана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911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67" y="13078"/>
            <a:ext cx="7584333" cy="68449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5" y="430776"/>
            <a:ext cx="9696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ПРИОРИТЕТНЫЕ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НАПРАВЛЕНИЯ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ДЕЯТЕЛЬНОСТИ</a:t>
            </a:r>
            <a:endParaRPr lang="ru-RU" sz="36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88" y="3679670"/>
            <a:ext cx="3363982" cy="233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071RUS\Desktop\буклет\338725_origi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93" y="216826"/>
            <a:ext cx="3523785" cy="227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88" y="1286352"/>
            <a:ext cx="3363982" cy="2312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9"/>
          <a:stretch/>
        </p:blipFill>
        <p:spPr>
          <a:xfrm>
            <a:off x="8237092" y="2591542"/>
            <a:ext cx="3523785" cy="18432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93" y="4492382"/>
            <a:ext cx="3523784" cy="2186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7" y="2311498"/>
            <a:ext cx="645383" cy="645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8" y="3083277"/>
            <a:ext cx="645383" cy="6453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8" y="3981452"/>
            <a:ext cx="645383" cy="645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3" y="4901782"/>
            <a:ext cx="645383" cy="6453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9" y="5822112"/>
            <a:ext cx="645383" cy="6453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6552" y="2311498"/>
            <a:ext cx="34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Создание качественной и достойной социальной среды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16552" y="3083277"/>
            <a:ext cx="328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молодежной политики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16552" y="3990979"/>
            <a:ext cx="34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сельскохозяйственной отрасли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95486" y="4763282"/>
            <a:ext cx="330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Подготовка высококвалифицированных кадров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16551" y="5961637"/>
            <a:ext cx="34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Развитие культуры и туризма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24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0" y="0"/>
            <a:ext cx="5790033" cy="6850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375" y="430776"/>
            <a:ext cx="969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КАДРЫ</a:t>
            </a:r>
            <a:endParaRPr lang="ru-RU" sz="48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2135" y="4753790"/>
            <a:ext cx="102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417" y="5568019"/>
            <a:ext cx="34800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среднего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5207" y="2115453"/>
            <a:ext cx="354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3006" y="2893650"/>
            <a:ext cx="21561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общего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51" y="2138624"/>
            <a:ext cx="145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969" y="2941264"/>
            <a:ext cx="17615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садов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2292" y="3816934"/>
            <a:ext cx="3318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60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5" y="1330155"/>
            <a:ext cx="1134118" cy="1134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07" y="1470655"/>
            <a:ext cx="853118" cy="8531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54" y="3816934"/>
            <a:ext cx="1140395" cy="11403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92" y="-1"/>
            <a:ext cx="6479107" cy="3633249"/>
          </a:xfrm>
          <a:prstGeom prst="rect">
            <a:avLst/>
          </a:prstGeom>
        </p:spPr>
      </p:pic>
      <p:sp>
        <p:nvSpPr>
          <p:cNvPr id="36" name="Пятиугольник 35"/>
          <p:cNvSpPr/>
          <p:nvPr/>
        </p:nvSpPr>
        <p:spPr>
          <a:xfrm>
            <a:off x="4620986" y="3903686"/>
            <a:ext cx="3233057" cy="828506"/>
          </a:xfrm>
          <a:prstGeom prst="homePlate">
            <a:avLst/>
          </a:prstGeom>
          <a:solidFill>
            <a:srgbClr val="CBD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DCE6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>
            <a:off x="7854043" y="3920014"/>
            <a:ext cx="555171" cy="795849"/>
          </a:xfrm>
          <a:prstGeom prst="chevron">
            <a:avLst/>
          </a:prstGeom>
          <a:solidFill>
            <a:srgbClr val="CBD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9793" y="4138185"/>
            <a:ext cx="284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ВЫПУСК В 2023 ГОДУ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244955" y="5014369"/>
            <a:ext cx="547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ысококвалифицированных специалистов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04" y="-34941"/>
            <a:ext cx="7073566" cy="6892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423" y="54368"/>
            <a:ext cx="1142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МУНИЦИПАЛИТЕТ ДЛЯ ЖИЗНИ</a:t>
            </a:r>
            <a:endParaRPr lang="ru-RU" sz="4000" b="1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AutoShape 2" descr="blob:https://web.telegram.org/07c9abed-ec7c-40a6-8c90-f79619f287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26415" y="1665047"/>
            <a:ext cx="119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5874" y="2488845"/>
            <a:ext cx="274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9598" y="3668145"/>
            <a:ext cx="141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7388" y="3192099"/>
            <a:ext cx="2156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7959" y="1797344"/>
            <a:ext cx="211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0011" y="2517301"/>
            <a:ext cx="26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7183" y="1380849"/>
            <a:ext cx="2622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ЗДРАВОХРАНЕНИЕ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95951" y="4463174"/>
            <a:ext cx="2644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культуры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39913" y="1380183"/>
            <a:ext cx="274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5006" y="3047963"/>
            <a:ext cx="215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(ТУРИЗМ)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0481" y="3623223"/>
            <a:ext cx="145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5902" y="4450839"/>
            <a:ext cx="26448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объектов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23311" y="5017406"/>
            <a:ext cx="2156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pPr algn="ctr"/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9419" y="5353632"/>
            <a:ext cx="141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130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13181" y="5353632"/>
            <a:ext cx="141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86925" y="6182700"/>
            <a:ext cx="17615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3045" y="6157796"/>
            <a:ext cx="1761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плавательный бассейн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36174" y="5353632"/>
            <a:ext cx="141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130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0142" y="6182700"/>
            <a:ext cx="24713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ногофункциональных площадок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17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49" y="4966281"/>
            <a:ext cx="662834" cy="662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0" y="3133366"/>
            <a:ext cx="574222" cy="574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7" y="3175927"/>
            <a:ext cx="524004" cy="524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49" y="1331860"/>
            <a:ext cx="688940" cy="688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72" y="1454046"/>
            <a:ext cx="582387" cy="582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7" y="171745"/>
            <a:ext cx="3448416" cy="1864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35" y="1744100"/>
            <a:ext cx="2486948" cy="1657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" y="4591475"/>
            <a:ext cx="2283933" cy="1795425"/>
          </a:xfrm>
          <a:prstGeom prst="rect">
            <a:avLst/>
          </a:prstGeom>
        </p:spPr>
      </p:pic>
      <p:pic>
        <p:nvPicPr>
          <p:cNvPr id="37" name="Picture 2" descr="https://tula.er.ru/media/userdata/news/2019/04/05/3f93c9acf7064dff38f185b92db454f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" y="2087112"/>
            <a:ext cx="2623208" cy="19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static.tildacdn.com/tild6332-3834-4430-b364-656634663134/vadimrazumov_201807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15" y="3256152"/>
            <a:ext cx="2851978" cy="1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Добро пожаловать на наш сайт!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99" y="4970285"/>
            <a:ext cx="2449196" cy="14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86" y="440871"/>
            <a:ext cx="969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НИШИ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www.agrestic.eu/wp-content/uploads/2020/04/Depositphotos_167778562_xl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279387"/>
            <a:ext cx="3615659" cy="24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ulture.tularegion.ru/upload/resize_cache/iblock/e12/10000_515_1/e129fa9a9434806632b06691096dba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4" y="4016831"/>
            <a:ext cx="3647071" cy="24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45" y="2823310"/>
            <a:ext cx="3542419" cy="2360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0" y="2041071"/>
            <a:ext cx="282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ЭКОЛОГИЧЕСКИ ЧИСТЫЕ ТЕХНОЛОГИИ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3690257"/>
            <a:ext cx="282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РАЗВЛЕКАТЕЛЬНАЯ ИНДУСТРИЯ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0880" y="1372009"/>
            <a:ext cx="264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ТУРИЗМ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0880" y="4817810"/>
            <a:ext cx="264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СЕЛЬСКОЕ ХОЗЯЙСТВО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6753" y="5819606"/>
            <a:ext cx="41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ВЫСОКОТЕХНОЛОГИЧЕСКОЕ ПРОИЗВОДСТВО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29" y="5714121"/>
            <a:ext cx="815070" cy="8150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1" y="1052682"/>
            <a:ext cx="686082" cy="6860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35" y="3759620"/>
            <a:ext cx="623208" cy="6232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36" y="2117170"/>
            <a:ext cx="598007" cy="5980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51" y="4610413"/>
            <a:ext cx="873579" cy="8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800"/>
            <a:ext cx="12192000" cy="299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321733"/>
            <a:ext cx="1004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2803" y="1731579"/>
            <a:ext cx="2837793" cy="2128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3589" y="1731580"/>
            <a:ext cx="2837794" cy="2128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1916" y="2721632"/>
            <a:ext cx="2770352" cy="2077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145" y="1524000"/>
            <a:ext cx="3470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«Чистая вода Тульской области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7527" y="5528441"/>
            <a:ext cx="71765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водопроводной станции ул. Карла Маркса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717</Words>
  <Application>Microsoft Office PowerPoint</Application>
  <PresentationFormat>Широкоэкранный</PresentationFormat>
  <Paragraphs>229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 ПОДДЕРЖКА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user</cp:lastModifiedBy>
  <cp:revision>82</cp:revision>
  <dcterms:created xsi:type="dcterms:W3CDTF">2023-12-04T15:05:21Z</dcterms:created>
  <dcterms:modified xsi:type="dcterms:W3CDTF">2024-12-19T12:37:59Z</dcterms:modified>
</cp:coreProperties>
</file>