
<file path=[Content_Types].xml><?xml version="1.0" encoding="utf-8"?>
<Types xmlns="http://schemas.openxmlformats.org/package/2006/content-types">
  <Default Extension="png" ContentType="image/png"/>
  <Default Extension="jfif" ContentType="image/j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316" r:id="rId3"/>
    <p:sldId id="317" r:id="rId4"/>
    <p:sldId id="357" r:id="rId5"/>
    <p:sldId id="356" r:id="rId6"/>
    <p:sldId id="267" r:id="rId7"/>
    <p:sldId id="318" r:id="rId8"/>
    <p:sldId id="319" r:id="rId9"/>
    <p:sldId id="358" r:id="rId10"/>
    <p:sldId id="320" r:id="rId11"/>
    <p:sldId id="321" r:id="rId12"/>
    <p:sldId id="322" r:id="rId13"/>
    <p:sldId id="323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1" r:id="rId23"/>
    <p:sldId id="342" r:id="rId24"/>
    <p:sldId id="343" r:id="rId25"/>
    <p:sldId id="344" r:id="rId26"/>
    <p:sldId id="345" r:id="rId27"/>
    <p:sldId id="354" r:id="rId28"/>
    <p:sldId id="355" r:id="rId2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12751"/>
    <a:srgbClr val="392463"/>
    <a:srgbClr val="E03236"/>
    <a:srgbClr val="DDD8E8"/>
    <a:srgbClr val="7422A2"/>
    <a:srgbClr val="A1226B"/>
    <a:srgbClr val="E0AEEA"/>
    <a:srgbClr val="F39004"/>
    <a:srgbClr val="C7BF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205613603305204E-2"/>
          <c:y val="6.3971998870416893E-2"/>
          <c:w val="0.83967080808226902"/>
          <c:h val="0.9346464809526441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rgbClr val="C12751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E7-4585-B661-E8E755B5671C}"/>
              </c:ext>
            </c:extLst>
          </c:dPt>
          <c:dPt>
            <c:idx val="1"/>
            <c:bubble3D val="0"/>
            <c:spPr>
              <a:solidFill>
                <a:srgbClr val="392463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E7-4585-B661-E8E755B5671C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0.28999999999999998</c:v>
                </c:pt>
                <c:pt idx="1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E7-4585-B661-E8E755B5671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91246404591248"/>
          <c:y val="4.7956406172596187E-2"/>
          <c:w val="0.65497132169434802"/>
          <c:h val="0.89717997151690154"/>
        </c:manualLayout>
      </c:layout>
      <c:doughnutChart>
        <c:varyColors val="1"/>
        <c:ser>
          <c:idx val="0"/>
          <c:order val="0"/>
          <c:spPr>
            <a:solidFill>
              <a:srgbClr val="A1226B"/>
            </a:solidFill>
            <a:ln>
              <a:noFill/>
            </a:ln>
          </c:spPr>
          <c:dPt>
            <c:idx val="0"/>
            <c:bubble3D val="0"/>
            <c:spPr>
              <a:solidFill>
                <a:srgbClr val="F39004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8B-480C-85B1-1C595D06828F}"/>
              </c:ext>
            </c:extLst>
          </c:dPt>
          <c:dPt>
            <c:idx val="1"/>
            <c:bubble3D val="0"/>
            <c:explosion val="5"/>
            <c:spPr>
              <a:solidFill>
                <a:srgbClr val="A1226B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8B-480C-85B1-1C595D06828F}"/>
              </c:ext>
            </c:extLst>
          </c:dPt>
          <c:dPt>
            <c:idx val="2"/>
            <c:bubble3D val="0"/>
            <c:explosion val="5"/>
            <c:spPr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F68B-480C-85B1-1C595D06828F}"/>
              </c:ext>
            </c:extLst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Федеральный бюджет</c:v>
                </c:pt>
                <c:pt idx="1">
                  <c:v>Региональный бюджет</c:v>
                </c:pt>
                <c:pt idx="2">
                  <c:v>Мунициппальный бюджет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1.7999999999999999E-2</c:v>
                </c:pt>
                <c:pt idx="1">
                  <c:v>0.50600000000000001</c:v>
                </c:pt>
                <c:pt idx="2">
                  <c:v>0.47599999999999998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8B-480C-85B1-1C595D06828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09681142380416"/>
          <c:y val="9.2706362351174409E-2"/>
          <c:w val="0.49940131796499981"/>
          <c:h val="0.767703330603375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92463"/>
            </a:solidFill>
          </c:spPr>
          <c:explosion val="4"/>
          <c:dPt>
            <c:idx val="0"/>
            <c:bubble3D val="0"/>
            <c:spPr>
              <a:solidFill>
                <a:srgbClr val="C12751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D6-4373-88D5-48534EA0847B}"/>
              </c:ext>
            </c:extLst>
          </c:dPt>
          <c:dPt>
            <c:idx val="1"/>
            <c:bubble3D val="0"/>
            <c:spPr>
              <a:solidFill>
                <a:srgbClr val="F39004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D6-4373-88D5-48534EA0847B}"/>
              </c:ext>
            </c:extLst>
          </c:dPt>
          <c:dPt>
            <c:idx val="2"/>
            <c:bubble3D val="0"/>
            <c:spPr>
              <a:solidFill>
                <a:srgbClr val="E0AEEA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EAD6-4373-88D5-48534EA0847B}"/>
              </c:ext>
            </c:extLst>
          </c:dPt>
          <c:dPt>
            <c:idx val="3"/>
            <c:bubble3D val="0"/>
            <c:spPr>
              <a:solidFill>
                <a:srgbClr val="7422A2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EAD6-4373-88D5-48534EA0847B}"/>
              </c:ext>
            </c:extLst>
          </c:dPt>
          <c:dPt>
            <c:idx val="4"/>
            <c:bubble3D val="0"/>
            <c:spPr>
              <a:solidFill>
                <a:schemeClr val="bg2">
                  <a:lumMod val="90000"/>
                </a:schemeClr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D6-4373-88D5-48534EA0847B}"/>
              </c:ext>
            </c:extLst>
          </c:dPt>
          <c:dPt>
            <c:idx val="5"/>
            <c:bubble3D val="0"/>
            <c:spPr>
              <a:solidFill>
                <a:srgbClr val="E03236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EAD6-4373-88D5-48534EA0847B}"/>
              </c:ext>
            </c:extLst>
          </c:dPt>
          <c:dPt>
            <c:idx val="6"/>
            <c:bubble3D val="0"/>
            <c:spPr>
              <a:solidFill>
                <a:srgbClr val="392463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EAD6-4373-88D5-48534EA0847B}"/>
              </c:ext>
            </c:extLst>
          </c:dPt>
          <c:dLbls>
            <c:delete val="1"/>
          </c:dLbls>
          <c:cat>
            <c:strRef>
              <c:f>Лист1!$A$2:$A$8</c:f>
              <c:strCache>
                <c:ptCount val="7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Дорожные фонды</c:v>
                </c:pt>
                <c:pt idx="3">
                  <c:v>Прочие расходы</c:v>
                </c:pt>
                <c:pt idx="4">
                  <c:v>Социальная политика </c:v>
                </c:pt>
                <c:pt idx="5">
                  <c:v>Культура</c:v>
                </c:pt>
                <c:pt idx="6">
                  <c:v>Физ-ра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0.54400000000000004</c:v>
                </c:pt>
                <c:pt idx="1">
                  <c:v>0.107</c:v>
                </c:pt>
                <c:pt idx="2">
                  <c:v>0.121</c:v>
                </c:pt>
                <c:pt idx="3">
                  <c:v>0.129</c:v>
                </c:pt>
                <c:pt idx="4">
                  <c:v>1.7000000000000001E-2</c:v>
                </c:pt>
                <c:pt idx="5">
                  <c:v>6.5000000000000002E-2</c:v>
                </c:pt>
                <c:pt idx="6">
                  <c:v>1.7000000000000001E-2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D6-4373-88D5-48534EA084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7205613603305204E-2"/>
          <c:y val="6.3971998870416893E-2"/>
          <c:w val="0.83967080808226902"/>
          <c:h val="0.9346464809526441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7"/>
            <c:spPr>
              <a:solidFill>
                <a:srgbClr val="C12751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E7-4585-B661-E8E755B5671C}"/>
              </c:ext>
            </c:extLst>
          </c:dPt>
          <c:dPt>
            <c:idx val="1"/>
            <c:bubble3D val="0"/>
            <c:spPr>
              <a:solidFill>
                <a:srgbClr val="392463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E7-4585-B661-E8E755B5671C}"/>
              </c:ext>
            </c:extLst>
          </c:dPt>
          <c:dLbls>
            <c:delete val="1"/>
          </c:dLbls>
          <c:cat>
            <c:strRef>
              <c:f>Лист1!$A$2:$A$3</c:f>
              <c:strCache>
                <c:ptCount val="2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</c:strCache>
            </c:strRef>
          </c:cat>
          <c:val>
            <c:numRef>
              <c:f>Лист1!$B$2:$B$3</c:f>
              <c:numCache>
                <c:formatCode>0.0%</c:formatCode>
                <c:ptCount val="2"/>
                <c:pt idx="0">
                  <c:v>0.28999999999999998</c:v>
                </c:pt>
                <c:pt idx="1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E7-4585-B661-E8E755B5671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91246404591248"/>
          <c:y val="4.7956406172596187E-2"/>
          <c:w val="0.65497132169434802"/>
          <c:h val="0.89717997151690154"/>
        </c:manualLayout>
      </c:layout>
      <c:doughnutChart>
        <c:varyColors val="1"/>
        <c:ser>
          <c:idx val="0"/>
          <c:order val="0"/>
          <c:spPr>
            <a:solidFill>
              <a:srgbClr val="A1226B"/>
            </a:solidFill>
            <a:ln>
              <a:noFill/>
            </a:ln>
          </c:spPr>
          <c:dPt>
            <c:idx val="0"/>
            <c:bubble3D val="0"/>
            <c:spPr>
              <a:solidFill>
                <a:srgbClr val="F39004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8B-480C-85B1-1C595D06828F}"/>
              </c:ext>
            </c:extLst>
          </c:dPt>
          <c:dPt>
            <c:idx val="1"/>
            <c:bubble3D val="0"/>
            <c:explosion val="5"/>
            <c:spPr>
              <a:solidFill>
                <a:srgbClr val="A1226B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8B-480C-85B1-1C595D06828F}"/>
              </c:ext>
            </c:extLst>
          </c:dPt>
          <c:dPt>
            <c:idx val="2"/>
            <c:bubble3D val="0"/>
            <c:explosion val="5"/>
            <c:spPr>
              <a:solidFill>
                <a:schemeClr val="bg2">
                  <a:lumMod val="75000"/>
                </a:schemeClr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F68B-480C-85B1-1C595D06828F}"/>
              </c:ext>
            </c:extLst>
          </c:dPt>
          <c:dLbls>
            <c:delete val="1"/>
          </c:dLbls>
          <c:cat>
            <c:strRef>
              <c:f>Лист1!$A$2:$A$4</c:f>
              <c:strCache>
                <c:ptCount val="3"/>
                <c:pt idx="0">
                  <c:v>Федеральный бюджет</c:v>
                </c:pt>
                <c:pt idx="1">
                  <c:v>Региональный бюджет</c:v>
                </c:pt>
                <c:pt idx="2">
                  <c:v>Мунициппальный бюджет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6.6000000000000003E-2</c:v>
                </c:pt>
                <c:pt idx="1">
                  <c:v>0.439</c:v>
                </c:pt>
                <c:pt idx="2">
                  <c:v>0.495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F68B-480C-85B1-1C595D06828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09681142380416"/>
          <c:y val="9.2706362351174409E-2"/>
          <c:w val="0.49940131796499981"/>
          <c:h val="0.767703330603375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92463"/>
            </a:solidFill>
          </c:spPr>
          <c:explosion val="4"/>
          <c:dPt>
            <c:idx val="0"/>
            <c:bubble3D val="0"/>
            <c:spPr>
              <a:solidFill>
                <a:srgbClr val="C12751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EAD6-4373-88D5-48534EA0847B}"/>
              </c:ext>
            </c:extLst>
          </c:dPt>
          <c:dPt>
            <c:idx val="1"/>
            <c:bubble3D val="0"/>
            <c:spPr>
              <a:solidFill>
                <a:srgbClr val="F39004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EAD6-4373-88D5-48534EA0847B}"/>
              </c:ext>
            </c:extLst>
          </c:dPt>
          <c:dPt>
            <c:idx val="2"/>
            <c:bubble3D val="0"/>
            <c:spPr>
              <a:solidFill>
                <a:srgbClr val="E0AEEA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EAD6-4373-88D5-48534EA0847B}"/>
              </c:ext>
            </c:extLst>
          </c:dPt>
          <c:dPt>
            <c:idx val="3"/>
            <c:bubble3D val="0"/>
            <c:spPr>
              <a:solidFill>
                <a:srgbClr val="7422A2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EAD6-4373-88D5-48534EA0847B}"/>
              </c:ext>
            </c:extLst>
          </c:dPt>
          <c:dPt>
            <c:idx val="4"/>
            <c:bubble3D val="0"/>
            <c:spPr>
              <a:solidFill>
                <a:schemeClr val="bg2">
                  <a:lumMod val="90000"/>
                </a:schemeClr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EAD6-4373-88D5-48534EA0847B}"/>
              </c:ext>
            </c:extLst>
          </c:dPt>
          <c:dPt>
            <c:idx val="5"/>
            <c:bubble3D val="0"/>
            <c:spPr>
              <a:solidFill>
                <a:srgbClr val="E03236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A-EAD6-4373-88D5-48534EA0847B}"/>
              </c:ext>
            </c:extLst>
          </c:dPt>
          <c:dPt>
            <c:idx val="6"/>
            <c:bubble3D val="0"/>
            <c:spPr>
              <a:solidFill>
                <a:srgbClr val="392463"/>
              </a:solidFill>
              <a:ln w="9525" cap="flat" cmpd="sng" algn="ctr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EAD6-4373-88D5-48534EA0847B}"/>
              </c:ext>
            </c:extLst>
          </c:dPt>
          <c:dLbls>
            <c:delete val="1"/>
          </c:dLbls>
          <c:cat>
            <c:strRef>
              <c:f>Лист1!$A$2:$A$8</c:f>
              <c:strCache>
                <c:ptCount val="7"/>
                <c:pt idx="0">
                  <c:v>Образование</c:v>
                </c:pt>
                <c:pt idx="1">
                  <c:v>Жилищно-коммунальное хозяйство</c:v>
                </c:pt>
                <c:pt idx="2">
                  <c:v>Дорожные фонды</c:v>
                </c:pt>
                <c:pt idx="3">
                  <c:v>Прочие расходы</c:v>
                </c:pt>
                <c:pt idx="4">
                  <c:v>Социальная политика </c:v>
                </c:pt>
                <c:pt idx="5">
                  <c:v>Культура</c:v>
                </c:pt>
                <c:pt idx="6">
                  <c:v>Физ-ра</c:v>
                </c:pt>
              </c:strCache>
            </c:strRef>
          </c:cat>
          <c:val>
            <c:numRef>
              <c:f>Лист1!$B$2:$B$8</c:f>
              <c:numCache>
                <c:formatCode>0.0%</c:formatCode>
                <c:ptCount val="7"/>
                <c:pt idx="0">
                  <c:v>0.47799999999999998</c:v>
                </c:pt>
                <c:pt idx="1">
                  <c:v>6.2E-2</c:v>
                </c:pt>
                <c:pt idx="2">
                  <c:v>0.27400000000000002</c:v>
                </c:pt>
                <c:pt idx="3">
                  <c:v>0.108</c:v>
                </c:pt>
                <c:pt idx="4">
                  <c:v>6.0000000000000001E-3</c:v>
                </c:pt>
                <c:pt idx="5">
                  <c:v>6.0999999999999999E-2</c:v>
                </c:pt>
                <c:pt idx="6">
                  <c:v>1.0999999999999999E-2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AD6-4373-88D5-48534EA0847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0.0152</cdr:x>
      <cdr:y>0.1602</cdr:y>
    </cdr:from>
    <cdr:to>
      <cdr:x>0.1941</cdr:x>
      <cdr:y>0.26552</cdr:y>
    </cdr:to>
    <cdr:sp macro="" textlink="">
      <cdr:nvSpPr>
        <cdr:cNvPr id="3" name="TextBox 105">
          <a:extLst xmlns:a="http://schemas.openxmlformats.org/drawingml/2006/main">
            <a:ext uri="{FF2B5EF4-FFF2-40B4-BE49-F238E27FC236}">
              <a16:creationId xmlns:a16="http://schemas.microsoft.com/office/drawing/2014/main" id="{2F692367-AB4F-42DD-91B8-407A56C95DED}"/>
            </a:ext>
          </a:extLst>
        </cdr:cNvPr>
        <cdr:cNvSpPr txBox="1"/>
      </cdr:nvSpPr>
      <cdr:spPr>
        <a:xfrm xmlns:a="http://schemas.openxmlformats.org/drawingml/2006/main">
          <a:off x="68564" y="468184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12,9%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0.52342</cdr:y>
    </cdr:from>
    <cdr:to>
      <cdr:x>0.1789</cdr:x>
      <cdr:y>0.62873</cdr:y>
    </cdr:to>
    <cdr:sp macro="" textlink="">
      <cdr:nvSpPr>
        <cdr:cNvPr id="4" name="TextBox 105">
          <a:extLst xmlns:a="http://schemas.openxmlformats.org/drawingml/2006/main">
            <a:ext uri="{FF2B5EF4-FFF2-40B4-BE49-F238E27FC236}">
              <a16:creationId xmlns:a16="http://schemas.microsoft.com/office/drawing/2014/main" id="{F54B423F-2DE8-477E-905F-AD3C67EC1586}"/>
            </a:ext>
          </a:extLst>
        </cdr:cNvPr>
        <cdr:cNvSpPr txBox="1"/>
      </cdr:nvSpPr>
      <cdr:spPr>
        <a:xfrm xmlns:a="http://schemas.openxmlformats.org/drawingml/2006/main">
          <a:off x="-6384874" y="1529634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12,1%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0.10855</cdr:x>
      <cdr:y>0.77752</cdr:y>
    </cdr:from>
    <cdr:to>
      <cdr:x>0.28745</cdr:x>
      <cdr:y>0.88283</cdr:y>
    </cdr:to>
    <cdr:sp macro="" textlink="">
      <cdr:nvSpPr>
        <cdr:cNvPr id="5" name="TextBox 105">
          <a:extLst xmlns:a="http://schemas.openxmlformats.org/drawingml/2006/main">
            <a:ext uri="{FF2B5EF4-FFF2-40B4-BE49-F238E27FC236}">
              <a16:creationId xmlns:a16="http://schemas.microsoft.com/office/drawing/2014/main" id="{CB9527C2-8AAC-4C79-917D-981CD2B66257}"/>
            </a:ext>
          </a:extLst>
        </cdr:cNvPr>
        <cdr:cNvSpPr txBox="1"/>
      </cdr:nvSpPr>
      <cdr:spPr>
        <a:xfrm xmlns:a="http://schemas.openxmlformats.org/drawingml/2006/main">
          <a:off x="489755" y="2272219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10,7%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0.49344</cdr:x>
      <cdr:y>0.02586</cdr:y>
    </cdr:from>
    <cdr:to>
      <cdr:x>0.67235</cdr:x>
      <cdr:y>0.13117</cdr:y>
    </cdr:to>
    <cdr:sp macro="" textlink="">
      <cdr:nvSpPr>
        <cdr:cNvPr id="6" name="TextBox 105">
          <a:extLst xmlns:a="http://schemas.openxmlformats.org/drawingml/2006/main">
            <a:ext uri="{FF2B5EF4-FFF2-40B4-BE49-F238E27FC236}">
              <a16:creationId xmlns:a16="http://schemas.microsoft.com/office/drawing/2014/main" id="{E201FEF4-FED6-4E76-B0EB-BEE35F74B463}"/>
            </a:ext>
          </a:extLst>
        </cdr:cNvPr>
        <cdr:cNvSpPr txBox="1"/>
      </cdr:nvSpPr>
      <cdr:spPr>
        <a:xfrm xmlns:a="http://schemas.openxmlformats.org/drawingml/2006/main">
          <a:off x="2226282" y="75563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54,4%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0.0152</cdr:x>
      <cdr:y>0.1602</cdr:y>
    </cdr:from>
    <cdr:to>
      <cdr:x>0.1941</cdr:x>
      <cdr:y>0.26552</cdr:y>
    </cdr:to>
    <cdr:sp macro="" textlink="">
      <cdr:nvSpPr>
        <cdr:cNvPr id="3" name="TextBox 105">
          <a:extLst xmlns:a="http://schemas.openxmlformats.org/drawingml/2006/main">
            <a:ext uri="{FF2B5EF4-FFF2-40B4-BE49-F238E27FC236}">
              <a16:creationId xmlns:a16="http://schemas.microsoft.com/office/drawing/2014/main" id="{2F692367-AB4F-42DD-91B8-407A56C95DED}"/>
            </a:ext>
          </a:extLst>
        </cdr:cNvPr>
        <cdr:cNvSpPr txBox="1"/>
      </cdr:nvSpPr>
      <cdr:spPr>
        <a:xfrm xmlns:a="http://schemas.openxmlformats.org/drawingml/2006/main">
          <a:off x="68564" y="468184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10,8 %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</cdr:x>
      <cdr:y>0.52342</cdr:y>
    </cdr:from>
    <cdr:to>
      <cdr:x>0.1789</cdr:x>
      <cdr:y>0.62873</cdr:y>
    </cdr:to>
    <cdr:sp macro="" textlink="">
      <cdr:nvSpPr>
        <cdr:cNvPr id="4" name="TextBox 105">
          <a:extLst xmlns:a="http://schemas.openxmlformats.org/drawingml/2006/main">
            <a:ext uri="{FF2B5EF4-FFF2-40B4-BE49-F238E27FC236}">
              <a16:creationId xmlns:a16="http://schemas.microsoft.com/office/drawing/2014/main" id="{F54B423F-2DE8-477E-905F-AD3C67EC1586}"/>
            </a:ext>
          </a:extLst>
        </cdr:cNvPr>
        <cdr:cNvSpPr txBox="1"/>
      </cdr:nvSpPr>
      <cdr:spPr>
        <a:xfrm xmlns:a="http://schemas.openxmlformats.org/drawingml/2006/main">
          <a:off x="-6384874" y="1529634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27,4%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0.29831</cdr:x>
      <cdr:y>0.86337</cdr:y>
    </cdr:from>
    <cdr:to>
      <cdr:x>0.47721</cdr:x>
      <cdr:y>0.96868</cdr:y>
    </cdr:to>
    <cdr:sp macro="" textlink="">
      <cdr:nvSpPr>
        <cdr:cNvPr id="5" name="TextBox 105">
          <a:extLst xmlns:a="http://schemas.openxmlformats.org/drawingml/2006/main">
            <a:ext uri="{FF2B5EF4-FFF2-40B4-BE49-F238E27FC236}">
              <a16:creationId xmlns:a16="http://schemas.microsoft.com/office/drawing/2014/main" id="{CB9527C2-8AAC-4C79-917D-981CD2B66257}"/>
            </a:ext>
          </a:extLst>
        </cdr:cNvPr>
        <cdr:cNvSpPr txBox="1"/>
      </cdr:nvSpPr>
      <cdr:spPr>
        <a:xfrm xmlns:a="http://schemas.openxmlformats.org/drawingml/2006/main">
          <a:off x="1345902" y="2523128"/>
          <a:ext cx="807148" cy="30775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6,2%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  <cdr:relSizeAnchor xmlns:cdr="http://schemas.openxmlformats.org/drawingml/2006/chartDrawing">
    <cdr:from>
      <cdr:x>0.49344</cdr:x>
      <cdr:y>0.02586</cdr:y>
    </cdr:from>
    <cdr:to>
      <cdr:x>0.67235</cdr:x>
      <cdr:y>0.13117</cdr:y>
    </cdr:to>
    <cdr:sp macro="" textlink="">
      <cdr:nvSpPr>
        <cdr:cNvPr id="6" name="TextBox 105">
          <a:extLst xmlns:a="http://schemas.openxmlformats.org/drawingml/2006/main">
            <a:ext uri="{FF2B5EF4-FFF2-40B4-BE49-F238E27FC236}">
              <a16:creationId xmlns:a16="http://schemas.microsoft.com/office/drawing/2014/main" id="{E201FEF4-FED6-4E76-B0EB-BEE35F74B463}"/>
            </a:ext>
          </a:extLst>
        </cdr:cNvPr>
        <cdr:cNvSpPr txBox="1"/>
      </cdr:nvSpPr>
      <cdr:spPr>
        <a:xfrm xmlns:a="http://schemas.openxmlformats.org/drawingml/2006/main">
          <a:off x="2226282" y="75563"/>
          <a:ext cx="80715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392463"/>
              </a:solidFill>
              <a:latin typeface="Century Gothic" panose="020B0502020202020204" pitchFamily="34" charset="0"/>
            </a:rPr>
            <a:t>47,8%</a:t>
          </a:r>
          <a:endParaRPr lang="ru-RU" sz="1400" b="1" dirty="0">
            <a:solidFill>
              <a:srgbClr val="392463"/>
            </a:solidFill>
            <a:latin typeface="Century Gothic" panose="020B0502020202020204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60E57-B795-4D93-9180-75DCF9A19DC8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E9911-E8A7-4D85-A0AB-73A914CBE7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6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CC8E54-F93B-4708-95B4-7281ADB6F6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B3D4604-2C95-41C4-A12E-785817CBC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E888D0-717F-4AEF-8AAC-13567E67F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69A471-E579-4F25-8C1C-B8DA9CE2D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71B597-F262-4401-9A3F-B2241FA59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920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8D240-5326-4494-A649-A3A9D4AC00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29B580D-4A22-4044-B5D1-9FB8671CEB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2E86F1-D151-4D82-B216-A952C6A7B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4083A15-D454-442F-BC07-933BCE533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D5392B-68F2-4C0D-8C86-097E1ABD2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13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B75E852-4A7C-4AA3-B6F2-A33B1A15C2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4D42038-9D0B-45AA-AA26-DD7E4B432B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E9E058-3122-4442-AEEE-42F7814A1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8D012D-0C35-48E5-BA7D-91CED1E7A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7FBCDA-90F7-4460-9C25-62B7F2E80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21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B23F7C-81A5-4717-AE4B-ACCAF226F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F67BDE-DD1C-4551-912B-B7FB582ED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5956AA-65A0-49E4-AF94-5F5C9661D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540761-AB17-4F9C-8B28-5F9B55C4D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F3FF36-DB6A-4BE3-A33C-C39DB61F0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707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4AE3EA-9A50-47A4-A2C3-F3F3014CED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B87F96-922D-4222-B2A9-BB710771B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06CFB5C-42FC-407D-AE44-1FCB3C959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769D93-D8C5-4AA1-8993-31DEC1A5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85ED52-650E-44EF-92DB-23B851A15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8397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932E5D-7CCB-4FEF-BA47-784FD5423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E13000-D227-43B5-A753-CD56B751E7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F86EA0D-6A35-47DA-92E5-4CB45154E4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DA37E7-2CD7-4D1B-8921-74DEADFAC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EBC6174-419B-4C8E-84A9-87335FB66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2B49E40-E00C-4830-9E1D-6B2470228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871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5DFE18-97F9-4C1F-9B11-1FD263E77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09EB3AB-3101-4A0F-A401-B2B4B919E0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02625A1-2EC7-4E74-BCB5-90955F34DF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E6E0E62-A822-4E1F-8F80-AC6590E8D3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812C549-15F2-47D7-A957-09218D8D05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1467BB-6319-4F01-AF9D-2216EF544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4928B98-35E8-4706-9119-183F90C59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15E2F95-5233-4814-82DB-462B4D15A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211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A0231F-5889-4F2B-87FB-31328003D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4F72252-F778-4949-882E-6D4181D64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E61B0C9-F886-4C76-A7CB-153EF538E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347F410-AB1D-4AE4-8DE2-351E9CC90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52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35184A0-B153-4D21-B50C-C8ABF3120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F988359-EDF0-4638-9376-5EE466E1B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10CCC41-7B8A-4AE4-8118-70E52A72F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503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1C151C-1ECD-45CB-AD18-1F99F88DC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D2C20E3-6FE8-481F-B1CC-604AF57B0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82240B1-3731-45BC-B41E-917C834F8A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2CDC406-7F43-4BCA-852A-2CBE362FE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AA22755-B97D-4F48-9BBA-18421C1A8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DA56241-F6C3-40E5-8408-63FD1FB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69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37CB6-8548-4062-B633-74D5F2738D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CCFFCF4-039F-4AE6-8B00-7513802FBB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4A7D7F-415E-4E97-BE85-48E094D0C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7D55C5C-A242-4D06-9BD2-BBF75A34F9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2AAE5A-ACF7-49F5-9288-9CA41DCA8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E2A96A3-65FA-4AF9-984C-E5CDF2369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717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46CB11-8FD1-4A49-99AB-1E0DE556B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58E6C57-B474-4E78-9133-6011257A5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D64EAE-A853-43F9-B373-2966EA6C37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C5958-1B49-4879-94D4-DC8934F5637F}" type="datetimeFigureOut">
              <a:rPr lang="ru-RU" smtClean="0"/>
              <a:t>27.03.2023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484E00-63C9-4686-9FDA-843BAB2F1F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8C26EA-D473-47C1-B90D-C03199A926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5460E-9536-4DE0-A98A-7761A23EA6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3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microsoft.com/office/2007/relationships/hdphoto" Target="../media/hdphoto1.wdp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8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2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2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6.svg"/><Relationship Id="rId18" Type="http://schemas.openxmlformats.org/officeDocument/2006/relationships/image" Target="../media/image11.png"/><Relationship Id="rId26" Type="http://schemas.openxmlformats.org/officeDocument/2006/relationships/image" Target="../media/image15.png"/><Relationship Id="rId3" Type="http://schemas.openxmlformats.org/officeDocument/2006/relationships/image" Target="../media/image6.svg"/><Relationship Id="rId21" Type="http://schemas.openxmlformats.org/officeDocument/2006/relationships/image" Target="../media/image24.svg"/><Relationship Id="rId7" Type="http://schemas.openxmlformats.org/officeDocument/2006/relationships/image" Target="../media/image10.svg"/><Relationship Id="rId12" Type="http://schemas.openxmlformats.org/officeDocument/2006/relationships/image" Target="../media/image8.png"/><Relationship Id="rId17" Type="http://schemas.openxmlformats.org/officeDocument/2006/relationships/image" Target="../media/image20.svg"/><Relationship Id="rId25" Type="http://schemas.openxmlformats.org/officeDocument/2006/relationships/image" Target="../media/image14.png"/><Relationship Id="rId2" Type="http://schemas.openxmlformats.org/officeDocument/2006/relationships/image" Target="../media/image3.png"/><Relationship Id="rId16" Type="http://schemas.openxmlformats.org/officeDocument/2006/relationships/image" Target="../media/image10.png"/><Relationship Id="rId20" Type="http://schemas.openxmlformats.org/officeDocument/2006/relationships/image" Target="../media/image12.png"/><Relationship Id="rId29" Type="http://schemas.openxmlformats.org/officeDocument/2006/relationships/image" Target="../media/image30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4.svg"/><Relationship Id="rId24" Type="http://schemas.openxmlformats.org/officeDocument/2006/relationships/image" Target="../media/image13.pn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23" Type="http://schemas.openxmlformats.org/officeDocument/2006/relationships/image" Target="../media/image2.svg"/><Relationship Id="rId28" Type="http://schemas.openxmlformats.org/officeDocument/2006/relationships/image" Target="../media/image16.png"/><Relationship Id="rId10" Type="http://schemas.openxmlformats.org/officeDocument/2006/relationships/image" Target="../media/image7.png"/><Relationship Id="rId19" Type="http://schemas.openxmlformats.org/officeDocument/2006/relationships/image" Target="../media/image22.svg"/><Relationship Id="rId31" Type="http://schemas.openxmlformats.org/officeDocument/2006/relationships/image" Target="../media/image32.svg"/><Relationship Id="rId4" Type="http://schemas.openxmlformats.org/officeDocument/2006/relationships/image" Target="../media/image4.png"/><Relationship Id="rId9" Type="http://schemas.openxmlformats.org/officeDocument/2006/relationships/image" Target="../media/image12.svg"/><Relationship Id="rId14" Type="http://schemas.openxmlformats.org/officeDocument/2006/relationships/image" Target="../media/image9.png"/><Relationship Id="rId22" Type="http://schemas.openxmlformats.org/officeDocument/2006/relationships/image" Target="../media/image1.png"/><Relationship Id="rId27" Type="http://schemas.openxmlformats.org/officeDocument/2006/relationships/image" Target="../media/image28.svg"/><Relationship Id="rId30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jpeg"/><Relationship Id="rId4" Type="http://schemas.openxmlformats.org/officeDocument/2006/relationships/image" Target="../media/image2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9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92.svg"/><Relationship Id="rId3" Type="http://schemas.openxmlformats.org/officeDocument/2006/relationships/image" Target="../media/image2.svg"/><Relationship Id="rId7" Type="http://schemas.openxmlformats.org/officeDocument/2006/relationships/image" Target="../media/image86.svg"/><Relationship Id="rId12" Type="http://schemas.openxmlformats.org/officeDocument/2006/relationships/image" Target="../media/image67.png"/><Relationship Id="rId17" Type="http://schemas.openxmlformats.org/officeDocument/2006/relationships/image" Target="../media/image96.svg"/><Relationship Id="rId2" Type="http://schemas.openxmlformats.org/officeDocument/2006/relationships/image" Target="../media/image1.pn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11" Type="http://schemas.openxmlformats.org/officeDocument/2006/relationships/image" Target="../media/image90.svg"/><Relationship Id="rId5" Type="http://schemas.openxmlformats.org/officeDocument/2006/relationships/image" Target="../media/image84.svg"/><Relationship Id="rId15" Type="http://schemas.openxmlformats.org/officeDocument/2006/relationships/image" Target="../media/image94.svg"/><Relationship Id="rId10" Type="http://schemas.openxmlformats.org/officeDocument/2006/relationships/image" Target="../media/image66.png"/><Relationship Id="rId4" Type="http://schemas.openxmlformats.org/officeDocument/2006/relationships/image" Target="../media/image63.png"/><Relationship Id="rId9" Type="http://schemas.openxmlformats.org/officeDocument/2006/relationships/image" Target="../media/image88.svg"/><Relationship Id="rId1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2.svg"/><Relationship Id="rId7" Type="http://schemas.openxmlformats.org/officeDocument/2006/relationships/image" Target="../media/image10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98.svg"/><Relationship Id="rId4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svg"/><Relationship Id="rId7" Type="http://schemas.openxmlformats.org/officeDocument/2006/relationships/image" Target="../media/image4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39.svg"/><Relationship Id="rId4" Type="http://schemas.openxmlformats.org/officeDocument/2006/relationships/image" Target="../media/image21.png"/><Relationship Id="rId9" Type="http://schemas.openxmlformats.org/officeDocument/2006/relationships/image" Target="../media/image43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f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g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1FE3E8-6DAE-4808-B6B1-246591A65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8313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65B2A9-42A3-4FD9-BB36-5DD585EF10C8}"/>
              </a:ext>
            </a:extLst>
          </p:cNvPr>
          <p:cNvSpPr txBox="1"/>
          <p:nvPr/>
        </p:nvSpPr>
        <p:spPr>
          <a:xfrm>
            <a:off x="240769" y="3878989"/>
            <a:ext cx="785663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ОТЧЕТ 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 деятельности администрации МО Чернский район</a:t>
            </a:r>
          </a:p>
          <a:p>
            <a:r>
              <a:rPr lang="ru-RU" sz="22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за 2018-2022 годы и планах на 2023 год</a:t>
            </a:r>
            <a:endParaRPr lang="ru-RU" sz="22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E7F4BD-BD3F-4224-9CD0-A7902E1B82F4}"/>
              </a:ext>
            </a:extLst>
          </p:cNvPr>
          <p:cNvSpPr txBox="1"/>
          <p:nvPr/>
        </p:nvSpPr>
        <p:spPr>
          <a:xfrm>
            <a:off x="506776" y="676322"/>
            <a:ext cx="4990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E750AEA-47E3-4CE6-88E2-E2D339F544CD}"/>
              </a:ext>
            </a:extLst>
          </p:cNvPr>
          <p:cNvSpPr txBox="1"/>
          <p:nvPr/>
        </p:nvSpPr>
        <p:spPr>
          <a:xfrm>
            <a:off x="506776" y="5813641"/>
            <a:ext cx="4717958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Century Gothic" panose="020B0502020202020204" pitchFamily="34" charset="0"/>
              </a:rPr>
              <a:t>Глава администрации МО Чернский район</a:t>
            </a:r>
          </a:p>
          <a:p>
            <a:r>
              <a:rPr lang="ru-RU" b="1" dirty="0" err="1">
                <a:solidFill>
                  <a:schemeClr val="bg1"/>
                </a:solidFill>
                <a:latin typeface="Century Gothic" panose="020B0502020202020204" pitchFamily="34" charset="0"/>
              </a:rPr>
              <a:t>Белошицкий</a:t>
            </a:r>
            <a:r>
              <a:rPr lang="ru-RU" b="1" dirty="0">
                <a:solidFill>
                  <a:schemeClr val="bg1"/>
                </a:solidFill>
                <a:latin typeface="Century Gothic" panose="020B0502020202020204" pitchFamily="34" charset="0"/>
              </a:rPr>
              <a:t> Валерий Анатольевич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CCB2EF3-BF71-46EB-A980-FBC16A3D822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042781" y="507842"/>
            <a:ext cx="4660915" cy="4941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7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0" y="137825"/>
            <a:ext cx="709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ЖКХ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Водоснабжение 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09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1ECD21E2-CFE6-4822-B65C-3C2221E27B4C}"/>
              </a:ext>
            </a:extLst>
          </p:cNvPr>
          <p:cNvSpPr/>
          <p:nvPr/>
        </p:nvSpPr>
        <p:spPr>
          <a:xfrm>
            <a:off x="2679224" y="1140360"/>
            <a:ext cx="9242837" cy="31874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1D3C013-A811-43E8-9709-3BB80D01E89E}"/>
              </a:ext>
            </a:extLst>
          </p:cNvPr>
          <p:cNvSpPr txBox="1"/>
          <p:nvPr/>
        </p:nvSpPr>
        <p:spPr>
          <a:xfrm>
            <a:off x="2916529" y="1362032"/>
            <a:ext cx="5005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в </a:t>
            </a:r>
            <a:r>
              <a:rPr lang="ru-RU" sz="20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6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err="1">
                <a:solidFill>
                  <a:srgbClr val="392463"/>
                </a:solidFill>
                <a:latin typeface="Century Gothic" panose="020B0502020202020204" pitchFamily="34" charset="0"/>
              </a:rPr>
              <a:t>н.п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произведена замена водонапорных башен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159A87-F767-447F-9A1C-3EC30EF62E99}"/>
              </a:ext>
            </a:extLst>
          </p:cNvPr>
          <p:cNvSpPr txBox="1"/>
          <p:nvPr/>
        </p:nvSpPr>
        <p:spPr>
          <a:xfrm>
            <a:off x="8186224" y="1430766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16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F22EEA2-2A48-4F73-95D3-E1139CB555C2}"/>
              </a:ext>
            </a:extLst>
          </p:cNvPr>
          <p:cNvSpPr txBox="1"/>
          <p:nvPr/>
        </p:nvSpPr>
        <p:spPr>
          <a:xfrm>
            <a:off x="2916529" y="1736802"/>
            <a:ext cx="4772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с. Архангельское, п. Скуратовском, с. Троицкое-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Бачурино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д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Дьяково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д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Долматово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с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Большое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Скуратово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747B1F5-DE3D-4D27-AEFE-ED56CFB347A9}"/>
              </a:ext>
            </a:extLst>
          </p:cNvPr>
          <p:cNvSpPr txBox="1"/>
          <p:nvPr/>
        </p:nvSpPr>
        <p:spPr>
          <a:xfrm>
            <a:off x="8160302" y="2125185"/>
            <a:ext cx="3412790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9,9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4,2 млн. руб.</a:t>
            </a: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Внебюджетные средства–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1,9 млн. руб.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CB6D61E-352E-451F-A719-338B45893077}"/>
              </a:ext>
            </a:extLst>
          </p:cNvPr>
          <p:cNvSpPr txBox="1"/>
          <p:nvPr/>
        </p:nvSpPr>
        <p:spPr>
          <a:xfrm>
            <a:off x="2978609" y="2202762"/>
            <a:ext cx="48146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6,9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км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водопроводных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сетей отремонтировано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88B1329-4499-4E5A-AD29-B3C06061C2BF}"/>
              </a:ext>
            </a:extLst>
          </p:cNvPr>
          <p:cNvSpPr txBox="1"/>
          <p:nvPr/>
        </p:nvSpPr>
        <p:spPr>
          <a:xfrm>
            <a:off x="8186224" y="3340637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8,5</a:t>
            </a:r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AFAD0EE-29D8-4A89-A2D9-50CAA248CDC6}"/>
              </a:ext>
            </a:extLst>
          </p:cNvPr>
          <p:cNvSpPr txBox="1"/>
          <p:nvPr/>
        </p:nvSpPr>
        <p:spPr>
          <a:xfrm>
            <a:off x="2916529" y="2606997"/>
            <a:ext cx="46394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д.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Бежин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 Луг, с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Лужны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д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Дьяково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п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Красный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Путь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,</a:t>
            </a:r>
          </a:p>
          <a:p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Шушмино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д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Гринево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 д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Тургенево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637DFE8-D642-493F-947D-3D7FAC216EB6}"/>
              </a:ext>
            </a:extLst>
          </p:cNvPr>
          <p:cNvSpPr txBox="1"/>
          <p:nvPr/>
        </p:nvSpPr>
        <p:spPr>
          <a:xfrm>
            <a:off x="8186224" y="3817891"/>
            <a:ext cx="3412790" cy="5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en-GB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7,9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en-GB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0,6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млн. руб.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67CD550-2EAE-4613-BE06-BA05610E6EF4}"/>
              </a:ext>
            </a:extLst>
          </p:cNvPr>
          <p:cNvSpPr txBox="1"/>
          <p:nvPr/>
        </p:nvSpPr>
        <p:spPr>
          <a:xfrm>
            <a:off x="2916529" y="3501599"/>
            <a:ext cx="5072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&gt;5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км ветхих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водопроводных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сетей заменено</a:t>
            </a:r>
            <a:endParaRPr lang="ru-RU" sz="14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90FC928-A143-4B6D-BC41-E2A768DE8487}"/>
              </a:ext>
            </a:extLst>
          </p:cNvPr>
          <p:cNvSpPr txBox="1"/>
          <p:nvPr/>
        </p:nvSpPr>
        <p:spPr>
          <a:xfrm>
            <a:off x="2916530" y="3865421"/>
            <a:ext cx="46394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по 10-ти улицам п. Чернь и в с. Велье-Никольское</a:t>
            </a: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81BA219C-798D-431F-B6BE-74D4BA8CCCE4}"/>
              </a:ext>
            </a:extLst>
          </p:cNvPr>
          <p:cNvSpPr/>
          <p:nvPr/>
        </p:nvSpPr>
        <p:spPr>
          <a:xfrm>
            <a:off x="275420" y="4894439"/>
            <a:ext cx="1654980" cy="448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F0BA2B1-B94B-4200-99B7-30B4A6CCC0EC}"/>
              </a:ext>
            </a:extLst>
          </p:cNvPr>
          <p:cNvSpPr txBox="1"/>
          <p:nvPr/>
        </p:nvSpPr>
        <p:spPr>
          <a:xfrm>
            <a:off x="380229" y="4923592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2023-2024</a:t>
            </a:r>
            <a:endParaRPr lang="ru-RU" sz="2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36CB9977-7B26-412A-81F3-96AD6D134412}"/>
              </a:ext>
            </a:extLst>
          </p:cNvPr>
          <p:cNvSpPr/>
          <p:nvPr/>
        </p:nvSpPr>
        <p:spPr>
          <a:xfrm>
            <a:off x="275420" y="5323703"/>
            <a:ext cx="11607310" cy="10025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2519324-A140-435F-9815-53F0964E7260}"/>
              </a:ext>
            </a:extLst>
          </p:cNvPr>
          <p:cNvSpPr txBox="1"/>
          <p:nvPr/>
        </p:nvSpPr>
        <p:spPr>
          <a:xfrm>
            <a:off x="275420" y="4325071"/>
            <a:ext cx="2079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Водонапорная башня </a:t>
            </a:r>
          </a:p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с. Большое </a:t>
            </a:r>
            <a:r>
              <a:rPr lang="ru-RU" sz="10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Скуратово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88B1329-4499-4E5A-AD29-B3C06061C2BF}"/>
              </a:ext>
            </a:extLst>
          </p:cNvPr>
          <p:cNvSpPr txBox="1"/>
          <p:nvPr/>
        </p:nvSpPr>
        <p:spPr>
          <a:xfrm>
            <a:off x="8186224" y="5500368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140,4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F22EEA2-2A48-4F73-95D3-E1139CB555C2}"/>
              </a:ext>
            </a:extLst>
          </p:cNvPr>
          <p:cNvSpPr txBox="1"/>
          <p:nvPr/>
        </p:nvSpPr>
        <p:spPr>
          <a:xfrm>
            <a:off x="380229" y="5286241"/>
            <a:ext cx="66742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объект</a:t>
            </a:r>
            <a:r>
              <a:rPr lang="ru-RU" sz="1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: «Реконструкция водопроводной станции по ул</a:t>
            </a:r>
            <a:r>
              <a:rPr lang="ru-RU" sz="1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</a:t>
            </a:r>
            <a:r>
              <a:rPr lang="ru-RU" sz="14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К.Маркса</a:t>
            </a:r>
            <a:r>
              <a:rPr lang="ru-RU" sz="1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с установкой станции водоподготовки» в </a:t>
            </a:r>
            <a:r>
              <a:rPr lang="ru-RU" sz="14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п.Чернь</a:t>
            </a:r>
            <a:endParaRPr lang="ru-RU" sz="1400" b="1" dirty="0" smtClean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r>
              <a:rPr lang="ru-RU" sz="1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Сдача данного объекта водоснабжения запланирована в </a:t>
            </a:r>
            <a:r>
              <a:rPr lang="ru-RU" sz="1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2024</a:t>
            </a:r>
            <a:r>
              <a:rPr lang="ru-RU" sz="1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году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CC974BD6-7E96-414C-B27C-213D36C3058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901" y="1140360"/>
            <a:ext cx="2398323" cy="318746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11419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0" y="137825"/>
            <a:ext cx="709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ЖКХ</a:t>
            </a:r>
          </a:p>
          <a:p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Газификация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10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8F36624-2AC5-4666-9BCB-2F4337DB1443}"/>
              </a:ext>
            </a:extLst>
          </p:cNvPr>
          <p:cNvSpPr/>
          <p:nvPr/>
        </p:nvSpPr>
        <p:spPr>
          <a:xfrm>
            <a:off x="3593583" y="1314944"/>
            <a:ext cx="8274506" cy="269446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" name="Picture 4" descr="https://yt3.ggpht.com/ytc/AAUvwnhJ-VEZ7DE-b0l-gsXlni1SBHx2KioGf1kVNjiN=s900-c-k-c0x00ffffff-no-rj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Diffused trans="3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863" y="4074453"/>
            <a:ext cx="2680589" cy="268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D5905CD2-FD71-49CC-9E41-DCB0184190E3}"/>
              </a:ext>
            </a:extLst>
          </p:cNvPr>
          <p:cNvSpPr txBox="1"/>
          <p:nvPr/>
        </p:nvSpPr>
        <p:spPr>
          <a:xfrm>
            <a:off x="3823018" y="1386874"/>
            <a:ext cx="4322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1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населённый пункт газифицирован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9A7A89C-09A2-44FA-A366-03786D46B468}"/>
              </a:ext>
            </a:extLst>
          </p:cNvPr>
          <p:cNvSpPr txBox="1"/>
          <p:nvPr/>
        </p:nvSpPr>
        <p:spPr>
          <a:xfrm>
            <a:off x="3823019" y="1731611"/>
            <a:ext cx="30303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Шушмино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82E4E7-E375-417F-9641-7B2193DB51BF}"/>
              </a:ext>
            </a:extLst>
          </p:cNvPr>
          <p:cNvSpPr txBox="1"/>
          <p:nvPr/>
        </p:nvSpPr>
        <p:spPr>
          <a:xfrm>
            <a:off x="3823017" y="2243132"/>
            <a:ext cx="390781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3,15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км -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протяженность проложенных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сетей</a:t>
            </a:r>
            <a:endParaRPr lang="ru-RU" sz="1600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8CA67C9-79E3-4D17-AFF8-6C08EE35DCA2}"/>
              </a:ext>
            </a:extLst>
          </p:cNvPr>
          <p:cNvSpPr txBox="1"/>
          <p:nvPr/>
        </p:nvSpPr>
        <p:spPr>
          <a:xfrm>
            <a:off x="3823016" y="3080311"/>
            <a:ext cx="354760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6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жилых домов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переведено </a:t>
            </a:r>
          </a:p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на природный газ</a:t>
            </a:r>
            <a:endParaRPr lang="ru-RU" sz="14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74A473D-E774-466D-908E-DD406DC1B90B}"/>
              </a:ext>
            </a:extLst>
          </p:cNvPr>
          <p:cNvSpPr txBox="1"/>
          <p:nvPr/>
        </p:nvSpPr>
        <p:spPr>
          <a:xfrm>
            <a:off x="8166662" y="1987489"/>
            <a:ext cx="2959283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7,8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A0938E7-43BA-4123-B86A-25BB784FE875}"/>
              </a:ext>
            </a:extLst>
          </p:cNvPr>
          <p:cNvSpPr txBox="1"/>
          <p:nvPr/>
        </p:nvSpPr>
        <p:spPr>
          <a:xfrm>
            <a:off x="8166662" y="2490885"/>
            <a:ext cx="341279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6,7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внебюджетные средства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1,1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67D98C6D-EA9C-43D1-9625-88AA1DF8CE4C}"/>
              </a:ext>
            </a:extLst>
          </p:cNvPr>
          <p:cNvSpPr/>
          <p:nvPr/>
        </p:nvSpPr>
        <p:spPr>
          <a:xfrm>
            <a:off x="711246" y="4909187"/>
            <a:ext cx="6915955" cy="141824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4645B8C-54B9-4867-8658-2B49B746CC65}"/>
              </a:ext>
            </a:extLst>
          </p:cNvPr>
          <p:cNvSpPr txBox="1"/>
          <p:nvPr/>
        </p:nvSpPr>
        <p:spPr>
          <a:xfrm>
            <a:off x="816054" y="5160130"/>
            <a:ext cx="7350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Газификация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населенных пунктов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851CC2C8-419A-4788-AB3E-2A4A887EE766}"/>
              </a:ext>
            </a:extLst>
          </p:cNvPr>
          <p:cNvSpPr txBox="1"/>
          <p:nvPr/>
        </p:nvSpPr>
        <p:spPr>
          <a:xfrm>
            <a:off x="816054" y="5543724"/>
            <a:ext cx="665874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Строительство межпоселковых и распределительных газовых сетей</a:t>
            </a:r>
          </a:p>
          <a:p>
            <a:endParaRPr lang="ru-RU" sz="1400" dirty="0" smtClean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sz="14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д. </a:t>
            </a:r>
            <a:r>
              <a:rPr lang="ru-RU" sz="14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Бежин</a:t>
            </a:r>
            <a:r>
              <a:rPr lang="ru-RU" sz="14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Луг, д. Выползово, д. </a:t>
            </a:r>
            <a:r>
              <a:rPr lang="ru-RU" sz="14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Кудиново</a:t>
            </a:r>
            <a:r>
              <a:rPr lang="ru-RU" sz="14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, д. Леонтьево, д. Слободка</a:t>
            </a:r>
          </a:p>
          <a:p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7" name="Группа 66"/>
          <p:cNvGrpSpPr/>
          <p:nvPr/>
        </p:nvGrpSpPr>
        <p:grpSpPr>
          <a:xfrm>
            <a:off x="671704" y="4499267"/>
            <a:ext cx="1744689" cy="479695"/>
            <a:chOff x="2288302" y="4122443"/>
            <a:chExt cx="1744689" cy="479695"/>
          </a:xfrm>
        </p:grpSpPr>
        <p:sp>
          <p:nvSpPr>
            <p:cNvPr id="68" name="Прямоугольник 67">
              <a:extLst>
                <a:ext uri="{FF2B5EF4-FFF2-40B4-BE49-F238E27FC236}">
                  <a16:creationId xmlns:a16="http://schemas.microsoft.com/office/drawing/2014/main" id="{1B6C953A-E015-4F98-90E4-86E38B8954E6}"/>
                </a:ext>
              </a:extLst>
            </p:cNvPr>
            <p:cNvSpPr/>
            <p:nvPr/>
          </p:nvSpPr>
          <p:spPr>
            <a:xfrm>
              <a:off x="2333487" y="4122443"/>
              <a:ext cx="1699504" cy="4191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ED89351-275B-41BA-920B-28FB1F82991B}"/>
                </a:ext>
              </a:extLst>
            </p:cNvPr>
            <p:cNvSpPr txBox="1"/>
            <p:nvPr/>
          </p:nvSpPr>
          <p:spPr>
            <a:xfrm>
              <a:off x="2288302" y="4140473"/>
              <a:ext cx="169950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392463"/>
                  </a:solidFill>
                  <a:latin typeface="Century Gothic" panose="020B0502020202020204" pitchFamily="34" charset="0"/>
                </a:rPr>
                <a:t>2023-2024</a:t>
              </a:r>
              <a:endParaRPr lang="ru-RU" sz="2000" b="1" dirty="0">
                <a:solidFill>
                  <a:srgbClr val="392463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70" name="Picture 2" descr="https://sun9-5.userapi.com/impg/lGQTLnavFTcP5h2ED5XziJH0GSH9lJ6feaKbfg/7ItMh-SRuP0.jpg?size=780x798&amp;quality=96&amp;sign=a10ed8368c1c571f384d8c64e34d12cd&amp;type=alb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228" y="1253478"/>
            <a:ext cx="2847746" cy="2913463"/>
          </a:xfrm>
          <a:prstGeom prst="rect">
            <a:avLst/>
          </a:prstGeom>
          <a:noFill/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167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0" y="137825"/>
            <a:ext cx="709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ЖКХ</a:t>
            </a:r>
          </a:p>
          <a:p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Теплоснабжение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11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F3986BE-08DC-40E1-B74E-E6C4DAEDB353}"/>
              </a:ext>
            </a:extLst>
          </p:cNvPr>
          <p:cNvSpPr/>
          <p:nvPr/>
        </p:nvSpPr>
        <p:spPr>
          <a:xfrm>
            <a:off x="5934671" y="1140360"/>
            <a:ext cx="5981910" cy="25435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" descr="https://www.tulapressa.ru/wp-content/uploads/2021/04/13/IMG_1735-1300x918.jpg"/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12" y="1185281"/>
            <a:ext cx="3547254" cy="2504907"/>
          </a:xfrm>
          <a:prstGeom prst="rect">
            <a:avLst/>
          </a:prstGeom>
          <a:noFill/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AF3986BE-08DC-40E1-B74E-E6C4DAEDB353}"/>
              </a:ext>
            </a:extLst>
          </p:cNvPr>
          <p:cNvSpPr/>
          <p:nvPr/>
        </p:nvSpPr>
        <p:spPr>
          <a:xfrm>
            <a:off x="3981502" y="1160919"/>
            <a:ext cx="8001806" cy="25435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81D73AF-0B6D-457B-BD8A-017C7FCD854E}"/>
              </a:ext>
            </a:extLst>
          </p:cNvPr>
          <p:cNvSpPr txBox="1"/>
          <p:nvPr/>
        </p:nvSpPr>
        <p:spPr>
          <a:xfrm>
            <a:off x="4048231" y="1186417"/>
            <a:ext cx="60101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 образовательных учреждения</a:t>
            </a: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заменена отопительных котлов</a:t>
            </a:r>
          </a:p>
          <a:p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(МКОУ «Архангельская СОШ», ГПОУ ТО «ЧППК»)</a:t>
            </a:r>
            <a:endParaRPr lang="ru-RU" sz="11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3B1D1B5-0310-474E-A1B2-EFAB733A9137}"/>
              </a:ext>
            </a:extLst>
          </p:cNvPr>
          <p:cNvSpPr txBox="1"/>
          <p:nvPr/>
        </p:nvSpPr>
        <p:spPr>
          <a:xfrm>
            <a:off x="4062787" y="2200830"/>
            <a:ext cx="5909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57,9%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общий объем замененных тепловых сетей</a:t>
            </a:r>
            <a:endParaRPr lang="ru-RU" sz="14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9AFCC29-E8C2-46BB-8985-42743E519A96}"/>
              </a:ext>
            </a:extLst>
          </p:cNvPr>
          <p:cNvSpPr txBox="1"/>
          <p:nvPr/>
        </p:nvSpPr>
        <p:spPr>
          <a:xfrm>
            <a:off x="4062787" y="2951957"/>
            <a:ext cx="7389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1,9 км.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ветхих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тепловых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сетей заменено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теплоснабжающей организацией </a:t>
            </a:r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(</a:t>
            </a:r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п. Чернь)</a:t>
            </a:r>
            <a:endParaRPr lang="ru-RU" sz="14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199F4254-CB61-48B3-A259-33C4C15A6A95}"/>
              </a:ext>
            </a:extLst>
          </p:cNvPr>
          <p:cNvSpPr/>
          <p:nvPr/>
        </p:nvSpPr>
        <p:spPr>
          <a:xfrm>
            <a:off x="325287" y="4292089"/>
            <a:ext cx="11613406" cy="2287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9" name="Группа 48"/>
          <p:cNvGrpSpPr/>
          <p:nvPr/>
        </p:nvGrpSpPr>
        <p:grpSpPr>
          <a:xfrm>
            <a:off x="331435" y="3872934"/>
            <a:ext cx="1699504" cy="479695"/>
            <a:chOff x="2333487" y="4122443"/>
            <a:chExt cx="1699504" cy="479695"/>
          </a:xfrm>
        </p:grpSpPr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1B6C953A-E015-4F98-90E4-86E38B8954E6}"/>
                </a:ext>
              </a:extLst>
            </p:cNvPr>
            <p:cNvSpPr/>
            <p:nvPr/>
          </p:nvSpPr>
          <p:spPr>
            <a:xfrm>
              <a:off x="2333487" y="4122443"/>
              <a:ext cx="1699504" cy="4191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ED89351-275B-41BA-920B-28FB1F82991B}"/>
                </a:ext>
              </a:extLst>
            </p:cNvPr>
            <p:cNvSpPr txBox="1"/>
            <p:nvPr/>
          </p:nvSpPr>
          <p:spPr>
            <a:xfrm>
              <a:off x="2744657" y="4140473"/>
              <a:ext cx="8771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392463"/>
                  </a:solidFill>
                  <a:latin typeface="Century Gothic" panose="020B0502020202020204" pitchFamily="34" charset="0"/>
                </a:rPr>
                <a:t>2023</a:t>
              </a:r>
              <a:endParaRPr lang="ru-RU" sz="2000" b="1" dirty="0">
                <a:solidFill>
                  <a:srgbClr val="392463"/>
                </a:solidFill>
                <a:latin typeface="Century Gothic" panose="020B0502020202020204" pitchFamily="34" charset="0"/>
              </a:endParaRPr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8CC65B78-42A0-4E49-9AC2-2FB167BB5057}"/>
              </a:ext>
            </a:extLst>
          </p:cNvPr>
          <p:cNvSpPr txBox="1"/>
          <p:nvPr/>
        </p:nvSpPr>
        <p:spPr>
          <a:xfrm>
            <a:off x="325287" y="4121796"/>
            <a:ext cx="9822526" cy="2792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1600" b="1" dirty="0" smtClean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Планируется заменить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325 </a:t>
            </a:r>
            <a:r>
              <a:rPr lang="ru-RU" sz="1600" b="1" dirty="0" err="1" smtClean="0">
                <a:solidFill>
                  <a:srgbClr val="C12751"/>
                </a:solidFill>
                <a:latin typeface="Century Gothic" panose="020B0502020202020204" pitchFamily="34" charset="0"/>
              </a:rPr>
              <a:t>м.п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ветхих тепловых сетей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за счет заемных средств</a:t>
            </a:r>
          </a:p>
          <a:p>
            <a:endParaRPr lang="ru-RU" sz="1600" b="1" dirty="0" smtClean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Подготовить к отопительному сезону: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14000"/>
              </a:lnSpc>
            </a:pP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23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котельные;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9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тепловых пунктов;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127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err="1">
                <a:solidFill>
                  <a:srgbClr val="392463"/>
                </a:solidFill>
                <a:latin typeface="Century Gothic" panose="020B0502020202020204" pitchFamily="34" charset="0"/>
              </a:rPr>
              <a:t>артскважин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;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11,5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км тепловых сетей;</a:t>
            </a:r>
          </a:p>
          <a:p>
            <a:pPr>
              <a:lnSpc>
                <a:spcPct val="114000"/>
              </a:lnSpc>
            </a:pP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265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км водопроводных сетей</a:t>
            </a:r>
          </a:p>
          <a:p>
            <a:endParaRPr lang="ru-RU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74A473D-E774-466D-908E-DD406DC1B90B}"/>
              </a:ext>
            </a:extLst>
          </p:cNvPr>
          <p:cNvSpPr txBox="1"/>
          <p:nvPr/>
        </p:nvSpPr>
        <p:spPr>
          <a:xfrm>
            <a:off x="8745129" y="1377315"/>
            <a:ext cx="2242361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25,9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9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>
            <a:extLst>
              <a:ext uri="{FF2B5EF4-FFF2-40B4-BE49-F238E27FC236}">
                <a16:creationId xmlns:a16="http://schemas.microsoft.com/office/drawing/2014/main" id="{9569DC71-3CE4-47D2-89FB-2A73E7CA1AEB}"/>
              </a:ext>
            </a:extLst>
          </p:cNvPr>
          <p:cNvSpPr/>
          <p:nvPr/>
        </p:nvSpPr>
        <p:spPr>
          <a:xfrm>
            <a:off x="275420" y="4686943"/>
            <a:ext cx="1654980" cy="448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0" y="137825"/>
            <a:ext cx="70951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ЖКХ</a:t>
            </a:r>
          </a:p>
          <a:p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Капитальный ремонт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68B49A3-120B-408D-8E1D-135C41F7B003}"/>
              </a:ext>
            </a:extLst>
          </p:cNvPr>
          <p:cNvSpPr txBox="1"/>
          <p:nvPr/>
        </p:nvSpPr>
        <p:spPr>
          <a:xfrm>
            <a:off x="1040584" y="4035124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Д. Поповка 1-я 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FBCEC8F9-B205-4C27-BDBE-38DD14BF5F58}"/>
              </a:ext>
            </a:extLst>
          </p:cNvPr>
          <p:cNvSpPr/>
          <p:nvPr/>
        </p:nvSpPr>
        <p:spPr>
          <a:xfrm>
            <a:off x="6903514" y="1140359"/>
            <a:ext cx="5013066" cy="27577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5751E42-CA5B-4C9F-BA3F-15761139D68E}"/>
              </a:ext>
            </a:extLst>
          </p:cNvPr>
          <p:cNvSpPr txBox="1"/>
          <p:nvPr/>
        </p:nvSpPr>
        <p:spPr>
          <a:xfrm>
            <a:off x="7064843" y="1323859"/>
            <a:ext cx="4851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Капитальный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ремонт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в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10 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многоквартирных домах </a:t>
            </a:r>
            <a:endParaRPr lang="ru-RU" sz="20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E94362-A868-4654-AB4D-9C3CC6E9C967}"/>
              </a:ext>
            </a:extLst>
          </p:cNvPr>
          <p:cNvSpPr txBox="1"/>
          <p:nvPr/>
        </p:nvSpPr>
        <p:spPr>
          <a:xfrm>
            <a:off x="7141807" y="1961280"/>
            <a:ext cx="30303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п. Чернь,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п. Станция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Скуратово, </a:t>
            </a:r>
          </a:p>
          <a:p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д.Поповка-1я, п. Скуратовский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7FCDAA4-A48A-43AF-9138-64FFB093EC02}"/>
              </a:ext>
            </a:extLst>
          </p:cNvPr>
          <p:cNvSpPr txBox="1"/>
          <p:nvPr/>
        </p:nvSpPr>
        <p:spPr>
          <a:xfrm>
            <a:off x="7177347" y="2536662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36,5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CCED940-C6DB-4B01-A3B0-9597905B83CF}"/>
              </a:ext>
            </a:extLst>
          </p:cNvPr>
          <p:cNvSpPr txBox="1"/>
          <p:nvPr/>
        </p:nvSpPr>
        <p:spPr>
          <a:xfrm>
            <a:off x="7177347" y="3059882"/>
            <a:ext cx="3412790" cy="309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Средства ФКР Тульской области</a:t>
            </a:r>
          </a:p>
        </p:txBody>
      </p: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4B8035DB-549F-4AA1-9156-1DBB1861B8AE}"/>
              </a:ext>
            </a:extLst>
          </p:cNvPr>
          <p:cNvSpPr/>
          <p:nvPr/>
        </p:nvSpPr>
        <p:spPr>
          <a:xfrm>
            <a:off x="275418" y="5121411"/>
            <a:ext cx="11641161" cy="11371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28BFB31-CB81-4DB8-940C-6B659272ABE5}"/>
              </a:ext>
            </a:extLst>
          </p:cNvPr>
          <p:cNvSpPr txBox="1"/>
          <p:nvPr/>
        </p:nvSpPr>
        <p:spPr>
          <a:xfrm>
            <a:off x="380229" y="4663217"/>
            <a:ext cx="6334896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2023</a:t>
            </a:r>
            <a:endParaRPr lang="ru-RU" sz="2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Капитальный ремонт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 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многоквартирных домов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 п. Чернь,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д. </a:t>
            </a:r>
            <a:r>
              <a:rPr lang="ru-RU" b="1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Кожинка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, д. Поповка-1я, п. Липицы, п. Скуратовский</a:t>
            </a:r>
            <a:endParaRPr lang="ru-RU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C55576E-956E-498F-B5A9-300EAC632700}"/>
              </a:ext>
            </a:extLst>
          </p:cNvPr>
          <p:cNvSpPr txBox="1"/>
          <p:nvPr/>
        </p:nvSpPr>
        <p:spPr>
          <a:xfrm>
            <a:off x="7064843" y="5263381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10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39E8906-3213-4250-B040-1E16678FF066}"/>
              </a:ext>
            </a:extLst>
          </p:cNvPr>
          <p:cNvSpPr txBox="1"/>
          <p:nvPr/>
        </p:nvSpPr>
        <p:spPr>
          <a:xfrm>
            <a:off x="7064843" y="5858774"/>
            <a:ext cx="3412790" cy="309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Средства ФКР Тульской области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" t="31482" r="2591" b="8270"/>
          <a:stretch/>
        </p:blipFill>
        <p:spPr>
          <a:xfrm>
            <a:off x="253841" y="1206612"/>
            <a:ext cx="3089772" cy="2716588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8" r="23917"/>
          <a:stretch/>
        </p:blipFill>
        <p:spPr>
          <a:xfrm>
            <a:off x="3748314" y="1206612"/>
            <a:ext cx="3073157" cy="2713145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68B49A3-120B-408D-8E1D-135C41F7B003}"/>
              </a:ext>
            </a:extLst>
          </p:cNvPr>
          <p:cNvSpPr txBox="1"/>
          <p:nvPr/>
        </p:nvSpPr>
        <p:spPr>
          <a:xfrm>
            <a:off x="3932691" y="4034010"/>
            <a:ext cx="2782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Ремонт кровли</a:t>
            </a:r>
          </a:p>
          <a:p>
            <a:pPr algn="ctr"/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п. Скуратовский, ул. Мира д.2</a:t>
            </a:r>
          </a:p>
        </p:txBody>
      </p:sp>
    </p:spTree>
    <p:extLst>
      <p:ext uri="{BB962C8B-B14F-4D97-AF65-F5344CB8AC3E}">
        <p14:creationId xmlns:p14="http://schemas.microsoft.com/office/powerpoint/2010/main" val="315035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42DC895B-8562-4FE7-9EF6-FF99D4CF5022}"/>
              </a:ext>
            </a:extLst>
          </p:cNvPr>
          <p:cNvSpPr/>
          <p:nvPr/>
        </p:nvSpPr>
        <p:spPr>
          <a:xfrm>
            <a:off x="228219" y="5491656"/>
            <a:ext cx="11634851" cy="10414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Picture 8" descr="В Черни реализуется программа «Формирование современной городской среды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31" y="1063019"/>
            <a:ext cx="3306623" cy="1950147"/>
          </a:xfrm>
          <a:prstGeom prst="rect">
            <a:avLst/>
          </a:prstGeom>
          <a:noFill/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Благоустройство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20604"/>
            <a:ext cx="8978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«Формирование комфортной городской среды» </a:t>
            </a:r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13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30" name="Picture 2" descr="C:\Users\PC 1\Desktop\отчеты главы в тулу\ответы 2020 год\Строители\сквер.png">
            <a:extLst>
              <a:ext uri="{FF2B5EF4-FFF2-40B4-BE49-F238E27FC236}">
                <a16:creationId xmlns:a16="http://schemas.microsoft.com/office/drawing/2014/main" id="{57F1C682-019B-49C3-8FB9-4B6804156D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73"/>
          <a:stretch/>
        </p:blipFill>
        <p:spPr bwMode="auto">
          <a:xfrm>
            <a:off x="4386407" y="1060140"/>
            <a:ext cx="3306622" cy="1980229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42DC895B-8562-4FE7-9EF6-FF99D4CF5022}"/>
              </a:ext>
            </a:extLst>
          </p:cNvPr>
          <p:cNvSpPr/>
          <p:nvPr/>
        </p:nvSpPr>
        <p:spPr>
          <a:xfrm>
            <a:off x="219142" y="3126246"/>
            <a:ext cx="3242308" cy="2243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CC1CB41-B885-4033-B084-B3638B6AABB7}"/>
              </a:ext>
            </a:extLst>
          </p:cNvPr>
          <p:cNvSpPr txBox="1"/>
          <p:nvPr/>
        </p:nvSpPr>
        <p:spPr>
          <a:xfrm>
            <a:off x="197768" y="3154519"/>
            <a:ext cx="32423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18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дворовых территорий благоустроено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D2E74A0-A388-40DC-B2FA-343EF13C37B2}"/>
              </a:ext>
            </a:extLst>
          </p:cNvPr>
          <p:cNvSpPr txBox="1"/>
          <p:nvPr/>
        </p:nvSpPr>
        <p:spPr>
          <a:xfrm>
            <a:off x="1206803" y="3677739"/>
            <a:ext cx="30086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П. Чернь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244D48-5FE0-4BFD-A106-CD78D9721E4C}"/>
              </a:ext>
            </a:extLst>
          </p:cNvPr>
          <p:cNvSpPr txBox="1"/>
          <p:nvPr/>
        </p:nvSpPr>
        <p:spPr>
          <a:xfrm>
            <a:off x="596152" y="4313057"/>
            <a:ext cx="3242308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</a:t>
            </a:r>
            <a:r>
              <a:rPr lang="ru-RU" sz="11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–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14,7</a:t>
            </a:r>
            <a:r>
              <a:rPr lang="ru-RU" sz="11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млн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. руб.</a:t>
            </a:r>
            <a:endParaRPr lang="ru-RU" sz="11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0,9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</a:t>
            </a:r>
            <a:r>
              <a:rPr lang="ru-RU" sz="105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</a:t>
            </a: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4,1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Средства населения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0,1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AF7320A-D07E-4967-9239-D7D00CB4DC42}"/>
              </a:ext>
            </a:extLst>
          </p:cNvPr>
          <p:cNvSpPr txBox="1"/>
          <p:nvPr/>
        </p:nvSpPr>
        <p:spPr>
          <a:xfrm>
            <a:off x="702485" y="3892235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19,8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36489D3A-F246-416A-B061-A99C56814FF5}"/>
              </a:ext>
            </a:extLst>
          </p:cNvPr>
          <p:cNvSpPr/>
          <p:nvPr/>
        </p:nvSpPr>
        <p:spPr>
          <a:xfrm>
            <a:off x="4282414" y="3126246"/>
            <a:ext cx="3514608" cy="2243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F28D4E3-8F71-4BCC-8FCD-A4E55536B31B}"/>
              </a:ext>
            </a:extLst>
          </p:cNvPr>
          <p:cNvSpPr txBox="1"/>
          <p:nvPr/>
        </p:nvSpPr>
        <p:spPr>
          <a:xfrm>
            <a:off x="4282416" y="3154519"/>
            <a:ext cx="35146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Благоустройство общественной территории – сквера «Стрелецкий»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75B85F1-0935-4500-B44C-91DDACF931AE}"/>
              </a:ext>
            </a:extLst>
          </p:cNvPr>
          <p:cNvSpPr txBox="1"/>
          <p:nvPr/>
        </p:nvSpPr>
        <p:spPr>
          <a:xfrm>
            <a:off x="4991450" y="3649446"/>
            <a:ext cx="30086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П. Чернь, ул. Ленина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71B9EA9-BCF0-4C8C-87D4-CD431A7EE86E}"/>
              </a:ext>
            </a:extLst>
          </p:cNvPr>
          <p:cNvSpPr txBox="1"/>
          <p:nvPr/>
        </p:nvSpPr>
        <p:spPr>
          <a:xfrm>
            <a:off x="4656262" y="4456963"/>
            <a:ext cx="3242308" cy="5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16,6 млн. руб.</a:t>
            </a: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1 млн. руб.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8C8BDD19-51C9-46D6-99FA-DF173B379008}"/>
              </a:ext>
            </a:extLst>
          </p:cNvPr>
          <p:cNvSpPr txBox="1"/>
          <p:nvPr/>
        </p:nvSpPr>
        <p:spPr>
          <a:xfrm>
            <a:off x="4837741" y="3901987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17,6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4" name="Прямоугольник 63">
            <a:extLst>
              <a:ext uri="{FF2B5EF4-FFF2-40B4-BE49-F238E27FC236}">
                <a16:creationId xmlns:a16="http://schemas.microsoft.com/office/drawing/2014/main" id="{0A1923C9-6558-4BB9-A5FD-ADC12E456A56}"/>
              </a:ext>
            </a:extLst>
          </p:cNvPr>
          <p:cNvSpPr/>
          <p:nvPr/>
        </p:nvSpPr>
        <p:spPr>
          <a:xfrm>
            <a:off x="8620763" y="3126246"/>
            <a:ext cx="3242308" cy="22432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1D4F68B0-F42F-42EF-AF88-4984E33AF00C}"/>
              </a:ext>
            </a:extLst>
          </p:cNvPr>
          <p:cNvSpPr txBox="1"/>
          <p:nvPr/>
        </p:nvSpPr>
        <p:spPr>
          <a:xfrm>
            <a:off x="197767" y="5482594"/>
            <a:ext cx="67840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2023</a:t>
            </a:r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Ремонт дворовых территории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многоквартирных жилых домов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п. Чернь 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52A8EF3-8111-41DD-BE1A-7213F74A6015}"/>
              </a:ext>
            </a:extLst>
          </p:cNvPr>
          <p:cNvSpPr txBox="1"/>
          <p:nvPr/>
        </p:nvSpPr>
        <p:spPr>
          <a:xfrm>
            <a:off x="8682302" y="5658587"/>
            <a:ext cx="3242308" cy="796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2,9 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0,2 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1,5 млн. руб.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AFCEE70-357E-46D0-8AF1-A839390D83A3}"/>
              </a:ext>
            </a:extLst>
          </p:cNvPr>
          <p:cNvSpPr txBox="1"/>
          <p:nvPr/>
        </p:nvSpPr>
        <p:spPr>
          <a:xfrm>
            <a:off x="6901118" y="5841801"/>
            <a:ext cx="1736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4,6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4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F28D4E3-8F71-4BCC-8FCD-A4E55536B31B}"/>
              </a:ext>
            </a:extLst>
          </p:cNvPr>
          <p:cNvSpPr txBox="1"/>
          <p:nvPr/>
        </p:nvSpPr>
        <p:spPr>
          <a:xfrm>
            <a:off x="8637554" y="3126246"/>
            <a:ext cx="31084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Благоустройство общественной территории на пересечении улиц Советская и </a:t>
            </a:r>
            <a:r>
              <a:rPr lang="ru-RU" sz="1400" b="1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К.Маркса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949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м2</a:t>
            </a:r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71B9EA9-BCF0-4C8C-87D4-CD431A7EE86E}"/>
              </a:ext>
            </a:extLst>
          </p:cNvPr>
          <p:cNvSpPr txBox="1"/>
          <p:nvPr/>
        </p:nvSpPr>
        <p:spPr>
          <a:xfrm>
            <a:off x="8852433" y="4427850"/>
            <a:ext cx="3242308" cy="549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9,2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0,6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C8BDD19-51C9-46D6-99FA-DF173B379008}"/>
              </a:ext>
            </a:extLst>
          </p:cNvPr>
          <p:cNvSpPr txBox="1"/>
          <p:nvPr/>
        </p:nvSpPr>
        <p:spPr>
          <a:xfrm>
            <a:off x="9367128" y="3986270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9,8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61" b="35768"/>
          <a:stretch/>
        </p:blipFill>
        <p:spPr>
          <a:xfrm>
            <a:off x="8620763" y="1057274"/>
            <a:ext cx="3298586" cy="1955892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6946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50610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Дороги и дорожное хозяйство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20604"/>
            <a:ext cx="8978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14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6A995A25-430F-4D6F-8311-A1B3E14095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1" t="9843" r="9621"/>
          <a:stretch/>
        </p:blipFill>
        <p:spPr>
          <a:xfrm>
            <a:off x="240927" y="1097610"/>
            <a:ext cx="2076352" cy="2508432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640CE1A9-79F7-4DB1-8ECC-EFE135321DB8}"/>
              </a:ext>
            </a:extLst>
          </p:cNvPr>
          <p:cNvSpPr txBox="1"/>
          <p:nvPr/>
        </p:nvSpPr>
        <p:spPr>
          <a:xfrm>
            <a:off x="511996" y="3613609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п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Чернь ул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. Ленина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0B06976E-3B51-4063-ACE7-F3BE144A21C8}"/>
              </a:ext>
            </a:extLst>
          </p:cNvPr>
          <p:cNvSpPr/>
          <p:nvPr/>
        </p:nvSpPr>
        <p:spPr>
          <a:xfrm>
            <a:off x="2481294" y="1150452"/>
            <a:ext cx="9397180" cy="258679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6E69A06-9499-4D0B-9AC3-57D15F2F7AEE}"/>
              </a:ext>
            </a:extLst>
          </p:cNvPr>
          <p:cNvSpPr txBox="1"/>
          <p:nvPr/>
        </p:nvSpPr>
        <p:spPr>
          <a:xfrm>
            <a:off x="2610815" y="1835044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87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автомобильных дорог общего пользования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8ED86FA-E4AD-4ACB-9A2D-CFF68B41A2C6}"/>
              </a:ext>
            </a:extLst>
          </p:cNvPr>
          <p:cNvSpPr txBox="1"/>
          <p:nvPr/>
        </p:nvSpPr>
        <p:spPr>
          <a:xfrm>
            <a:off x="2335394" y="2759227"/>
            <a:ext cx="5167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E51252B-271C-4084-B8BE-192EF1D09BF8}"/>
              </a:ext>
            </a:extLst>
          </p:cNvPr>
          <p:cNvSpPr txBox="1"/>
          <p:nvPr/>
        </p:nvSpPr>
        <p:spPr>
          <a:xfrm>
            <a:off x="8532579" y="1947254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331,4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AAC6F0C-395D-4E54-B968-C6B294DF22C6}"/>
              </a:ext>
            </a:extLst>
          </p:cNvPr>
          <p:cNvSpPr txBox="1"/>
          <p:nvPr/>
        </p:nvSpPr>
        <p:spPr>
          <a:xfrm>
            <a:off x="2589109" y="1203895"/>
            <a:ext cx="69399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Выполнены работы по реконструкции и ремонту: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6E3BE4B-5718-4D0A-92D9-C3FD147E0657}"/>
              </a:ext>
            </a:extLst>
          </p:cNvPr>
          <p:cNvSpPr txBox="1"/>
          <p:nvPr/>
        </p:nvSpPr>
        <p:spPr>
          <a:xfrm>
            <a:off x="2610815" y="2278504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&gt;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43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км – общая протяженность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EEB1F6A-B13F-43BD-A749-49DAFB439A29}"/>
              </a:ext>
            </a:extLst>
          </p:cNvPr>
          <p:cNvSpPr txBox="1"/>
          <p:nvPr/>
        </p:nvSpPr>
        <p:spPr>
          <a:xfrm>
            <a:off x="8532579" y="2379762"/>
            <a:ext cx="343607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20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311,4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5C714B42-09BE-4073-BC7A-9E44F00778C8}"/>
              </a:ext>
            </a:extLst>
          </p:cNvPr>
          <p:cNvSpPr/>
          <p:nvPr/>
        </p:nvSpPr>
        <p:spPr>
          <a:xfrm>
            <a:off x="3515483" y="3831438"/>
            <a:ext cx="3987679" cy="2312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A466C196-03DD-4542-961D-6617DC4007D2}"/>
              </a:ext>
            </a:extLst>
          </p:cNvPr>
          <p:cNvSpPr/>
          <p:nvPr/>
        </p:nvSpPr>
        <p:spPr>
          <a:xfrm>
            <a:off x="7795988" y="3852292"/>
            <a:ext cx="4082486" cy="2312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1654E80-2B90-48C6-8009-CD02F1E2670C}"/>
              </a:ext>
            </a:extLst>
          </p:cNvPr>
          <p:cNvSpPr txBox="1"/>
          <p:nvPr/>
        </p:nvSpPr>
        <p:spPr>
          <a:xfrm>
            <a:off x="7945269" y="4284123"/>
            <a:ext cx="5334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Ремонт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9 автомобильных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дорог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7E90CE2-F1CD-4D3A-91C9-00C664131B13}"/>
              </a:ext>
            </a:extLst>
          </p:cNvPr>
          <p:cNvSpPr txBox="1"/>
          <p:nvPr/>
        </p:nvSpPr>
        <p:spPr>
          <a:xfrm>
            <a:off x="7999123" y="4643542"/>
            <a:ext cx="29592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247</a:t>
            </a:r>
            <a:r>
              <a:rPr lang="ru-RU" sz="3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8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20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2119F62-E030-4070-8E2C-7467580AAC00}"/>
              </a:ext>
            </a:extLst>
          </p:cNvPr>
          <p:cNvSpPr txBox="1"/>
          <p:nvPr/>
        </p:nvSpPr>
        <p:spPr>
          <a:xfrm>
            <a:off x="7945269" y="3831438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2023</a:t>
            </a:r>
            <a:endParaRPr lang="ru-RU" sz="2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6" r="30398"/>
          <a:stretch/>
        </p:blipFill>
        <p:spPr>
          <a:xfrm rot="5400000">
            <a:off x="738272" y="3527241"/>
            <a:ext cx="1987477" cy="2981292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CC1CB41-B885-4033-B084-B3638B6AABB7}"/>
              </a:ext>
            </a:extLst>
          </p:cNvPr>
          <p:cNvSpPr txBox="1"/>
          <p:nvPr/>
        </p:nvSpPr>
        <p:spPr>
          <a:xfrm>
            <a:off x="2703891" y="2880205"/>
            <a:ext cx="32423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моста отремонтированы</a:t>
            </a:r>
            <a:endParaRPr lang="ru-RU" sz="1400" b="1" dirty="0" smtClean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sz="12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С.Лужны</a:t>
            </a:r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р. </a:t>
            </a:r>
            <a:r>
              <a:rPr lang="ru-RU" sz="12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Розка</a:t>
            </a:r>
            <a:endParaRPr lang="ru-RU" sz="1200" dirty="0" smtClean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С. Троицкое-</a:t>
            </a:r>
            <a:r>
              <a:rPr lang="ru-RU" sz="12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Бачурино</a:t>
            </a:r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р. </a:t>
            </a:r>
            <a:r>
              <a:rPr lang="ru-RU" sz="12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Снежедь</a:t>
            </a:r>
            <a:endParaRPr lang="ru-RU" sz="11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7244D48-5FE0-4BFD-A106-CD78D9721E4C}"/>
              </a:ext>
            </a:extLst>
          </p:cNvPr>
          <p:cNvSpPr txBox="1"/>
          <p:nvPr/>
        </p:nvSpPr>
        <p:spPr>
          <a:xfrm>
            <a:off x="3787533" y="5562923"/>
            <a:ext cx="3278204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1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</a:t>
            </a: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4,8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1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Внебюджетные средства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2,8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F7320A-D07E-4967-9239-D7D00CB4DC42}"/>
              </a:ext>
            </a:extLst>
          </p:cNvPr>
          <p:cNvSpPr txBox="1"/>
          <p:nvPr/>
        </p:nvSpPr>
        <p:spPr>
          <a:xfrm>
            <a:off x="3836747" y="4891042"/>
            <a:ext cx="2959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7,6</a:t>
            </a:r>
            <a:r>
              <a:rPr lang="ru-RU" sz="2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4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0CE1A9-79F7-4DB1-8ECC-EFE135321DB8}"/>
              </a:ext>
            </a:extLst>
          </p:cNvPr>
          <p:cNvSpPr txBox="1"/>
          <p:nvPr/>
        </p:nvSpPr>
        <p:spPr>
          <a:xfrm>
            <a:off x="733049" y="6198361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Д. </a:t>
            </a:r>
            <a:r>
              <a:rPr lang="ru-RU" sz="10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Платицино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р. Чернь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CC1CB41-B885-4033-B084-B3638B6AABB7}"/>
              </a:ext>
            </a:extLst>
          </p:cNvPr>
          <p:cNvSpPr txBox="1"/>
          <p:nvPr/>
        </p:nvSpPr>
        <p:spPr>
          <a:xfrm>
            <a:off x="3836747" y="3892994"/>
            <a:ext cx="324230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моста построены</a:t>
            </a:r>
            <a:endParaRPr lang="ru-RU" sz="1400" b="1" dirty="0" smtClean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д. </a:t>
            </a:r>
            <a:r>
              <a:rPr lang="ru-RU" sz="12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Платицино</a:t>
            </a:r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р. Чернь</a:t>
            </a:r>
          </a:p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д</a:t>
            </a:r>
            <a:r>
              <a:rPr lang="ru-RU" sz="12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. Красивка р. </a:t>
            </a:r>
            <a:r>
              <a:rPr lang="ru-RU" sz="1200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Уготь</a:t>
            </a:r>
            <a:endParaRPr lang="ru-RU" sz="11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EEB1F6A-B13F-43BD-A749-49DAFB439A29}"/>
              </a:ext>
            </a:extLst>
          </p:cNvPr>
          <p:cNvSpPr txBox="1"/>
          <p:nvPr/>
        </p:nvSpPr>
        <p:spPr>
          <a:xfrm>
            <a:off x="7945860" y="5331604"/>
            <a:ext cx="343607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169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78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140260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36295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Социальная политика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20604"/>
            <a:ext cx="8978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Обеспечение качественным жильем и услугами ЖКХ </a:t>
            </a:r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15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4E313A37-2BC2-44A6-B5B9-6C6CD4C86302}"/>
              </a:ext>
            </a:extLst>
          </p:cNvPr>
          <p:cNvSpPr/>
          <p:nvPr/>
        </p:nvSpPr>
        <p:spPr>
          <a:xfrm>
            <a:off x="4869435" y="1424191"/>
            <a:ext cx="7047144" cy="28328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43FD459-611D-4A97-99DA-6928AB96EA2A}"/>
              </a:ext>
            </a:extLst>
          </p:cNvPr>
          <p:cNvSpPr txBox="1"/>
          <p:nvPr/>
        </p:nvSpPr>
        <p:spPr>
          <a:xfrm>
            <a:off x="4977250" y="2226904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35,5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7E48460-AFAF-4408-A3DE-9AC1CED49569}"/>
              </a:ext>
            </a:extLst>
          </p:cNvPr>
          <p:cNvSpPr txBox="1"/>
          <p:nvPr/>
        </p:nvSpPr>
        <p:spPr>
          <a:xfrm>
            <a:off x="4910477" y="1533160"/>
            <a:ext cx="6929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51 молодая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семья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улучшила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жилищные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условия и п</a:t>
            </a:r>
            <a:r>
              <a:rPr lang="ru-RU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олучила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социальные 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выплаты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на приобретение жилья </a:t>
            </a:r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580F4F00-14FD-4650-B08C-3FA9D9423C33}"/>
              </a:ext>
            </a:extLst>
          </p:cNvPr>
          <p:cNvSpPr/>
          <p:nvPr/>
        </p:nvSpPr>
        <p:spPr>
          <a:xfrm>
            <a:off x="288743" y="4484545"/>
            <a:ext cx="11641161" cy="133874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0674DE2-870C-45EE-8974-A9F78260068C}"/>
              </a:ext>
            </a:extLst>
          </p:cNvPr>
          <p:cNvSpPr txBox="1"/>
          <p:nvPr/>
        </p:nvSpPr>
        <p:spPr>
          <a:xfrm>
            <a:off x="406542" y="4573305"/>
            <a:ext cx="4375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2023</a:t>
            </a:r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 молодым семьям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улучшить жилищные условия 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AEC0768-02BE-420B-93FE-0E95DB99CB30}"/>
              </a:ext>
            </a:extLst>
          </p:cNvPr>
          <p:cNvSpPr txBox="1"/>
          <p:nvPr/>
        </p:nvSpPr>
        <p:spPr>
          <a:xfrm>
            <a:off x="4977250" y="5056162"/>
            <a:ext cx="2142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4,5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4CC8B03-4055-45D3-8C86-ABD07FDB8CB5}"/>
              </a:ext>
            </a:extLst>
          </p:cNvPr>
          <p:cNvSpPr txBox="1"/>
          <p:nvPr/>
        </p:nvSpPr>
        <p:spPr>
          <a:xfrm>
            <a:off x="7241397" y="4919554"/>
            <a:ext cx="324230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en-US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0,6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3,6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0,3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7E48460-AFAF-4408-A3DE-9AC1CED49569}"/>
              </a:ext>
            </a:extLst>
          </p:cNvPr>
          <p:cNvSpPr txBox="1"/>
          <p:nvPr/>
        </p:nvSpPr>
        <p:spPr>
          <a:xfrm>
            <a:off x="4910477" y="3536832"/>
            <a:ext cx="68528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155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земельных участков предоставлено многодетным семьям</a:t>
            </a:r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Picture 2" descr="Молодым семьям вручены сертификаты на приобретение жиль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18" y="1459046"/>
            <a:ext cx="4239229" cy="2823327"/>
          </a:xfrm>
          <a:prstGeom prst="rect">
            <a:avLst/>
          </a:prstGeom>
          <a:noFill/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4CC8B03-4055-45D3-8C86-ABD07FDB8CB5}"/>
              </a:ext>
            </a:extLst>
          </p:cNvPr>
          <p:cNvSpPr txBox="1"/>
          <p:nvPr/>
        </p:nvSpPr>
        <p:spPr>
          <a:xfrm>
            <a:off x="4910477" y="2657061"/>
            <a:ext cx="324230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en-US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7,4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en-US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24,3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en-US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3,8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97489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33" descr="IMG_39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5152" y="1178750"/>
            <a:ext cx="2948296" cy="2281046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Образование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Улучшение материально-технического состояния </a:t>
            </a:r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16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97251C7-0BDB-4B90-847F-A44E846286A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12"/>
          <a:stretch/>
        </p:blipFill>
        <p:spPr>
          <a:xfrm>
            <a:off x="169848" y="1182313"/>
            <a:ext cx="2900739" cy="2288640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332230AE-5064-4670-AE0F-9F230A99B951}"/>
              </a:ext>
            </a:extLst>
          </p:cNvPr>
          <p:cNvSpPr/>
          <p:nvPr/>
        </p:nvSpPr>
        <p:spPr>
          <a:xfrm>
            <a:off x="6417739" y="1127078"/>
            <a:ext cx="5629932" cy="538357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C1FA669-E571-430E-A388-9541D1ECF52B}"/>
              </a:ext>
            </a:extLst>
          </p:cNvPr>
          <p:cNvSpPr txBox="1"/>
          <p:nvPr/>
        </p:nvSpPr>
        <p:spPr>
          <a:xfrm>
            <a:off x="6490503" y="5087053"/>
            <a:ext cx="6052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«Доступная среда»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2456A79-4F15-47E9-BA42-334AC0DD93D0}"/>
              </a:ext>
            </a:extLst>
          </p:cNvPr>
          <p:cNvSpPr txBox="1"/>
          <p:nvPr/>
        </p:nvSpPr>
        <p:spPr>
          <a:xfrm>
            <a:off x="6514544" y="1498963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2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учреждениях проведены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работы по ремонту кровли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35710AB-6467-4146-B34D-A97A28357575}"/>
              </a:ext>
            </a:extLst>
          </p:cNvPr>
          <p:cNvSpPr txBox="1"/>
          <p:nvPr/>
        </p:nvSpPr>
        <p:spPr>
          <a:xfrm>
            <a:off x="6593777" y="2812171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6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новых школьных автобусов приобретено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A79410-CA04-4443-BE9C-476D3D983985}"/>
              </a:ext>
            </a:extLst>
          </p:cNvPr>
          <p:cNvSpPr txBox="1"/>
          <p:nvPr/>
        </p:nvSpPr>
        <p:spPr>
          <a:xfrm>
            <a:off x="6593777" y="3089801"/>
            <a:ext cx="582594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учреждениях проведена модернизация систем пожарной безопасности 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724C34-C095-4FAB-8C6B-9A9FC7CA1B35}"/>
              </a:ext>
            </a:extLst>
          </p:cNvPr>
          <p:cNvSpPr txBox="1"/>
          <p:nvPr/>
        </p:nvSpPr>
        <p:spPr>
          <a:xfrm>
            <a:off x="6514544" y="1175993"/>
            <a:ext cx="6052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«Развитие образования в Чернском районе»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C477DEC-CC60-4CAD-91F2-92C237748ECF}"/>
              </a:ext>
            </a:extLst>
          </p:cNvPr>
          <p:cNvSpPr txBox="1"/>
          <p:nvPr/>
        </p:nvSpPr>
        <p:spPr>
          <a:xfrm>
            <a:off x="7608655" y="3981646"/>
            <a:ext cx="2959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52,5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F92FC17-3C0C-4603-AC3F-F24289E66FC6}"/>
              </a:ext>
            </a:extLst>
          </p:cNvPr>
          <p:cNvSpPr txBox="1"/>
          <p:nvPr/>
        </p:nvSpPr>
        <p:spPr>
          <a:xfrm>
            <a:off x="7379092" y="4337644"/>
            <a:ext cx="324230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26,2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22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4,3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E1D2267-3BCC-4BDE-B761-C946AA26385D}"/>
              </a:ext>
            </a:extLst>
          </p:cNvPr>
          <p:cNvSpPr txBox="1"/>
          <p:nvPr/>
        </p:nvSpPr>
        <p:spPr>
          <a:xfrm>
            <a:off x="6490503" y="5429426"/>
            <a:ext cx="59951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МКОУ ДОД «Дом детского творчества»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20B9A05-5E81-4837-AB82-1F8A5F60BA02}"/>
              </a:ext>
            </a:extLst>
          </p:cNvPr>
          <p:cNvSpPr txBox="1"/>
          <p:nvPr/>
        </p:nvSpPr>
        <p:spPr>
          <a:xfrm>
            <a:off x="6557277" y="5856570"/>
            <a:ext cx="1800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1</a:t>
            </a:r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7880F00-1272-4C70-B592-3EABD42CD099}"/>
              </a:ext>
            </a:extLst>
          </p:cNvPr>
          <p:cNvSpPr txBox="1"/>
          <p:nvPr/>
        </p:nvSpPr>
        <p:spPr>
          <a:xfrm>
            <a:off x="8671030" y="5719962"/>
            <a:ext cx="3242308" cy="796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0,7 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0,2 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0,1 млн. руб.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456A79-4F15-47E9-BA42-334AC0DD93D0}"/>
              </a:ext>
            </a:extLst>
          </p:cNvPr>
          <p:cNvSpPr txBox="1"/>
          <p:nvPr/>
        </p:nvSpPr>
        <p:spPr>
          <a:xfrm>
            <a:off x="6547468" y="1839708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учреждениях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заменены оконные блоки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2456A79-4F15-47E9-BA42-334AC0DD93D0}"/>
              </a:ext>
            </a:extLst>
          </p:cNvPr>
          <p:cNvSpPr txBox="1"/>
          <p:nvPr/>
        </p:nvSpPr>
        <p:spPr>
          <a:xfrm>
            <a:off x="6547468" y="2173560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спортивных зала отремонтированы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3" name="Рисунок 32" descr="C:\Users\User\Downloads\f89b4e21-7859-4bbe-89de-ffefc1d5b79e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610" b="44122"/>
          <a:stretch/>
        </p:blipFill>
        <p:spPr bwMode="auto">
          <a:xfrm>
            <a:off x="1162050" y="3968019"/>
            <a:ext cx="4373160" cy="2238069"/>
          </a:xfrm>
          <a:prstGeom prst="rect">
            <a:avLst/>
          </a:prstGeom>
          <a:noFill/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40CE1A9-79F7-4DB1-8ECC-EFE135321DB8}"/>
              </a:ext>
            </a:extLst>
          </p:cNvPr>
          <p:cNvSpPr txBox="1"/>
          <p:nvPr/>
        </p:nvSpPr>
        <p:spPr>
          <a:xfrm>
            <a:off x="256516" y="3534517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МКОУ ДОД «Дом детского творчества»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40CE1A9-79F7-4DB1-8ECC-EFE135321DB8}"/>
              </a:ext>
            </a:extLst>
          </p:cNvPr>
          <p:cNvSpPr txBox="1"/>
          <p:nvPr/>
        </p:nvSpPr>
        <p:spPr>
          <a:xfrm>
            <a:off x="3567758" y="3537586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«Чернская  СОШ №2»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0CE1A9-79F7-4DB1-8ECC-EFE135321DB8}"/>
              </a:ext>
            </a:extLst>
          </p:cNvPr>
          <p:cNvSpPr txBox="1"/>
          <p:nvPr/>
        </p:nvSpPr>
        <p:spPr>
          <a:xfrm>
            <a:off x="1435354" y="6381863"/>
            <a:ext cx="36671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«</a:t>
            </a:r>
            <a:r>
              <a:rPr lang="ru-RU" sz="10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Большескуратовская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СОШ» с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. </a:t>
            </a:r>
            <a:r>
              <a:rPr lang="ru-RU" sz="10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Ёржино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2456A79-4F15-47E9-BA42-334AC0DD93D0}"/>
              </a:ext>
            </a:extLst>
          </p:cNvPr>
          <p:cNvSpPr txBox="1"/>
          <p:nvPr/>
        </p:nvSpPr>
        <p:spPr>
          <a:xfrm>
            <a:off x="6571509" y="2498587"/>
            <a:ext cx="59951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3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учреждениях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установлено ограждение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6A79410-CA04-4443-BE9C-476D3D983985}"/>
              </a:ext>
            </a:extLst>
          </p:cNvPr>
          <p:cNvSpPr txBox="1"/>
          <p:nvPr/>
        </p:nvSpPr>
        <p:spPr>
          <a:xfrm>
            <a:off x="6613319" y="3665655"/>
            <a:ext cx="58259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Капитальный ремонт школы с. </a:t>
            </a:r>
            <a:r>
              <a:rPr lang="ru-RU" sz="1400" b="1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Ёржино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9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Образование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17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31" name="Picture 2" descr="E:\ответы\Фото образование\IMG_3458.jpg">
            <a:extLst>
              <a:ext uri="{FF2B5EF4-FFF2-40B4-BE49-F238E27FC236}">
                <a16:creationId xmlns:a16="http://schemas.microsoft.com/office/drawing/2014/main" id="{FF97B5D9-B7B7-41D1-9105-D8A4E8654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83" y="3803010"/>
            <a:ext cx="2699307" cy="2401662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E:\ответы\Фото образование\IMG_20201119_131157.jpg">
            <a:extLst>
              <a:ext uri="{FF2B5EF4-FFF2-40B4-BE49-F238E27FC236}">
                <a16:creationId xmlns:a16="http://schemas.microsoft.com/office/drawing/2014/main" id="{C55BCF99-C9C8-48B2-A66E-5E76C4F150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9"/>
          <a:stretch/>
        </p:blipFill>
        <p:spPr bwMode="auto">
          <a:xfrm>
            <a:off x="313684" y="1165944"/>
            <a:ext cx="2705906" cy="2145615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C594C8BA-9EA7-4B34-B6E9-9E25EE876910}"/>
              </a:ext>
            </a:extLst>
          </p:cNvPr>
          <p:cNvSpPr/>
          <p:nvPr/>
        </p:nvSpPr>
        <p:spPr>
          <a:xfrm>
            <a:off x="3375426" y="1141568"/>
            <a:ext cx="5983770" cy="226096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936A3DB-EDB2-4708-9E15-955C8EB3021A}"/>
              </a:ext>
            </a:extLst>
          </p:cNvPr>
          <p:cNvSpPr txBox="1"/>
          <p:nvPr/>
        </p:nvSpPr>
        <p:spPr>
          <a:xfrm>
            <a:off x="3549993" y="1275708"/>
            <a:ext cx="6284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«Современная школа»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4D8C37DD-6F82-4AAF-872B-50F037699BC7}"/>
              </a:ext>
            </a:extLst>
          </p:cNvPr>
          <p:cNvSpPr txBox="1"/>
          <p:nvPr/>
        </p:nvSpPr>
        <p:spPr>
          <a:xfrm>
            <a:off x="3549993" y="1639983"/>
            <a:ext cx="580920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центра образования цифрового и гуманитарного профилей «Точка роста»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A272552-E15C-4770-BAF7-19FC93F39780}"/>
              </a:ext>
            </a:extLst>
          </p:cNvPr>
          <p:cNvSpPr txBox="1"/>
          <p:nvPr/>
        </p:nvSpPr>
        <p:spPr>
          <a:xfrm>
            <a:off x="3549992" y="2158072"/>
            <a:ext cx="536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«Чернская СОШ №2»; МКОУ «Поповская СОШ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», МКОУ «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Большескуратовская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СОШ» 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25474C-86D5-4DCA-88CC-6EFF949D68F9}"/>
              </a:ext>
            </a:extLst>
          </p:cNvPr>
          <p:cNvSpPr txBox="1"/>
          <p:nvPr/>
        </p:nvSpPr>
        <p:spPr>
          <a:xfrm>
            <a:off x="3549992" y="2647570"/>
            <a:ext cx="1922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8,4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3F81F51-92DF-4D27-B6C8-548DF4447D0F}"/>
              </a:ext>
            </a:extLst>
          </p:cNvPr>
          <p:cNvSpPr txBox="1"/>
          <p:nvPr/>
        </p:nvSpPr>
        <p:spPr>
          <a:xfrm>
            <a:off x="5481186" y="2607006"/>
            <a:ext cx="3367036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3,6 млн. руб.</a:t>
            </a: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4,4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0,4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pic>
        <p:nvPicPr>
          <p:cNvPr id="44" name="Picture 4" descr="https://rstatic.oshkole.ru/editor_images/111918.jpg">
            <a:extLst>
              <a:ext uri="{FF2B5EF4-FFF2-40B4-BE49-F238E27FC236}">
                <a16:creationId xmlns:a16="http://schemas.microsoft.com/office/drawing/2014/main" id="{BE6FDDB6-2D92-4434-838A-6CD26501C5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0" t="22388" r="12833" b="18681"/>
          <a:stretch/>
        </p:blipFill>
        <p:spPr bwMode="auto">
          <a:xfrm>
            <a:off x="9922785" y="1303746"/>
            <a:ext cx="2018685" cy="166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4E896F47-52B9-4643-B005-BC05D44189EE}"/>
              </a:ext>
            </a:extLst>
          </p:cNvPr>
          <p:cNvSpPr txBox="1"/>
          <p:nvPr/>
        </p:nvSpPr>
        <p:spPr>
          <a:xfrm>
            <a:off x="516143" y="3474968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«Чернская СОШ №2» </a:t>
            </a: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9F0E89A2-4265-45E9-BF7B-1304BF5F0403}"/>
              </a:ext>
            </a:extLst>
          </p:cNvPr>
          <p:cNvSpPr/>
          <p:nvPr/>
        </p:nvSpPr>
        <p:spPr>
          <a:xfrm>
            <a:off x="3365252" y="3636241"/>
            <a:ext cx="5993944" cy="2401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E1B0BB0-42E3-49E4-BE64-063A4D258FBE}"/>
              </a:ext>
            </a:extLst>
          </p:cNvPr>
          <p:cNvSpPr txBox="1"/>
          <p:nvPr/>
        </p:nvSpPr>
        <p:spPr>
          <a:xfrm>
            <a:off x="3539819" y="3762571"/>
            <a:ext cx="62849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«Цифровая образовательная среда»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59FDF03-742B-4CBA-A415-A1380FAEECFC}"/>
              </a:ext>
            </a:extLst>
          </p:cNvPr>
          <p:cNvSpPr txBox="1"/>
          <p:nvPr/>
        </p:nvSpPr>
        <p:spPr>
          <a:xfrm>
            <a:off x="3539820" y="4126846"/>
            <a:ext cx="5541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Приобретено интерактивное компьютерное оборудование в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9-ти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школах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F4F7944-B7EE-4185-B28D-F652CEC0C619}"/>
              </a:ext>
            </a:extLst>
          </p:cNvPr>
          <p:cNvSpPr txBox="1"/>
          <p:nvPr/>
        </p:nvSpPr>
        <p:spPr>
          <a:xfrm>
            <a:off x="3422594" y="5204588"/>
            <a:ext cx="21774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14,4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DE42F70-2AF7-4F9C-A533-17ACAB859F96}"/>
              </a:ext>
            </a:extLst>
          </p:cNvPr>
          <p:cNvSpPr txBox="1"/>
          <p:nvPr/>
        </p:nvSpPr>
        <p:spPr>
          <a:xfrm>
            <a:off x="5543550" y="5117629"/>
            <a:ext cx="3242308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13,7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0,6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0,1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4BCFFBC-EA1A-4B2B-AE3B-4C0F6F48060A}"/>
              </a:ext>
            </a:extLst>
          </p:cNvPr>
          <p:cNvSpPr txBox="1"/>
          <p:nvPr/>
        </p:nvSpPr>
        <p:spPr>
          <a:xfrm>
            <a:off x="275420" y="6301071"/>
            <a:ext cx="2782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«Чернская СОШ им. Героя Советского Союза </a:t>
            </a:r>
            <a:r>
              <a:rPr lang="ru-RU" sz="10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Дворникова</a:t>
            </a:r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Г.Т.» </a:t>
            </a:r>
          </a:p>
        </p:txBody>
      </p:sp>
    </p:spTree>
    <p:extLst>
      <p:ext uri="{BB962C8B-B14F-4D97-AF65-F5344CB8AC3E}">
        <p14:creationId xmlns:p14="http://schemas.microsoft.com/office/powerpoint/2010/main" val="293861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23198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Образование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2023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18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44" name="Picture 4" descr="https://rstatic.oshkole.ru/editor_images/111918.jpg">
            <a:extLst>
              <a:ext uri="{FF2B5EF4-FFF2-40B4-BE49-F238E27FC236}">
                <a16:creationId xmlns:a16="http://schemas.microsoft.com/office/drawing/2014/main" id="{BE6FDDB6-2D92-4434-838A-6CD26501C5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0" t="22388" r="12833" b="18681"/>
          <a:stretch/>
        </p:blipFill>
        <p:spPr bwMode="auto">
          <a:xfrm>
            <a:off x="9922785" y="1303746"/>
            <a:ext cx="2018685" cy="166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74094F93-0C50-498D-BCD6-5CA187B78A76}"/>
              </a:ext>
            </a:extLst>
          </p:cNvPr>
          <p:cNvSpPr/>
          <p:nvPr/>
        </p:nvSpPr>
        <p:spPr>
          <a:xfrm>
            <a:off x="151254" y="1140129"/>
            <a:ext cx="9491503" cy="11620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422930E-3C4E-45EA-AE48-3DB27063A37E}"/>
              </a:ext>
            </a:extLst>
          </p:cNvPr>
          <p:cNvSpPr txBox="1"/>
          <p:nvPr/>
        </p:nvSpPr>
        <p:spPr>
          <a:xfrm>
            <a:off x="449987" y="1290740"/>
            <a:ext cx="6284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Открытие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«Точка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роста»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1716169-7E51-485E-AD93-74FE9E78C4A5}"/>
              </a:ext>
            </a:extLst>
          </p:cNvPr>
          <p:cNvSpPr txBox="1"/>
          <p:nvPr/>
        </p:nvSpPr>
        <p:spPr>
          <a:xfrm>
            <a:off x="465855" y="1646880"/>
            <a:ext cx="5366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«Архангельская СОШ»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3E3C655-5AE5-4167-889D-FD65609B7C9A}"/>
              </a:ext>
            </a:extLst>
          </p:cNvPr>
          <p:cNvSpPr txBox="1"/>
          <p:nvPr/>
        </p:nvSpPr>
        <p:spPr>
          <a:xfrm>
            <a:off x="5956588" y="1189983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9BBD1B9-EC39-48CF-9B9B-8EA007198A68}"/>
              </a:ext>
            </a:extLst>
          </p:cNvPr>
          <p:cNvSpPr txBox="1"/>
          <p:nvPr/>
        </p:nvSpPr>
        <p:spPr>
          <a:xfrm>
            <a:off x="5956589" y="1615118"/>
            <a:ext cx="3367036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2,2 млн. руб.</a:t>
            </a: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1,9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0,3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59F383B5-82AD-46C8-8EEF-6D9BD6850B15}"/>
              </a:ext>
            </a:extLst>
          </p:cNvPr>
          <p:cNvSpPr/>
          <p:nvPr/>
        </p:nvSpPr>
        <p:spPr>
          <a:xfrm>
            <a:off x="275420" y="2902989"/>
            <a:ext cx="9491503" cy="140160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D6F6C36-7216-44AE-B6D6-7C5BCFE75FA2}"/>
              </a:ext>
            </a:extLst>
          </p:cNvPr>
          <p:cNvSpPr txBox="1"/>
          <p:nvPr/>
        </p:nvSpPr>
        <p:spPr>
          <a:xfrm>
            <a:off x="325821" y="2971778"/>
            <a:ext cx="5506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Капитальный ремонт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фасада и кровли МКОУ «</a:t>
            </a:r>
            <a:r>
              <a:rPr lang="ru-RU" b="1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Большескуратовская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СОШ», благоустройство территории и приобретение оборудования</a:t>
            </a:r>
            <a:endParaRPr lang="ru-RU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A9624C8-A278-42BD-A277-7FAC6C5DC8D1}"/>
              </a:ext>
            </a:extLst>
          </p:cNvPr>
          <p:cNvSpPr txBox="1"/>
          <p:nvPr/>
        </p:nvSpPr>
        <p:spPr>
          <a:xfrm>
            <a:off x="5956588" y="2995010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31,6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2553D870-C6C2-4886-92E1-4EFE7A8A84D1}"/>
              </a:ext>
            </a:extLst>
          </p:cNvPr>
          <p:cNvSpPr/>
          <p:nvPr/>
        </p:nvSpPr>
        <p:spPr>
          <a:xfrm>
            <a:off x="275420" y="4936014"/>
            <a:ext cx="9491503" cy="127221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31A32E4-B675-485D-AB5B-B1C82613CD44}"/>
              </a:ext>
            </a:extLst>
          </p:cNvPr>
          <p:cNvSpPr txBox="1"/>
          <p:nvPr/>
        </p:nvSpPr>
        <p:spPr>
          <a:xfrm>
            <a:off x="325822" y="5049665"/>
            <a:ext cx="5366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Установка ограждений в 2-х учебных учреждениях</a:t>
            </a:r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861BE0A-7E63-4627-8943-2F9867EE0B0A}"/>
              </a:ext>
            </a:extLst>
          </p:cNvPr>
          <p:cNvSpPr txBox="1"/>
          <p:nvPr/>
        </p:nvSpPr>
        <p:spPr>
          <a:xfrm>
            <a:off x="5956588" y="5014214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716169-7E51-485E-AD93-74FE9E78C4A5}"/>
              </a:ext>
            </a:extLst>
          </p:cNvPr>
          <p:cNvSpPr txBox="1"/>
          <p:nvPr/>
        </p:nvSpPr>
        <p:spPr>
          <a:xfrm>
            <a:off x="325821" y="5662180"/>
            <a:ext cx="536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МКОУ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«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Синегубовская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СОШ», МКОУ «Чернская средняя школа им. Героя Советского Союза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Дворникова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Г.Т»(д. Кресты) 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9BBD1B9-EC39-48CF-9B9B-8EA007198A68}"/>
              </a:ext>
            </a:extLst>
          </p:cNvPr>
          <p:cNvSpPr txBox="1"/>
          <p:nvPr/>
        </p:nvSpPr>
        <p:spPr>
          <a:xfrm>
            <a:off x="5956588" y="3520117"/>
            <a:ext cx="3367036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14 млн. руб.</a:t>
            </a: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16,7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0,9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9BBD1B9-EC39-48CF-9B9B-8EA007198A68}"/>
              </a:ext>
            </a:extLst>
          </p:cNvPr>
          <p:cNvSpPr txBox="1"/>
          <p:nvPr/>
        </p:nvSpPr>
        <p:spPr>
          <a:xfrm>
            <a:off x="5956588" y="5485209"/>
            <a:ext cx="3367036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3,3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0,1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293351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7341E542-7CD9-460E-8E4E-EE3B3428F64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94095" y="3210618"/>
            <a:ext cx="461665" cy="461665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7DFBE6CA-D6B6-437F-BBF3-F3C236665D7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24205" y="4364091"/>
            <a:ext cx="379012" cy="379012"/>
          </a:xfrm>
          <a:prstGeom prst="rect">
            <a:avLst/>
          </a:prstGeom>
        </p:spPr>
      </p:pic>
      <p:pic>
        <p:nvPicPr>
          <p:cNvPr id="82" name="Рисунок 81">
            <a:extLst>
              <a:ext uri="{FF2B5EF4-FFF2-40B4-BE49-F238E27FC236}">
                <a16:creationId xmlns:a16="http://schemas.microsoft.com/office/drawing/2014/main" id="{BF3EA9DE-51A0-4FC9-B482-41A107535C7F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6666873" y="1623736"/>
            <a:ext cx="379012" cy="379012"/>
          </a:xfrm>
          <a:prstGeom prst="rect">
            <a:avLst/>
          </a:prstGeom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C169092B-E4D7-4EB6-9D91-788168723A29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344086" y="5503703"/>
            <a:ext cx="379012" cy="379012"/>
          </a:xfrm>
          <a:prstGeom prst="rect">
            <a:avLst/>
          </a:prstGeom>
        </p:spPr>
      </p:pic>
      <p:pic>
        <p:nvPicPr>
          <p:cNvPr id="84" name="Рисунок 83">
            <a:extLst>
              <a:ext uri="{FF2B5EF4-FFF2-40B4-BE49-F238E27FC236}">
                <a16:creationId xmlns:a16="http://schemas.microsoft.com/office/drawing/2014/main" id="{91FD04C8-19E7-4527-A9F6-032DFA63E39D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666873" y="2187317"/>
            <a:ext cx="375899" cy="37589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E18C707-67A6-4B2B-9E7D-613A988D002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6666873" y="3736330"/>
            <a:ext cx="434055" cy="43405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030BE8-E0D8-4CC7-A1BA-3FC974AFD98C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343811" y="2183063"/>
            <a:ext cx="393477" cy="3934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EAE5A43-4495-4F37-A4E4-7C5C4FF87CCB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366048" y="1620945"/>
            <a:ext cx="413577" cy="41357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28D54073-2710-4290-BA32-3145B67900BF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9"/>
              </a:ext>
            </a:extLst>
          </a:blip>
          <a:stretch>
            <a:fillRect/>
          </a:stretch>
        </p:blipFill>
        <p:spPr>
          <a:xfrm>
            <a:off x="6703364" y="4316056"/>
            <a:ext cx="397565" cy="397565"/>
          </a:xfrm>
          <a:prstGeom prst="rect">
            <a:avLst/>
          </a:prstGeom>
        </p:spPr>
      </p:pic>
      <p:pic>
        <p:nvPicPr>
          <p:cNvPr id="86" name="Рисунок 85">
            <a:extLst>
              <a:ext uri="{FF2B5EF4-FFF2-40B4-BE49-F238E27FC236}">
                <a16:creationId xmlns:a16="http://schemas.microsoft.com/office/drawing/2014/main" id="{5F45549E-23F5-4077-BE05-BCE46E198A25}"/>
              </a:ext>
            </a:extLst>
          </p:cNvPr>
          <p:cNvPicPr>
            <a:picLocks noChangeAspect="1"/>
          </p:cNvPicPr>
          <p:nvPr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05627" y="4846227"/>
            <a:ext cx="457200" cy="4572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6189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Основные направления деятельности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20604"/>
            <a:ext cx="15520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</a:t>
            </a:r>
            <a:r>
              <a:rPr 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8</a:t>
            </a:r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 </a:t>
            </a:r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- </a:t>
            </a:r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202</a:t>
            </a:r>
            <a:r>
              <a:rPr lang="en-US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01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2702ECE-B5E4-49B8-A5EF-93F3004ABE36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AA601A8-EEA5-4E6A-AA15-6A725454F3CA}"/>
              </a:ext>
            </a:extLst>
          </p:cNvPr>
          <p:cNvSpPr txBox="1"/>
          <p:nvPr/>
        </p:nvSpPr>
        <p:spPr>
          <a:xfrm>
            <a:off x="409770" y="4978301"/>
            <a:ext cx="195919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7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Образование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6372C7-AEDF-4F7E-910F-4AC91C0D1F35}"/>
              </a:ext>
            </a:extLst>
          </p:cNvPr>
          <p:cNvSpPr txBox="1"/>
          <p:nvPr/>
        </p:nvSpPr>
        <p:spPr>
          <a:xfrm>
            <a:off x="409770" y="5523932"/>
            <a:ext cx="24753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8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Культура и туризм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401E76B-D2F8-45C3-B7C3-A4B764188BAE}"/>
              </a:ext>
            </a:extLst>
          </p:cNvPr>
          <p:cNvSpPr txBox="1"/>
          <p:nvPr/>
        </p:nvSpPr>
        <p:spPr>
          <a:xfrm>
            <a:off x="6770910" y="1643965"/>
            <a:ext cx="27799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09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Физкультура и спорт 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443D0B0-710E-44C0-A60B-48D1357A741E}"/>
              </a:ext>
            </a:extLst>
          </p:cNvPr>
          <p:cNvSpPr txBox="1"/>
          <p:nvPr/>
        </p:nvSpPr>
        <p:spPr>
          <a:xfrm>
            <a:off x="6770910" y="2210524"/>
            <a:ext cx="4454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10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Молодежная политика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B1ADD09-D766-47EE-8456-BD53D8F0A9B3}"/>
              </a:ext>
            </a:extLst>
          </p:cNvPr>
          <p:cNvSpPr txBox="1"/>
          <p:nvPr/>
        </p:nvSpPr>
        <p:spPr>
          <a:xfrm>
            <a:off x="409770" y="4412208"/>
            <a:ext cx="4560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06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Социальная политика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C61170B-697A-42D2-A6E0-8C54A113283F}"/>
              </a:ext>
            </a:extLst>
          </p:cNvPr>
          <p:cNvSpPr txBox="1"/>
          <p:nvPr/>
        </p:nvSpPr>
        <p:spPr>
          <a:xfrm>
            <a:off x="6770910" y="3822431"/>
            <a:ext cx="35525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13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«Народный бюджет»</a:t>
            </a:r>
          </a:p>
        </p:txBody>
      </p:sp>
      <p:grpSp>
        <p:nvGrpSpPr>
          <p:cNvPr id="74" name="Группа 73">
            <a:extLst>
              <a:ext uri="{FF2B5EF4-FFF2-40B4-BE49-F238E27FC236}">
                <a16:creationId xmlns:a16="http://schemas.microsoft.com/office/drawing/2014/main" id="{99206180-9404-47A1-B015-12547EC33E79}"/>
              </a:ext>
            </a:extLst>
          </p:cNvPr>
          <p:cNvGrpSpPr/>
          <p:nvPr/>
        </p:nvGrpSpPr>
        <p:grpSpPr>
          <a:xfrm>
            <a:off x="33763" y="2621631"/>
            <a:ext cx="797785" cy="554055"/>
            <a:chOff x="-1" y="1002535"/>
            <a:chExt cx="900545" cy="625421"/>
          </a:xfrm>
        </p:grpSpPr>
        <p:pic>
          <p:nvPicPr>
            <p:cNvPr id="75" name="Рисунок 74">
              <a:extLst>
                <a:ext uri="{FF2B5EF4-FFF2-40B4-BE49-F238E27FC236}">
                  <a16:creationId xmlns:a16="http://schemas.microsoft.com/office/drawing/2014/main" id="{3451BE2E-D5FD-4AD7-A066-15C00E6C0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949" y="1140360"/>
              <a:ext cx="379012" cy="379012"/>
            </a:xfrm>
            <a:prstGeom prst="rect">
              <a:avLst/>
            </a:prstGeom>
          </p:spPr>
        </p:pic>
        <p:sp>
          <p:nvSpPr>
            <p:cNvPr id="76" name="Прямоугольник 75">
              <a:extLst>
                <a:ext uri="{FF2B5EF4-FFF2-40B4-BE49-F238E27FC236}">
                  <a16:creationId xmlns:a16="http://schemas.microsoft.com/office/drawing/2014/main" id="{030C549C-B54C-421E-930D-A5C694D9C07A}"/>
                </a:ext>
              </a:extLst>
            </p:cNvPr>
            <p:cNvSpPr/>
            <p:nvPr/>
          </p:nvSpPr>
          <p:spPr>
            <a:xfrm>
              <a:off x="-1" y="1002535"/>
              <a:ext cx="900545" cy="625421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CAF31923-6491-41BB-B6AD-8CDB2CF4641A}"/>
              </a:ext>
            </a:extLst>
          </p:cNvPr>
          <p:cNvSpPr txBox="1"/>
          <p:nvPr/>
        </p:nvSpPr>
        <p:spPr>
          <a:xfrm>
            <a:off x="409770" y="1687227"/>
            <a:ext cx="13660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01.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Бюджет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834F52-5925-4713-AE67-8E6036A40BF9}"/>
              </a:ext>
            </a:extLst>
          </p:cNvPr>
          <p:cNvSpPr txBox="1"/>
          <p:nvPr/>
        </p:nvSpPr>
        <p:spPr>
          <a:xfrm>
            <a:off x="409770" y="2210524"/>
            <a:ext cx="43508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02.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Экономика и предпринимательство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6696867-4D11-4927-AA1D-220D6CADEEEA}"/>
              </a:ext>
            </a:extLst>
          </p:cNvPr>
          <p:cNvSpPr txBox="1"/>
          <p:nvPr/>
        </p:nvSpPr>
        <p:spPr>
          <a:xfrm>
            <a:off x="409770" y="2767170"/>
            <a:ext cx="43380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03.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Жилищно-коммунальное хозяйство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251B646-F38C-4EF4-B386-FE9FC5C39562}"/>
              </a:ext>
            </a:extLst>
          </p:cNvPr>
          <p:cNvSpPr txBox="1"/>
          <p:nvPr/>
        </p:nvSpPr>
        <p:spPr>
          <a:xfrm>
            <a:off x="409770" y="3333729"/>
            <a:ext cx="4454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04.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Благоустройство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7A5FBF3-477D-4BE9-80A9-914D917F48B0}"/>
              </a:ext>
            </a:extLst>
          </p:cNvPr>
          <p:cNvSpPr txBox="1"/>
          <p:nvPr/>
        </p:nvSpPr>
        <p:spPr>
          <a:xfrm>
            <a:off x="6770910" y="4383866"/>
            <a:ext cx="5276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14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Старосты и ТОС</a:t>
            </a:r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722F3C10-26D5-4163-BF7E-80BFBA21D876}"/>
              </a:ext>
            </a:extLst>
          </p:cNvPr>
          <p:cNvGrpSpPr/>
          <p:nvPr/>
        </p:nvGrpSpPr>
        <p:grpSpPr>
          <a:xfrm>
            <a:off x="56183" y="3746989"/>
            <a:ext cx="900545" cy="625421"/>
            <a:chOff x="56183" y="4291576"/>
            <a:chExt cx="900545" cy="625421"/>
          </a:xfrm>
        </p:grpSpPr>
        <p:pic>
          <p:nvPicPr>
            <p:cNvPr id="77" name="Рисунок 76">
              <a:extLst>
                <a:ext uri="{FF2B5EF4-FFF2-40B4-BE49-F238E27FC236}">
                  <a16:creationId xmlns:a16="http://schemas.microsoft.com/office/drawing/2014/main" id="{0110C598-6DCA-4ECE-AEE1-202B693B05A3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569" y="4395789"/>
              <a:ext cx="387775" cy="387775"/>
            </a:xfrm>
            <a:prstGeom prst="rect">
              <a:avLst/>
            </a:prstGeom>
          </p:spPr>
        </p:pic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C94DF7F8-4E09-44D3-A463-99C8AE4DC176}"/>
                </a:ext>
              </a:extLst>
            </p:cNvPr>
            <p:cNvSpPr/>
            <p:nvPr/>
          </p:nvSpPr>
          <p:spPr>
            <a:xfrm>
              <a:off x="56183" y="4291576"/>
              <a:ext cx="900545" cy="625421"/>
            </a:xfrm>
            <a:prstGeom prst="rect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03E28293-D03C-460F-8918-8A21E74E8F2A}"/>
              </a:ext>
            </a:extLst>
          </p:cNvPr>
          <p:cNvSpPr txBox="1"/>
          <p:nvPr/>
        </p:nvSpPr>
        <p:spPr>
          <a:xfrm>
            <a:off x="409770" y="3875813"/>
            <a:ext cx="4560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0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5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Дороги и дорожное хозяйство 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3CECF3D1-BB11-44D1-8576-5A8A2A9137A1}"/>
              </a:ext>
            </a:extLst>
          </p:cNvPr>
          <p:cNvPicPr>
            <a:picLocks noChangeAspect="1"/>
          </p:cNvPicPr>
          <p:nvPr/>
        </p:nvPicPr>
        <p:blipFill>
          <a:blip r:embed="rId2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6703364" y="4908692"/>
            <a:ext cx="364803" cy="36480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5EAA49B-CB83-4AA8-AAD1-23F3065E60BF}"/>
              </a:ext>
            </a:extLst>
          </p:cNvPr>
          <p:cNvPicPr>
            <a:picLocks noChangeAspect="1"/>
          </p:cNvPicPr>
          <p:nvPr/>
        </p:nvPicPr>
        <p:blipFill>
          <a:blip r:embed="rId2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9"/>
              </a:ext>
            </a:extLst>
          </a:blip>
          <a:stretch>
            <a:fillRect/>
          </a:stretch>
        </p:blipFill>
        <p:spPr>
          <a:xfrm>
            <a:off x="6677968" y="2754045"/>
            <a:ext cx="364804" cy="364804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B52B24B6-80D4-4779-A4CF-0771BF68E0E0}"/>
              </a:ext>
            </a:extLst>
          </p:cNvPr>
          <p:cNvSpPr txBox="1"/>
          <p:nvPr/>
        </p:nvSpPr>
        <p:spPr>
          <a:xfrm>
            <a:off x="6770910" y="2736762"/>
            <a:ext cx="2862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11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Здравоохранение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1AAC40A-9FFC-4B26-88F4-790A28D62901}"/>
              </a:ext>
            </a:extLst>
          </p:cNvPr>
          <p:cNvSpPr txBox="1"/>
          <p:nvPr/>
        </p:nvSpPr>
        <p:spPr>
          <a:xfrm>
            <a:off x="6770910" y="4935901"/>
            <a:ext cx="3201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15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Работа с населением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62FFC3E-889F-43C5-B5D2-967B0E92665E}"/>
              </a:ext>
            </a:extLst>
          </p:cNvPr>
          <p:cNvPicPr>
            <a:picLocks noChangeAspect="1"/>
          </p:cNvPicPr>
          <p:nvPr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6666874" y="3250723"/>
            <a:ext cx="364804" cy="364804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0501BA2-14FB-472A-99C4-2062A7943CF1}"/>
              </a:ext>
            </a:extLst>
          </p:cNvPr>
          <p:cNvSpPr txBox="1"/>
          <p:nvPr/>
        </p:nvSpPr>
        <p:spPr>
          <a:xfrm>
            <a:off x="6770910" y="3288797"/>
            <a:ext cx="2862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12</a:t>
            </a:r>
            <a:r>
              <a:rPr lang="en-GB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.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457695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Культура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19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5839BFE-FE45-437E-925B-6808C6ABCABC}"/>
              </a:ext>
            </a:extLst>
          </p:cNvPr>
          <p:cNvSpPr/>
          <p:nvPr/>
        </p:nvSpPr>
        <p:spPr>
          <a:xfrm>
            <a:off x="3313168" y="1150673"/>
            <a:ext cx="8608893" cy="23436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728429B-1B3F-4D91-A471-9D4493974D84}"/>
              </a:ext>
            </a:extLst>
          </p:cNvPr>
          <p:cNvSpPr txBox="1"/>
          <p:nvPr/>
        </p:nvSpPr>
        <p:spPr>
          <a:xfrm>
            <a:off x="3604652" y="1169663"/>
            <a:ext cx="5921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Приобретен сценический комплекс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012AC9-D93F-41BE-BE8F-DF66CD5C205A}"/>
              </a:ext>
            </a:extLst>
          </p:cNvPr>
          <p:cNvSpPr txBox="1"/>
          <p:nvPr/>
        </p:nvSpPr>
        <p:spPr>
          <a:xfrm>
            <a:off x="3604652" y="1407120"/>
            <a:ext cx="5751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п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Чернь ул. Карла Маркса д.22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A0CBB09-628E-46C6-90C9-D5F5B5DC7528}"/>
              </a:ext>
            </a:extLst>
          </p:cNvPr>
          <p:cNvSpPr txBox="1"/>
          <p:nvPr/>
        </p:nvSpPr>
        <p:spPr>
          <a:xfrm>
            <a:off x="9130601" y="1392314"/>
            <a:ext cx="24192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6,3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85E637D-55D2-40D5-BCAA-71D0D5A9D972}"/>
              </a:ext>
            </a:extLst>
          </p:cNvPr>
          <p:cNvSpPr txBox="1"/>
          <p:nvPr/>
        </p:nvSpPr>
        <p:spPr>
          <a:xfrm>
            <a:off x="8555025" y="2069904"/>
            <a:ext cx="3367036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5,9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0,4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B3A248D2-3A45-49B7-81D9-B34FD0C8914E}"/>
              </a:ext>
            </a:extLst>
          </p:cNvPr>
          <p:cNvSpPr/>
          <p:nvPr/>
        </p:nvSpPr>
        <p:spPr>
          <a:xfrm>
            <a:off x="3336175" y="4233547"/>
            <a:ext cx="4884647" cy="1878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588AAFC-7E05-45C4-8EC2-BD5C53702B2F}"/>
              </a:ext>
            </a:extLst>
          </p:cNvPr>
          <p:cNvSpPr txBox="1"/>
          <p:nvPr/>
        </p:nvSpPr>
        <p:spPr>
          <a:xfrm>
            <a:off x="3604652" y="4485014"/>
            <a:ext cx="5921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Капитальный ремонт сельской библиотеки 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8B0113F-DFAF-4C86-BA4F-A1E8EA7C9D97}"/>
              </a:ext>
            </a:extLst>
          </p:cNvPr>
          <p:cNvSpPr txBox="1"/>
          <p:nvPr/>
        </p:nvSpPr>
        <p:spPr>
          <a:xfrm>
            <a:off x="3569676" y="5300722"/>
            <a:ext cx="249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2,7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473B86A-381A-4FE1-B058-74A34EEFD500}"/>
              </a:ext>
            </a:extLst>
          </p:cNvPr>
          <p:cNvSpPr txBox="1"/>
          <p:nvPr/>
        </p:nvSpPr>
        <p:spPr>
          <a:xfrm>
            <a:off x="3604652" y="5778009"/>
            <a:ext cx="3367036" cy="30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Спонсорская помощь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E896F47-52B9-4643-B005-BC05D44189EE}"/>
              </a:ext>
            </a:extLst>
          </p:cNvPr>
          <p:cNvSpPr txBox="1"/>
          <p:nvPr/>
        </p:nvSpPr>
        <p:spPr>
          <a:xfrm>
            <a:off x="822218" y="3568905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Ул. Карла Маркса д.22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728429B-1B3F-4D91-A471-9D4493974D84}"/>
              </a:ext>
            </a:extLst>
          </p:cNvPr>
          <p:cNvSpPr txBox="1"/>
          <p:nvPr/>
        </p:nvSpPr>
        <p:spPr>
          <a:xfrm>
            <a:off x="3604652" y="1876371"/>
            <a:ext cx="59213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Закуплено звуковое оборудование,</a:t>
            </a:r>
          </a:p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з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рительские кресла, одежда сцены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3012AC9-D93F-41BE-BE8F-DF66CD5C205A}"/>
              </a:ext>
            </a:extLst>
          </p:cNvPr>
          <p:cNvSpPr txBox="1"/>
          <p:nvPr/>
        </p:nvSpPr>
        <p:spPr>
          <a:xfrm>
            <a:off x="3604652" y="2361221"/>
            <a:ext cx="5751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Дом культуры д. Кресты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728429B-1B3F-4D91-A471-9D4493974D84}"/>
              </a:ext>
            </a:extLst>
          </p:cNvPr>
          <p:cNvSpPr txBox="1"/>
          <p:nvPr/>
        </p:nvSpPr>
        <p:spPr>
          <a:xfrm>
            <a:off x="3604652" y="2743002"/>
            <a:ext cx="5921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Проведен текущий ремонт  и разработан </a:t>
            </a:r>
          </a:p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роект газификации </a:t>
            </a: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63012AC9-D93F-41BE-BE8F-DF66CD5C205A}"/>
              </a:ext>
            </a:extLst>
          </p:cNvPr>
          <p:cNvSpPr txBox="1"/>
          <p:nvPr/>
        </p:nvSpPr>
        <p:spPr>
          <a:xfrm>
            <a:off x="3659847" y="3237709"/>
            <a:ext cx="5751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Дом культуры п. Спартак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3012AC9-D93F-41BE-BE8F-DF66CD5C205A}"/>
              </a:ext>
            </a:extLst>
          </p:cNvPr>
          <p:cNvSpPr txBox="1"/>
          <p:nvPr/>
        </p:nvSpPr>
        <p:spPr>
          <a:xfrm>
            <a:off x="3604652" y="4964966"/>
            <a:ext cx="57512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п. Спартак, ул. Центральная д.16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47" y="3916678"/>
            <a:ext cx="3193280" cy="2394960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4E896F47-52B9-4643-B005-BC05D44189EE}"/>
              </a:ext>
            </a:extLst>
          </p:cNvPr>
          <p:cNvSpPr txBox="1"/>
          <p:nvPr/>
        </p:nvSpPr>
        <p:spPr>
          <a:xfrm>
            <a:off x="479518" y="6497895"/>
            <a:ext cx="2782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п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. Спартак ул. Центральная д.16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Прямоугольник 59">
            <a:extLst>
              <a:ext uri="{FF2B5EF4-FFF2-40B4-BE49-F238E27FC236}">
                <a16:creationId xmlns:a16="http://schemas.microsoft.com/office/drawing/2014/main" id="{A466C196-03DD-4542-961D-6617DC4007D2}"/>
              </a:ext>
            </a:extLst>
          </p:cNvPr>
          <p:cNvSpPr/>
          <p:nvPr/>
        </p:nvSpPr>
        <p:spPr>
          <a:xfrm>
            <a:off x="8788613" y="4009415"/>
            <a:ext cx="3088521" cy="23908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1654E80-2B90-48C6-8009-CD02F1E2670C}"/>
              </a:ext>
            </a:extLst>
          </p:cNvPr>
          <p:cNvSpPr txBox="1"/>
          <p:nvPr/>
        </p:nvSpPr>
        <p:spPr>
          <a:xfrm>
            <a:off x="8930237" y="4331192"/>
            <a:ext cx="30393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Благоустройство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3-х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братских могил</a:t>
            </a:r>
            <a:endParaRPr lang="ru-RU" sz="14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7E90CE2-F1CD-4D3A-91C9-00C664131B13}"/>
              </a:ext>
            </a:extLst>
          </p:cNvPr>
          <p:cNvSpPr txBox="1"/>
          <p:nvPr/>
        </p:nvSpPr>
        <p:spPr>
          <a:xfrm>
            <a:off x="9516610" y="4988027"/>
            <a:ext cx="2199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2,4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9411383" y="3596197"/>
            <a:ext cx="1699504" cy="461665"/>
            <a:chOff x="2333487" y="4111909"/>
            <a:chExt cx="1699504" cy="461665"/>
          </a:xfrm>
        </p:grpSpPr>
        <p:sp>
          <p:nvSpPr>
            <p:cNvPr id="64" name="Прямоугольник 63">
              <a:extLst>
                <a:ext uri="{FF2B5EF4-FFF2-40B4-BE49-F238E27FC236}">
                  <a16:creationId xmlns:a16="http://schemas.microsoft.com/office/drawing/2014/main" id="{1B6C953A-E015-4F98-90E4-86E38B8954E6}"/>
                </a:ext>
              </a:extLst>
            </p:cNvPr>
            <p:cNvSpPr/>
            <p:nvPr/>
          </p:nvSpPr>
          <p:spPr>
            <a:xfrm>
              <a:off x="2333487" y="4122443"/>
              <a:ext cx="1699504" cy="41915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9ED89351-275B-41BA-920B-28FB1F82991B}"/>
                </a:ext>
              </a:extLst>
            </p:cNvPr>
            <p:cNvSpPr txBox="1"/>
            <p:nvPr/>
          </p:nvSpPr>
          <p:spPr>
            <a:xfrm>
              <a:off x="2823741" y="4111909"/>
              <a:ext cx="8771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400" b="1" dirty="0" smtClean="0">
                  <a:solidFill>
                    <a:srgbClr val="C12751"/>
                  </a:solidFill>
                  <a:latin typeface="Century Gothic" panose="020B0502020202020204" pitchFamily="34" charset="0"/>
                </a:rPr>
                <a:t>2023</a:t>
              </a:r>
              <a:endParaRPr lang="ru-RU" sz="2000" b="1" dirty="0">
                <a:solidFill>
                  <a:srgbClr val="C12751"/>
                </a:solidFill>
                <a:latin typeface="Century Gothic" panose="020B0502020202020204" pitchFamily="34" charset="0"/>
              </a:endParaRPr>
            </a:p>
          </p:txBody>
        </p:sp>
      </p:grpSp>
      <p:pic>
        <p:nvPicPr>
          <p:cNvPr id="66" name="Рисунок 6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20" y="1356534"/>
            <a:ext cx="3190631" cy="2127087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C85E637D-55D2-40D5-BCAA-71D0D5A9D972}"/>
              </a:ext>
            </a:extLst>
          </p:cNvPr>
          <p:cNvSpPr txBox="1"/>
          <p:nvPr/>
        </p:nvSpPr>
        <p:spPr>
          <a:xfrm>
            <a:off x="8884420" y="5583307"/>
            <a:ext cx="3367036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Федеральный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1,7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0,7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</p:spTree>
    <p:extLst>
      <p:ext uri="{BB962C8B-B14F-4D97-AF65-F5344CB8AC3E}">
        <p14:creationId xmlns:p14="http://schemas.microsoft.com/office/powerpoint/2010/main" val="309860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5839BFE-FE45-437E-925B-6808C6ABCABC}"/>
              </a:ext>
            </a:extLst>
          </p:cNvPr>
          <p:cNvSpPr/>
          <p:nvPr/>
        </p:nvSpPr>
        <p:spPr>
          <a:xfrm>
            <a:off x="8464189" y="3859209"/>
            <a:ext cx="3410519" cy="2310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5839BFE-FE45-437E-925B-6808C6ABCABC}"/>
              </a:ext>
            </a:extLst>
          </p:cNvPr>
          <p:cNvSpPr/>
          <p:nvPr/>
        </p:nvSpPr>
        <p:spPr>
          <a:xfrm>
            <a:off x="4350350" y="3865429"/>
            <a:ext cx="3410519" cy="2310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35493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Физкультура и спорт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5" name="Picture 3">
            <a:extLst>
              <a:ext uri="{FF2B5EF4-FFF2-40B4-BE49-F238E27FC236}">
                <a16:creationId xmlns:a16="http://schemas.microsoft.com/office/drawing/2014/main" id="{F1723B21-06B2-4B4A-B5E3-EDA026408E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" t="4659" r="3454" b="4711"/>
          <a:stretch/>
        </p:blipFill>
        <p:spPr bwMode="auto">
          <a:xfrm>
            <a:off x="528333" y="1158326"/>
            <a:ext cx="3081424" cy="2285185"/>
          </a:xfrm>
          <a:prstGeom prst="rect">
            <a:avLst/>
          </a:prstGeom>
          <a:noFill/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6178C7E0-7687-44C9-877F-882B4C78E2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564"/>
          <a:stretch/>
        </p:blipFill>
        <p:spPr>
          <a:xfrm>
            <a:off x="4448589" y="1158326"/>
            <a:ext cx="3081424" cy="2452906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  <a:softEdge rad="0"/>
          </a:effectLst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05839BFE-FE45-437E-925B-6808C6ABCABC}"/>
              </a:ext>
            </a:extLst>
          </p:cNvPr>
          <p:cNvSpPr/>
          <p:nvPr/>
        </p:nvSpPr>
        <p:spPr>
          <a:xfrm>
            <a:off x="377739" y="3865429"/>
            <a:ext cx="3410519" cy="23105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728429B-1B3F-4D91-A471-9D4493974D84}"/>
              </a:ext>
            </a:extLst>
          </p:cNvPr>
          <p:cNvSpPr txBox="1"/>
          <p:nvPr/>
        </p:nvSpPr>
        <p:spPr>
          <a:xfrm>
            <a:off x="444741" y="3884693"/>
            <a:ext cx="32107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Завершено строительство мини-стадиона и выполнены работы по благоустройству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3012AC9-D93F-41BE-BE8F-DF66CD5C205A}"/>
              </a:ext>
            </a:extLst>
          </p:cNvPr>
          <p:cNvSpPr txBox="1"/>
          <p:nvPr/>
        </p:nvSpPr>
        <p:spPr>
          <a:xfrm>
            <a:off x="646317" y="4620334"/>
            <a:ext cx="35493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Чернская средняя школа им. Героя Советского Союза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Дворникова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 Г.Т. 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A0CBB09-628E-46C6-90C9-D5F5B5DC7528}"/>
              </a:ext>
            </a:extLst>
          </p:cNvPr>
          <p:cNvSpPr txBox="1"/>
          <p:nvPr/>
        </p:nvSpPr>
        <p:spPr>
          <a:xfrm>
            <a:off x="1206907" y="5115844"/>
            <a:ext cx="19750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4,6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85E637D-55D2-40D5-BCAA-71D0D5A9D972}"/>
              </a:ext>
            </a:extLst>
          </p:cNvPr>
          <p:cNvSpPr txBox="1"/>
          <p:nvPr/>
        </p:nvSpPr>
        <p:spPr>
          <a:xfrm>
            <a:off x="536345" y="5603143"/>
            <a:ext cx="3367036" cy="552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4 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0,6 млн. руб.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588AAFC-7E05-45C4-8EC2-BD5C53702B2F}"/>
              </a:ext>
            </a:extLst>
          </p:cNvPr>
          <p:cNvSpPr txBox="1"/>
          <p:nvPr/>
        </p:nvSpPr>
        <p:spPr>
          <a:xfrm>
            <a:off x="4390022" y="3791479"/>
            <a:ext cx="33708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Открыта новая многофункциональная спортивная площадка «Газпром-детям»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6BB73AD-0665-467D-ACC1-088994D3A829}"/>
              </a:ext>
            </a:extLst>
          </p:cNvPr>
          <p:cNvSpPr txBox="1"/>
          <p:nvPr/>
        </p:nvSpPr>
        <p:spPr>
          <a:xfrm>
            <a:off x="5338642" y="4739570"/>
            <a:ext cx="43041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ул. Свободная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B0113F-DFAF-4C86-BA4F-A1E8EA7C9D97}"/>
              </a:ext>
            </a:extLst>
          </p:cNvPr>
          <p:cNvSpPr txBox="1"/>
          <p:nvPr/>
        </p:nvSpPr>
        <p:spPr>
          <a:xfrm>
            <a:off x="5232322" y="4993767"/>
            <a:ext cx="2840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8,7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473B86A-381A-4FE1-B058-74A34EEFD500}"/>
              </a:ext>
            </a:extLst>
          </p:cNvPr>
          <p:cNvSpPr txBox="1"/>
          <p:nvPr/>
        </p:nvSpPr>
        <p:spPr>
          <a:xfrm>
            <a:off x="5010190" y="5625743"/>
            <a:ext cx="2519823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Внебюджетные средства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10B8AE-5582-48EE-8EB8-A4DABBEA0C29}"/>
              </a:ext>
            </a:extLst>
          </p:cNvPr>
          <p:cNvSpPr txBox="1"/>
          <p:nvPr/>
        </p:nvSpPr>
        <p:spPr>
          <a:xfrm>
            <a:off x="8543708" y="3916012"/>
            <a:ext cx="32994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Капитальный ремонт душевых кабин и напольного покрытия МАУ МО Чернский район «ФОК»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DF60E3-E15C-4830-B930-9DE0B9127F7B}"/>
              </a:ext>
            </a:extLst>
          </p:cNvPr>
          <p:cNvSpPr txBox="1"/>
          <p:nvPr/>
        </p:nvSpPr>
        <p:spPr>
          <a:xfrm>
            <a:off x="8871621" y="4993254"/>
            <a:ext cx="3225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5,9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2A9376A-C8DD-4E32-92C2-B1E80F3723DD}"/>
              </a:ext>
            </a:extLst>
          </p:cNvPr>
          <p:cNvSpPr txBox="1"/>
          <p:nvPr/>
        </p:nvSpPr>
        <p:spPr>
          <a:xfrm>
            <a:off x="8776910" y="5639983"/>
            <a:ext cx="4650875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24" name="Picture 2" descr="Спортивный зал на ФОКе начал работать в штатном режим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1" r="14705" b="50099"/>
          <a:stretch/>
        </p:blipFill>
        <p:spPr bwMode="auto">
          <a:xfrm>
            <a:off x="8507333" y="1154355"/>
            <a:ext cx="3085796" cy="2428799"/>
          </a:xfrm>
          <a:prstGeom prst="rect">
            <a:avLst/>
          </a:prstGeom>
          <a:noFill/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220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3757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Молодежная политика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21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2FCF032-7160-4943-8005-CA4F6B52D7F6}"/>
              </a:ext>
            </a:extLst>
          </p:cNvPr>
          <p:cNvSpPr txBox="1"/>
          <p:nvPr/>
        </p:nvSpPr>
        <p:spPr>
          <a:xfrm>
            <a:off x="4282504" y="1571574"/>
            <a:ext cx="34994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Создан </a:t>
            </a:r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Центр </a:t>
            </a:r>
            <a:r>
              <a:rPr lang="ru-RU" sz="20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поддержки добровольчества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 муниципальном образовании Чернский район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BD46673-516B-400B-8489-70A8406D5763}"/>
              </a:ext>
            </a:extLst>
          </p:cNvPr>
          <p:cNvSpPr/>
          <p:nvPr/>
        </p:nvSpPr>
        <p:spPr>
          <a:xfrm>
            <a:off x="476439" y="4501206"/>
            <a:ext cx="11239121" cy="113712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E294DDE-E516-49E6-897C-B104EFCFB54D}"/>
              </a:ext>
            </a:extLst>
          </p:cNvPr>
          <p:cNvSpPr txBox="1"/>
          <p:nvPr/>
        </p:nvSpPr>
        <p:spPr>
          <a:xfrm>
            <a:off x="819150" y="4710280"/>
            <a:ext cx="103629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рамках регионального проекта «Регион добрых дел» сотрудниками Центра была получена </a:t>
            </a:r>
            <a:r>
              <a:rPr lang="ru-RU" b="1" dirty="0" err="1">
                <a:solidFill>
                  <a:srgbClr val="392463"/>
                </a:solidFill>
                <a:latin typeface="Century Gothic" panose="020B0502020202020204" pitchFamily="34" charset="0"/>
              </a:rPr>
              <a:t>грантовая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 поддержка в сумме 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500 тыс. руб.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на развитие гончарного дела.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F743B81-115C-43D5-88F5-96A16B857D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18" y="1226861"/>
            <a:ext cx="3579780" cy="2684835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5" r="23433"/>
          <a:stretch/>
        </p:blipFill>
        <p:spPr>
          <a:xfrm>
            <a:off x="8143761" y="1226861"/>
            <a:ext cx="3543300" cy="2684835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771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C2A23C6C-F35D-476C-BC71-F4DE43AFF3E3}"/>
              </a:ext>
            </a:extLst>
          </p:cNvPr>
          <p:cNvSpPr/>
          <p:nvPr/>
        </p:nvSpPr>
        <p:spPr>
          <a:xfrm>
            <a:off x="275420" y="5481850"/>
            <a:ext cx="11004318" cy="12462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3044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Здравоохранение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CD799D73-5D8F-4F16-9234-083702C893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" r="7576"/>
          <a:stretch/>
        </p:blipFill>
        <p:spPr>
          <a:xfrm>
            <a:off x="404430" y="3343632"/>
            <a:ext cx="3259722" cy="2109320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16" name="Picture 2" descr="E:\ответы\Молчановский ФАП.png">
            <a:extLst>
              <a:ext uri="{FF2B5EF4-FFF2-40B4-BE49-F238E27FC236}">
                <a16:creationId xmlns:a16="http://schemas.microsoft.com/office/drawing/2014/main" id="{26401AE5-09DB-4444-B04B-76F21BA8C5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74"/>
          <a:stretch/>
        </p:blipFill>
        <p:spPr bwMode="auto">
          <a:xfrm>
            <a:off x="380230" y="1099313"/>
            <a:ext cx="3259722" cy="2041440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3E7B253-91F2-4A50-B9AD-33FD6250476F}"/>
              </a:ext>
            </a:extLst>
          </p:cNvPr>
          <p:cNvSpPr/>
          <p:nvPr/>
        </p:nvSpPr>
        <p:spPr>
          <a:xfrm>
            <a:off x="3810419" y="1313818"/>
            <a:ext cx="7469318" cy="32914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30D789-4AD7-4F66-B3A3-7349CF6C7691}"/>
              </a:ext>
            </a:extLst>
          </p:cNvPr>
          <p:cNvSpPr txBox="1"/>
          <p:nvPr/>
        </p:nvSpPr>
        <p:spPr>
          <a:xfrm>
            <a:off x="3839941" y="1432709"/>
            <a:ext cx="6709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«Развитие здравоохранения в Тульской области»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257C51A-2849-4A67-BDF7-AC04C0C50702}"/>
              </a:ext>
            </a:extLst>
          </p:cNvPr>
          <p:cNvSpPr txBox="1"/>
          <p:nvPr/>
        </p:nvSpPr>
        <p:spPr>
          <a:xfrm>
            <a:off x="3903006" y="1846436"/>
            <a:ext cx="70719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в 13 </a:t>
            </a:r>
            <a:r>
              <a:rPr lang="ru-RU" sz="1600" b="1" dirty="0" err="1" smtClean="0">
                <a:solidFill>
                  <a:srgbClr val="C12751"/>
                </a:solidFill>
                <a:latin typeface="Century Gothic" panose="020B0502020202020204" pitchFamily="34" charset="0"/>
              </a:rPr>
              <a:t>н.п</a:t>
            </a:r>
            <a:r>
              <a:rPr lang="ru-RU" sz="1600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установлены модульные </a:t>
            </a:r>
            <a:r>
              <a:rPr lang="ru-RU" sz="1600" b="1" dirty="0" err="1" smtClean="0">
                <a:solidFill>
                  <a:srgbClr val="392463"/>
                </a:solidFill>
                <a:latin typeface="Century Gothic" panose="020B0502020202020204" pitchFamily="34" charset="0"/>
              </a:rPr>
              <a:t>ФАПы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0E5A02C-EC1E-4C66-ADB3-AF514DD97A8B}"/>
              </a:ext>
            </a:extLst>
          </p:cNvPr>
          <p:cNvSpPr txBox="1"/>
          <p:nvPr/>
        </p:nvSpPr>
        <p:spPr>
          <a:xfrm>
            <a:off x="3851633" y="2179692"/>
            <a:ext cx="7894829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с. Архангельское,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д.Соловьевка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д.Молчаново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д.Долматово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с.Плотицино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д.Новопокровка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с.Лужны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д.Кресты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п.Жизнь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д.Русино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д.Красный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 Путь,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д.Полтево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с.Бредихино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7917E2A-ACEB-4098-83AD-626CB134DBE1}"/>
              </a:ext>
            </a:extLst>
          </p:cNvPr>
          <p:cNvSpPr txBox="1"/>
          <p:nvPr/>
        </p:nvSpPr>
        <p:spPr>
          <a:xfrm>
            <a:off x="3839941" y="3434595"/>
            <a:ext cx="67097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«Сто </a:t>
            </a:r>
            <a:r>
              <a:rPr lang="ru-RU" sz="1600" b="1" dirty="0" err="1">
                <a:solidFill>
                  <a:srgbClr val="392463"/>
                </a:solidFill>
                <a:latin typeface="Century Gothic" panose="020B0502020202020204" pitchFamily="34" charset="0"/>
              </a:rPr>
              <a:t>ФАПов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»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1D6133B-A7EE-4FEE-985F-18FAE4BD4122}"/>
              </a:ext>
            </a:extLst>
          </p:cNvPr>
          <p:cNvSpPr txBox="1"/>
          <p:nvPr/>
        </p:nvSpPr>
        <p:spPr>
          <a:xfrm>
            <a:off x="3903006" y="3851581"/>
            <a:ext cx="68052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4</a:t>
            </a:r>
            <a:r>
              <a:rPr lang="ru-RU" sz="1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ФАПа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капитально отремонтировали в 4 н.п.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81E59AC-4F62-467B-838E-A2AF5E9C681E}"/>
              </a:ext>
            </a:extLst>
          </p:cNvPr>
          <p:cNvSpPr txBox="1"/>
          <p:nvPr/>
        </p:nvSpPr>
        <p:spPr>
          <a:xfrm>
            <a:off x="3903006" y="4205943"/>
            <a:ext cx="4928806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д.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Кожинка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п. Спартак, </a:t>
            </a: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п.Липицы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,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п. Скуратовский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8B3B960-87F6-47C8-9FAA-66F4DF22D530}"/>
              </a:ext>
            </a:extLst>
          </p:cNvPr>
          <p:cNvSpPr txBox="1"/>
          <p:nvPr/>
        </p:nvSpPr>
        <p:spPr>
          <a:xfrm>
            <a:off x="380230" y="5686946"/>
            <a:ext cx="670970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2023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/>
            </a:r>
            <a:b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</a:br>
            <a:r>
              <a:rPr lang="ru-RU" sz="12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Строительство </a:t>
            </a:r>
            <a:r>
              <a:rPr lang="ru-RU" sz="1600" b="1" dirty="0" err="1" smtClean="0">
                <a:solidFill>
                  <a:srgbClr val="C12751"/>
                </a:solidFill>
                <a:latin typeface="Century Gothic" panose="020B0502020202020204" pitchFamily="34" charset="0"/>
              </a:rPr>
              <a:t>ФАПов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в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населенных пунктах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0131ADB-F67E-4D60-83F1-0FC80292B1C2}"/>
              </a:ext>
            </a:extLst>
          </p:cNvPr>
          <p:cNvSpPr txBox="1"/>
          <p:nvPr/>
        </p:nvSpPr>
        <p:spPr>
          <a:xfrm>
            <a:off x="404430" y="6288017"/>
            <a:ext cx="6811977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п.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Подгорный,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д.Федоровка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, д. </a:t>
            </a:r>
            <a:r>
              <a:rPr lang="ru-RU" sz="12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Троицко-Бачурино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, д. Тургенево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88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145B6300-FBE2-4335-8C0F-4B872C7004C5}"/>
              </a:ext>
            </a:extLst>
          </p:cNvPr>
          <p:cNvSpPr/>
          <p:nvPr/>
        </p:nvSpPr>
        <p:spPr>
          <a:xfrm>
            <a:off x="4359200" y="5342965"/>
            <a:ext cx="7558507" cy="10753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145B6300-FBE2-4335-8C0F-4B872C7004C5}"/>
              </a:ext>
            </a:extLst>
          </p:cNvPr>
          <p:cNvSpPr/>
          <p:nvPr/>
        </p:nvSpPr>
        <p:spPr>
          <a:xfrm>
            <a:off x="4375701" y="4110023"/>
            <a:ext cx="7558507" cy="9864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45B6300-FBE2-4335-8C0F-4B872C7004C5}"/>
              </a:ext>
            </a:extLst>
          </p:cNvPr>
          <p:cNvSpPr/>
          <p:nvPr/>
        </p:nvSpPr>
        <p:spPr>
          <a:xfrm>
            <a:off x="4371347" y="2477733"/>
            <a:ext cx="7562861" cy="15476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97" b="16002"/>
          <a:stretch/>
        </p:blipFill>
        <p:spPr>
          <a:xfrm>
            <a:off x="235367" y="1043661"/>
            <a:ext cx="3822112" cy="2394932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1620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Экология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19600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23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24" name="Picture 3" descr="F:\Для слайдов (доклад за 2017 год)\Контейнерная площадка\DJbXJ5fXoAAn7nT.jpg">
            <a:extLst>
              <a:ext uri="{FF2B5EF4-FFF2-40B4-BE49-F238E27FC236}">
                <a16:creationId xmlns:a16="http://schemas.microsoft.com/office/drawing/2014/main" id="{98506A6C-F7D4-46FE-8579-DFB2BA2EF1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9" t="4303" r="10759"/>
          <a:stretch/>
        </p:blipFill>
        <p:spPr bwMode="auto">
          <a:xfrm>
            <a:off x="273123" y="3874556"/>
            <a:ext cx="3809222" cy="2390843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145B6300-FBE2-4335-8C0F-4B872C7004C5}"/>
              </a:ext>
            </a:extLst>
          </p:cNvPr>
          <p:cNvSpPr/>
          <p:nvPr/>
        </p:nvSpPr>
        <p:spPr>
          <a:xfrm>
            <a:off x="4359200" y="1035946"/>
            <a:ext cx="7562861" cy="13852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1A55903-A7CF-4F2D-B245-BCBA1664D2FD}"/>
              </a:ext>
            </a:extLst>
          </p:cNvPr>
          <p:cNvSpPr txBox="1"/>
          <p:nvPr/>
        </p:nvSpPr>
        <p:spPr>
          <a:xfrm>
            <a:off x="4576388" y="1088229"/>
            <a:ext cx="66057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«Рекультивация несанкционированной свалки ТБО»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A4B68F5-1C76-4743-B051-F9515607FE9C}"/>
              </a:ext>
            </a:extLst>
          </p:cNvPr>
          <p:cNvSpPr txBox="1"/>
          <p:nvPr/>
        </p:nvSpPr>
        <p:spPr>
          <a:xfrm>
            <a:off x="4575947" y="1386050"/>
            <a:ext cx="4928806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с. Полтево и п. Жизнь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A35893D-A15B-4F53-BF7E-2310FE923B60}"/>
              </a:ext>
            </a:extLst>
          </p:cNvPr>
          <p:cNvSpPr txBox="1"/>
          <p:nvPr/>
        </p:nvSpPr>
        <p:spPr>
          <a:xfrm>
            <a:off x="4621638" y="1878732"/>
            <a:ext cx="231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1,1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2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DD7B73D6-FFC0-42C8-9563-63F04FE86B64}"/>
              </a:ext>
            </a:extLst>
          </p:cNvPr>
          <p:cNvSpPr txBox="1"/>
          <p:nvPr/>
        </p:nvSpPr>
        <p:spPr>
          <a:xfrm>
            <a:off x="4659635" y="2149595"/>
            <a:ext cx="324230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05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05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бюджет</a:t>
            </a:r>
            <a:endParaRPr lang="ru-RU" sz="105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CA4A565-A183-4730-8EC3-157F6FDADAC7}"/>
              </a:ext>
            </a:extLst>
          </p:cNvPr>
          <p:cNvSpPr txBox="1"/>
          <p:nvPr/>
        </p:nvSpPr>
        <p:spPr>
          <a:xfrm>
            <a:off x="4604090" y="2455895"/>
            <a:ext cx="6359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Ликвидирована несанкционированная свалка ТКО 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368F84D-5AA1-45AA-93F9-61F7FAE1F59D}"/>
              </a:ext>
            </a:extLst>
          </p:cNvPr>
          <p:cNvSpPr txBox="1"/>
          <p:nvPr/>
        </p:nvSpPr>
        <p:spPr>
          <a:xfrm>
            <a:off x="4638380" y="2711264"/>
            <a:ext cx="4928806" cy="30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с.Архангельское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E8FA2E8-3EF2-4B3A-9B6A-F092572BCC2A}"/>
              </a:ext>
            </a:extLst>
          </p:cNvPr>
          <p:cNvSpPr txBox="1"/>
          <p:nvPr/>
        </p:nvSpPr>
        <p:spPr>
          <a:xfrm>
            <a:off x="4659635" y="3220781"/>
            <a:ext cx="231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3,6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2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6AE692D-B62E-470B-83CE-40B0B48FE5D0}"/>
              </a:ext>
            </a:extLst>
          </p:cNvPr>
          <p:cNvSpPr txBox="1"/>
          <p:nvPr/>
        </p:nvSpPr>
        <p:spPr>
          <a:xfrm>
            <a:off x="4621638" y="3482328"/>
            <a:ext cx="3242308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05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050" b="1" dirty="0">
                <a:solidFill>
                  <a:srgbClr val="2F255F"/>
                </a:solidFill>
                <a:latin typeface="Century Gothic" panose="020B0502020202020204" pitchFamily="34" charset="0"/>
              </a:rPr>
              <a:t>3,2 млн. руб.</a:t>
            </a:r>
          </a:p>
          <a:p>
            <a:pPr>
              <a:lnSpc>
                <a:spcPts val="1900"/>
              </a:lnSpc>
            </a:pPr>
            <a:r>
              <a:rPr lang="ru-RU" sz="1050" dirty="0">
                <a:solidFill>
                  <a:srgbClr val="2F255F"/>
                </a:solidFill>
                <a:latin typeface="Century Gothic" panose="020B0502020202020204" pitchFamily="34" charset="0"/>
              </a:rPr>
              <a:t>Средства населения – </a:t>
            </a:r>
            <a:r>
              <a:rPr lang="ru-RU" sz="1050" b="1" dirty="0">
                <a:solidFill>
                  <a:srgbClr val="2F255F"/>
                </a:solidFill>
                <a:latin typeface="Century Gothic" panose="020B0502020202020204" pitchFamily="34" charset="0"/>
              </a:rPr>
              <a:t>0,4 млн. руб.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9C3B2BB3-C350-4B0F-9FDC-7A9460B0D615}"/>
              </a:ext>
            </a:extLst>
          </p:cNvPr>
          <p:cNvSpPr txBox="1"/>
          <p:nvPr/>
        </p:nvSpPr>
        <p:spPr>
          <a:xfrm>
            <a:off x="4638380" y="2963968"/>
            <a:ext cx="564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4 729,4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м</a:t>
            </a:r>
            <a:r>
              <a:rPr lang="ru-RU" sz="1600" b="1" baseline="30000" dirty="0">
                <a:solidFill>
                  <a:srgbClr val="C12751"/>
                </a:solidFill>
                <a:latin typeface="Century Gothic" panose="020B0502020202020204" pitchFamily="34" charset="0"/>
              </a:rPr>
              <a:t>3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объем вывезенных отходов    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8B5D49A-4756-4BFA-B1AF-2662252399D7}"/>
              </a:ext>
            </a:extLst>
          </p:cNvPr>
          <p:cNvSpPr txBox="1"/>
          <p:nvPr/>
        </p:nvSpPr>
        <p:spPr>
          <a:xfrm>
            <a:off x="4577397" y="4110286"/>
            <a:ext cx="5649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97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контейнерных площадок благоустроено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58570FED-E38F-4BB9-84CC-47B84399BE58}"/>
              </a:ext>
            </a:extLst>
          </p:cNvPr>
          <p:cNvSpPr txBox="1"/>
          <p:nvPr/>
        </p:nvSpPr>
        <p:spPr>
          <a:xfrm>
            <a:off x="4621638" y="4417470"/>
            <a:ext cx="231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8,4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2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3EE41FD-B212-4120-B38B-6B6698232978}"/>
              </a:ext>
            </a:extLst>
          </p:cNvPr>
          <p:cNvSpPr txBox="1"/>
          <p:nvPr/>
        </p:nvSpPr>
        <p:spPr>
          <a:xfrm>
            <a:off x="4638380" y="4726101"/>
            <a:ext cx="324230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05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</a:t>
            </a:r>
            <a:endParaRPr lang="ru-RU" sz="105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C3B2BB3-C350-4B0F-9FDC-7A9460B0D615}"/>
              </a:ext>
            </a:extLst>
          </p:cNvPr>
          <p:cNvSpPr txBox="1"/>
          <p:nvPr/>
        </p:nvSpPr>
        <p:spPr>
          <a:xfrm>
            <a:off x="4565250" y="1636568"/>
            <a:ext cx="5649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1226 тонн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- объем вывезенных отходов    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8B3B960-87F6-47C8-9FAA-66F4DF22D530}"/>
              </a:ext>
            </a:extLst>
          </p:cNvPr>
          <p:cNvSpPr txBox="1"/>
          <p:nvPr/>
        </p:nvSpPr>
        <p:spPr>
          <a:xfrm>
            <a:off x="4626778" y="5377357"/>
            <a:ext cx="51455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2023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/>
            </a:r>
            <a:b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</a:br>
            <a:r>
              <a:rPr lang="ru-RU" sz="12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Ликвидация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мест несанкционированного размещения твердых бытовых отходов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8570FED-E38F-4BB9-84CC-47B84399BE58}"/>
              </a:ext>
            </a:extLst>
          </p:cNvPr>
          <p:cNvSpPr txBox="1"/>
          <p:nvPr/>
        </p:nvSpPr>
        <p:spPr>
          <a:xfrm>
            <a:off x="9575550" y="5575631"/>
            <a:ext cx="23111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0,5</a:t>
            </a:r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2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3EE41FD-B212-4120-B38B-6B6698232978}"/>
              </a:ext>
            </a:extLst>
          </p:cNvPr>
          <p:cNvSpPr txBox="1"/>
          <p:nvPr/>
        </p:nvSpPr>
        <p:spPr>
          <a:xfrm>
            <a:off x="9592292" y="5884262"/>
            <a:ext cx="324230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05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</a:t>
            </a:r>
            <a:r>
              <a:rPr lang="ru-RU" sz="105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</a:t>
            </a:r>
            <a:endParaRPr lang="ru-RU" sz="105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8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6D29B67-74D2-4A29-952F-D7E0B2F14000}"/>
              </a:ext>
            </a:extLst>
          </p:cNvPr>
          <p:cNvSpPr/>
          <p:nvPr/>
        </p:nvSpPr>
        <p:spPr>
          <a:xfrm>
            <a:off x="275419" y="4678674"/>
            <a:ext cx="11646641" cy="18491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3449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«Народный бюджет»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24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D51719B-C363-4B84-9627-0B3CA1BD9A0F}"/>
              </a:ext>
            </a:extLst>
          </p:cNvPr>
          <p:cNvSpPr txBox="1"/>
          <p:nvPr/>
        </p:nvSpPr>
        <p:spPr>
          <a:xfrm>
            <a:off x="275420" y="4587408"/>
            <a:ext cx="6457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2023</a:t>
            </a:r>
            <a:endParaRPr lang="ru-RU" sz="20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проекта - победители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C110082-3364-4267-A686-6E1A8946036E}"/>
              </a:ext>
            </a:extLst>
          </p:cNvPr>
          <p:cNvSpPr txBox="1"/>
          <p:nvPr/>
        </p:nvSpPr>
        <p:spPr>
          <a:xfrm>
            <a:off x="275420" y="5510738"/>
            <a:ext cx="60872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Ремонт уличного освещения с. </a:t>
            </a:r>
            <a:r>
              <a:rPr lang="ru-RU" sz="14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Лужны</a:t>
            </a:r>
            <a:r>
              <a:rPr lang="ru-RU" sz="1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600"/>
              </a:lnSpc>
            </a:pP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ts val="1600"/>
              </a:lnSpc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Ремонт кровли МКОУ «Спартаковская СОШ»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6D29B67-74D2-4A29-952F-D7E0B2F14000}"/>
              </a:ext>
            </a:extLst>
          </p:cNvPr>
          <p:cNvSpPr/>
          <p:nvPr/>
        </p:nvSpPr>
        <p:spPr>
          <a:xfrm>
            <a:off x="4701775" y="1440757"/>
            <a:ext cx="7197661" cy="316318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AD8426-2861-4DF1-BF3B-AC06F8BE44BF}"/>
              </a:ext>
            </a:extLst>
          </p:cNvPr>
          <p:cNvSpPr txBox="1"/>
          <p:nvPr/>
        </p:nvSpPr>
        <p:spPr>
          <a:xfrm>
            <a:off x="4895209" y="1521945"/>
            <a:ext cx="59213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39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проектов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выполнено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09779AF-621A-4F75-9113-CCC5DC118221}"/>
              </a:ext>
            </a:extLst>
          </p:cNvPr>
          <p:cNvSpPr txBox="1"/>
          <p:nvPr/>
        </p:nvSpPr>
        <p:spPr>
          <a:xfrm>
            <a:off x="9412382" y="1474650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52,7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9144CE2-877A-4386-A618-E33BC56B6A7E}"/>
              </a:ext>
            </a:extLst>
          </p:cNvPr>
          <p:cNvSpPr txBox="1"/>
          <p:nvPr/>
        </p:nvSpPr>
        <p:spPr>
          <a:xfrm>
            <a:off x="8294887" y="1965436"/>
            <a:ext cx="4546100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26,8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18,7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100" dirty="0">
                <a:solidFill>
                  <a:srgbClr val="2F255F"/>
                </a:solidFill>
                <a:latin typeface="Century Gothic" panose="020B0502020202020204" pitchFamily="34" charset="0"/>
              </a:rPr>
              <a:t>Средства населения и спонсоров– </a:t>
            </a:r>
            <a:r>
              <a:rPr lang="ru-RU" sz="11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7,2 </a:t>
            </a:r>
            <a:r>
              <a:rPr lang="ru-RU" sz="11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1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0ABE370-9252-46AE-97BC-C1CA8EA583D9}"/>
              </a:ext>
            </a:extLst>
          </p:cNvPr>
          <p:cNvSpPr txBox="1"/>
          <p:nvPr/>
        </p:nvSpPr>
        <p:spPr>
          <a:xfrm>
            <a:off x="5321802" y="4818441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9144CE2-877A-4386-A618-E33BC56B6A7E}"/>
              </a:ext>
            </a:extLst>
          </p:cNvPr>
          <p:cNvSpPr txBox="1"/>
          <p:nvPr/>
        </p:nvSpPr>
        <p:spPr>
          <a:xfrm>
            <a:off x="5321801" y="5510738"/>
            <a:ext cx="4546100" cy="823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2,8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бюджет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0,8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млн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. руб.</a:t>
            </a:r>
          </a:p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Средства населения и спонсоров–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0,4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15" y="1367330"/>
            <a:ext cx="3840009" cy="2474860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640CE1A9-79F7-4DB1-8ECC-EFE135321DB8}"/>
              </a:ext>
            </a:extLst>
          </p:cNvPr>
          <p:cNvSpPr txBox="1"/>
          <p:nvPr/>
        </p:nvSpPr>
        <p:spPr>
          <a:xfrm>
            <a:off x="1296488" y="3920256"/>
            <a:ext cx="24356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МКОУ «</a:t>
            </a:r>
            <a:r>
              <a:rPr lang="ru-RU" sz="10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Липицкая</a:t>
            </a:r>
            <a:r>
              <a:rPr lang="ru-RU" sz="10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СОШ» п. Липицы </a:t>
            </a:r>
            <a:endParaRPr lang="ru-RU" sz="10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AD8426-2861-4DF1-BF3B-AC06F8BE44BF}"/>
              </a:ext>
            </a:extLst>
          </p:cNvPr>
          <p:cNvSpPr txBox="1"/>
          <p:nvPr/>
        </p:nvSpPr>
        <p:spPr>
          <a:xfrm>
            <a:off x="4724400" y="2451823"/>
            <a:ext cx="4136279" cy="1776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12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водоснабжение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автомобильные дороги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16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образовательные учреждения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электроснабжение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ремонт МКД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ru-RU" sz="1600" b="1" dirty="0" smtClean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6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Прямоугольник 54">
            <a:extLst>
              <a:ext uri="{FF2B5EF4-FFF2-40B4-BE49-F238E27FC236}">
                <a16:creationId xmlns:a16="http://schemas.microsoft.com/office/drawing/2014/main" id="{E4FF0774-490B-42FA-9661-CD2E1C989FA1}"/>
              </a:ext>
            </a:extLst>
          </p:cNvPr>
          <p:cNvSpPr/>
          <p:nvPr/>
        </p:nvSpPr>
        <p:spPr>
          <a:xfrm>
            <a:off x="427286" y="5643851"/>
            <a:ext cx="7561743" cy="95462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2778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Старосты и ТОС</a:t>
            </a: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0" y="520604"/>
            <a:ext cx="93673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25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0A4A08D-892B-4C3A-BF70-14974B9FEEB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5FC079E-ED75-4867-B7F7-1E0E21AC1D5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31" b="6458"/>
          <a:stretch/>
        </p:blipFill>
        <p:spPr>
          <a:xfrm>
            <a:off x="8499185" y="1691688"/>
            <a:ext cx="3354429" cy="2195638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BF826D38-7245-40E0-80AB-E303D24370CD}"/>
              </a:ext>
            </a:extLst>
          </p:cNvPr>
          <p:cNvSpPr/>
          <p:nvPr/>
        </p:nvSpPr>
        <p:spPr>
          <a:xfrm>
            <a:off x="8451804" y="3970530"/>
            <a:ext cx="3464775" cy="1588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445A7AC-4916-4462-94A6-B07D5444E405}"/>
              </a:ext>
            </a:extLst>
          </p:cNvPr>
          <p:cNvSpPr txBox="1"/>
          <p:nvPr/>
        </p:nvSpPr>
        <p:spPr>
          <a:xfrm>
            <a:off x="8499185" y="4005991"/>
            <a:ext cx="3455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Проект «Парк отдыха «Рябинушка»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F6447C6D-408B-4F9A-AF3E-266D462AEF50}"/>
              </a:ext>
            </a:extLst>
          </p:cNvPr>
          <p:cNvSpPr txBox="1"/>
          <p:nvPr/>
        </p:nvSpPr>
        <p:spPr>
          <a:xfrm>
            <a:off x="9179543" y="4687164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0,8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1F8AB02-5078-4BCD-A527-B6C9B9332342}"/>
              </a:ext>
            </a:extLst>
          </p:cNvPr>
          <p:cNvSpPr txBox="1"/>
          <p:nvPr/>
        </p:nvSpPr>
        <p:spPr>
          <a:xfrm>
            <a:off x="9265268" y="5191120"/>
            <a:ext cx="3242308" cy="30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бюджет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C813F39-701C-4ECD-B3BA-2379FECD3FDB}"/>
              </a:ext>
            </a:extLst>
          </p:cNvPr>
          <p:cNvSpPr txBox="1"/>
          <p:nvPr/>
        </p:nvSpPr>
        <p:spPr>
          <a:xfrm>
            <a:off x="8499185" y="4335425"/>
            <a:ext cx="324230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400" dirty="0">
                <a:solidFill>
                  <a:srgbClr val="2F255F"/>
                </a:solidFill>
                <a:latin typeface="Century Gothic" panose="020B0502020202020204" pitchFamily="34" charset="0"/>
              </a:rPr>
              <a:t>п. Степной, староста </a:t>
            </a:r>
            <a:r>
              <a:rPr lang="ru-RU" sz="1400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Лобазина</a:t>
            </a:r>
            <a:r>
              <a:rPr lang="ru-RU" sz="1400" dirty="0">
                <a:solidFill>
                  <a:srgbClr val="2F255F"/>
                </a:solidFill>
                <a:latin typeface="Century Gothic" panose="020B0502020202020204" pitchFamily="34" charset="0"/>
              </a:rPr>
              <a:t> Е.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3BB7923-FA62-4F0A-8ED6-AF7E2AE1203E}"/>
              </a:ext>
            </a:extLst>
          </p:cNvPr>
          <p:cNvSpPr txBox="1"/>
          <p:nvPr/>
        </p:nvSpPr>
        <p:spPr>
          <a:xfrm>
            <a:off x="341569" y="977210"/>
            <a:ext cx="3578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53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сельских старосты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58F42B5-E43F-4749-B7BF-F83989220F09}"/>
              </a:ext>
            </a:extLst>
          </p:cNvPr>
          <p:cNvSpPr txBox="1"/>
          <p:nvPr/>
        </p:nvSpPr>
        <p:spPr>
          <a:xfrm>
            <a:off x="4410993" y="1016954"/>
            <a:ext cx="3578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ТОС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99" y="1682316"/>
            <a:ext cx="3351083" cy="2220870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4FF0774-490B-42FA-9661-CD2E1C989FA1}"/>
              </a:ext>
            </a:extLst>
          </p:cNvPr>
          <p:cNvSpPr/>
          <p:nvPr/>
        </p:nvSpPr>
        <p:spPr>
          <a:xfrm>
            <a:off x="287531" y="3959682"/>
            <a:ext cx="3666226" cy="15992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DE5A7EC-9E44-4EFE-855A-71464301B4C0}"/>
              </a:ext>
            </a:extLst>
          </p:cNvPr>
          <p:cNvSpPr txBox="1"/>
          <p:nvPr/>
        </p:nvSpPr>
        <p:spPr>
          <a:xfrm>
            <a:off x="308747" y="3914031"/>
            <a:ext cx="36254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Обустройство спортивной площадки</a:t>
            </a:r>
          </a:p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роект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ТОС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«Нива» </a:t>
            </a:r>
          </a:p>
          <a:p>
            <a:pPr algn="ctr"/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«Будем жить и не тужить»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199C37-13C3-4145-8947-66A32875E39D}"/>
              </a:ext>
            </a:extLst>
          </p:cNvPr>
          <p:cNvSpPr txBox="1"/>
          <p:nvPr/>
        </p:nvSpPr>
        <p:spPr>
          <a:xfrm>
            <a:off x="1004439" y="4822462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0,5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3650FF4-5395-4DEF-9987-9BDD681F95AA}"/>
              </a:ext>
            </a:extLst>
          </p:cNvPr>
          <p:cNvSpPr txBox="1"/>
          <p:nvPr/>
        </p:nvSpPr>
        <p:spPr>
          <a:xfrm>
            <a:off x="976748" y="5249845"/>
            <a:ext cx="3242308" cy="309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Президентский грант</a:t>
            </a:r>
            <a:endParaRPr lang="ru-RU" sz="12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5EF8DA9-193A-4172-B0EA-9AB0AE303284}"/>
              </a:ext>
            </a:extLst>
          </p:cNvPr>
          <p:cNvSpPr txBox="1"/>
          <p:nvPr/>
        </p:nvSpPr>
        <p:spPr>
          <a:xfrm>
            <a:off x="1116790" y="4612042"/>
            <a:ext cx="324230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4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д. </a:t>
            </a:r>
            <a:r>
              <a:rPr lang="ru-RU" sz="1400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Синегубово</a:t>
            </a:r>
            <a:r>
              <a:rPr lang="ru-RU" sz="14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2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1"/>
          <a:stretch/>
        </p:blipFill>
        <p:spPr>
          <a:xfrm>
            <a:off x="4533561" y="1686893"/>
            <a:ext cx="3332900" cy="2211716"/>
          </a:xfrm>
          <a:prstGeom prst="rect">
            <a:avLst/>
          </a:prstGeom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</p:spPr>
      </p:pic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E5C92796-03F3-4F0B-BC23-7C5841C6C958}"/>
              </a:ext>
            </a:extLst>
          </p:cNvPr>
          <p:cNvSpPr/>
          <p:nvPr/>
        </p:nvSpPr>
        <p:spPr>
          <a:xfrm>
            <a:off x="4439438" y="3963456"/>
            <a:ext cx="3578037" cy="16178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BCB61C4-87C7-4625-9F8F-8C1FAA16938E}"/>
              </a:ext>
            </a:extLst>
          </p:cNvPr>
          <p:cNvSpPr txBox="1"/>
          <p:nvPr/>
        </p:nvSpPr>
        <p:spPr>
          <a:xfrm>
            <a:off x="4486819" y="3998917"/>
            <a:ext cx="34557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Обустройство спортивной площадки</a:t>
            </a:r>
          </a:p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тароста Морозов М.Ю.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6B662C7-35BC-4842-98C5-15C4C2A622F2}"/>
              </a:ext>
            </a:extLst>
          </p:cNvPr>
          <p:cNvSpPr txBox="1"/>
          <p:nvPr/>
        </p:nvSpPr>
        <p:spPr>
          <a:xfrm>
            <a:off x="5379205" y="4827384"/>
            <a:ext cx="2311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D00CAAD-C946-4959-BDF6-F6B9D57DD7A6}"/>
              </a:ext>
            </a:extLst>
          </p:cNvPr>
          <p:cNvSpPr txBox="1"/>
          <p:nvPr/>
        </p:nvSpPr>
        <p:spPr>
          <a:xfrm>
            <a:off x="5638961" y="4662808"/>
            <a:ext cx="3242308" cy="335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4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п. Липицы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52B8047-26C5-47BE-B11D-B8CFA99AF418}"/>
              </a:ext>
            </a:extLst>
          </p:cNvPr>
          <p:cNvSpPr txBox="1"/>
          <p:nvPr/>
        </p:nvSpPr>
        <p:spPr>
          <a:xfrm>
            <a:off x="5293814" y="5244050"/>
            <a:ext cx="3380457" cy="309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бюджет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D51719B-C363-4B84-9627-0B3CA1BD9A0F}"/>
              </a:ext>
            </a:extLst>
          </p:cNvPr>
          <p:cNvSpPr txBox="1"/>
          <p:nvPr/>
        </p:nvSpPr>
        <p:spPr>
          <a:xfrm>
            <a:off x="670205" y="5666183"/>
            <a:ext cx="6457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2023</a:t>
            </a:r>
            <a:endParaRPr lang="ru-RU" sz="20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sz="20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Создание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1 ТОС</a:t>
            </a:r>
            <a:endParaRPr lang="ru-RU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36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5407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Работа с </a:t>
            </a:r>
            <a:r>
              <a:rPr lang="ru-RU" sz="24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обращениями граждан</a:t>
            </a:r>
            <a:endParaRPr lang="ru-RU" sz="24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20604"/>
            <a:ext cx="9396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26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5F3E279D-CDE5-42E4-A228-16AA98B5BE56}"/>
              </a:ext>
            </a:extLst>
          </p:cNvPr>
          <p:cNvSpPr/>
          <p:nvPr/>
        </p:nvSpPr>
        <p:spPr>
          <a:xfrm>
            <a:off x="275421" y="4173378"/>
            <a:ext cx="11646640" cy="224518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7D70311-505A-414C-A548-6D97AE7CEB79}"/>
              </a:ext>
            </a:extLst>
          </p:cNvPr>
          <p:cNvSpPr txBox="1"/>
          <p:nvPr/>
        </p:nvSpPr>
        <p:spPr>
          <a:xfrm>
            <a:off x="348338" y="4242840"/>
            <a:ext cx="5250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2023</a:t>
            </a:r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8AD3214-D354-4E69-95A4-55A06189FEB8}"/>
              </a:ext>
            </a:extLst>
          </p:cNvPr>
          <p:cNvSpPr txBox="1"/>
          <p:nvPr/>
        </p:nvSpPr>
        <p:spPr>
          <a:xfrm>
            <a:off x="1038079" y="4798220"/>
            <a:ext cx="764925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не менее 2 раз в месяц </a:t>
            </a:r>
            <a:endParaRPr lang="ru-RU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Тематические онлайн-консультации структурных подразделений</a:t>
            </a:r>
            <a:endParaRPr lang="ru-RU" sz="16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E1462DD-C6ED-4C66-A591-0F52560F0364}"/>
              </a:ext>
            </a:extLst>
          </p:cNvPr>
          <p:cNvSpPr txBox="1"/>
          <p:nvPr/>
        </p:nvSpPr>
        <p:spPr>
          <a:xfrm>
            <a:off x="1015763" y="5639865"/>
            <a:ext cx="827786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не менее 1 раза в месяц </a:t>
            </a:r>
            <a:endParaRPr lang="ru-RU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Встречи главы администрации с жителями в 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онлайн/</a:t>
            </a:r>
            <a:r>
              <a:rPr lang="ru-RU" sz="16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оффлайн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-формате </a:t>
            </a:r>
            <a:endParaRPr lang="ru-RU" sz="1600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719169ED-9F4A-4C66-B248-04779BC734F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419380" y="4831815"/>
            <a:ext cx="618699" cy="61869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AA2E24E-F530-4413-8579-0AB9EE8BB738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19380" y="5643168"/>
            <a:ext cx="587834" cy="58783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CEABE05-5CD4-4216-B65C-C72FB584C886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791C8F5-D7EC-4783-B79A-7DF06DF3CB53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314686" y="1276103"/>
            <a:ext cx="438806" cy="438806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7DE2D5A-5682-4417-B970-3A900202E97A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1"/>
              </a:ext>
            </a:extLst>
          </a:blip>
          <a:stretch>
            <a:fillRect/>
          </a:stretch>
        </p:blipFill>
        <p:spPr>
          <a:xfrm>
            <a:off x="6258597" y="2466215"/>
            <a:ext cx="550983" cy="550983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00636A5F-7BA1-4FA2-920C-F250A1583A02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3"/>
              </a:ext>
            </a:extLst>
          </a:blip>
          <a:stretch>
            <a:fillRect/>
          </a:stretch>
        </p:blipFill>
        <p:spPr>
          <a:xfrm>
            <a:off x="458533" y="1220015"/>
            <a:ext cx="550983" cy="550983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10AD0CCC-B376-4053-87D6-D47317559201}"/>
              </a:ext>
            </a:extLst>
          </p:cNvPr>
          <p:cNvSpPr txBox="1"/>
          <p:nvPr/>
        </p:nvSpPr>
        <p:spPr>
          <a:xfrm>
            <a:off x="1058635" y="1303493"/>
            <a:ext cx="48233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788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обращений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граждан поступило</a:t>
            </a:r>
          </a:p>
          <a:p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923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обращения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из органов исполнительной власти</a:t>
            </a:r>
          </a:p>
          <a:p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275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сообщений граждан по телефону доверия</a:t>
            </a:r>
            <a:endParaRPr lang="ru-RU" sz="20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45E2D25-3287-4059-BF4A-7454543B833A}"/>
              </a:ext>
            </a:extLst>
          </p:cNvPr>
          <p:cNvSpPr txBox="1"/>
          <p:nvPr/>
        </p:nvSpPr>
        <p:spPr>
          <a:xfrm>
            <a:off x="6753492" y="1303493"/>
            <a:ext cx="48233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202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встречи проведено с жителями населенных пунктов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96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личных приемов главы администрации проведено</a:t>
            </a:r>
            <a:endParaRPr lang="ru-RU" sz="20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84C44A2-D0E9-4F9D-9065-F81F43BA3B44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5"/>
              </a:ext>
            </a:extLst>
          </a:blip>
          <a:stretch>
            <a:fillRect/>
          </a:stretch>
        </p:blipFill>
        <p:spPr>
          <a:xfrm>
            <a:off x="459434" y="3100541"/>
            <a:ext cx="445105" cy="44510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FD8F92-5A8B-43E5-85D9-32E1D66CCF62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7"/>
              </a:ext>
            </a:extLst>
          </a:blip>
          <a:stretch>
            <a:fillRect/>
          </a:stretch>
        </p:blipFill>
        <p:spPr>
          <a:xfrm>
            <a:off x="372636" y="2044138"/>
            <a:ext cx="618700" cy="61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8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0C70E284-7DDB-4CEB-AA76-847BC94B3F19}"/>
              </a:ext>
            </a:extLst>
          </p:cNvPr>
          <p:cNvSpPr/>
          <p:nvPr/>
        </p:nvSpPr>
        <p:spPr>
          <a:xfrm>
            <a:off x="6789920" y="2293651"/>
            <a:ext cx="5132140" cy="29227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16914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Контакты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ECA8FDE-5856-4769-8BF0-87B31285C4B8}"/>
              </a:ext>
            </a:extLst>
          </p:cNvPr>
          <p:cNvSpPr txBox="1"/>
          <p:nvPr/>
        </p:nvSpPr>
        <p:spPr>
          <a:xfrm>
            <a:off x="275421" y="520604"/>
            <a:ext cx="9396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администрации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27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B9DB2B1-1779-48FB-9C3F-FC02E8E36FD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5421" y="3541408"/>
            <a:ext cx="599793" cy="59979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5966A56-0F03-4C1E-AEC1-1480010A1F8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313522" y="5358006"/>
            <a:ext cx="599793" cy="59979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E47DA9A-11BA-4BB2-8CE9-4D2C5D9B7C78}"/>
              </a:ext>
            </a:extLst>
          </p:cNvPr>
          <p:cNvSpPr txBox="1"/>
          <p:nvPr/>
        </p:nvSpPr>
        <p:spPr>
          <a:xfrm>
            <a:off x="1015763" y="3562003"/>
            <a:ext cx="7649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2F255F"/>
                </a:solidFill>
                <a:latin typeface="Century Gothic" panose="020B0502020202020204" pitchFamily="34" charset="0"/>
              </a:rPr>
              <a:t>vk.com/</a:t>
            </a:r>
            <a:r>
              <a:rPr lang="en-US" sz="2400" b="1" u="sng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chern.tularegion</a:t>
            </a:r>
            <a:endParaRPr lang="en-US" sz="2400" b="1" u="sng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EAF1B00-8B38-4994-A139-6FAD1066D95E}"/>
              </a:ext>
            </a:extLst>
          </p:cNvPr>
          <p:cNvSpPr txBox="1"/>
          <p:nvPr/>
        </p:nvSpPr>
        <p:spPr>
          <a:xfrm>
            <a:off x="1053862" y="5401546"/>
            <a:ext cx="5595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u="sng" dirty="0">
                <a:solidFill>
                  <a:srgbClr val="2F255F"/>
                </a:solidFill>
                <a:latin typeface="Century Gothic" panose="020B0502020202020204" pitchFamily="34" charset="0"/>
              </a:rPr>
              <a:t>ok.ru/group/55035850719245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D6438F2-7760-4297-A2A3-D5DE8DE7F07C}"/>
              </a:ext>
            </a:extLst>
          </p:cNvPr>
          <p:cNvSpPr txBox="1"/>
          <p:nvPr/>
        </p:nvSpPr>
        <p:spPr>
          <a:xfrm>
            <a:off x="7222510" y="2897438"/>
            <a:ext cx="2959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8 (48756) 2-11-64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3016957-22C6-4003-AF32-D2841488EE13}"/>
              </a:ext>
            </a:extLst>
          </p:cNvPr>
          <p:cNvSpPr txBox="1"/>
          <p:nvPr/>
        </p:nvSpPr>
        <p:spPr>
          <a:xfrm>
            <a:off x="7222510" y="2618007"/>
            <a:ext cx="29462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Телефон доверия</a:t>
            </a:r>
            <a:endParaRPr lang="en-US" sz="16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19C11B0-255C-4736-9D19-40EF4129636C}"/>
              </a:ext>
            </a:extLst>
          </p:cNvPr>
          <p:cNvSpPr txBox="1"/>
          <p:nvPr/>
        </p:nvSpPr>
        <p:spPr>
          <a:xfrm>
            <a:off x="7222510" y="4308008"/>
            <a:ext cx="34346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chern.tularegion.ru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6E22137-017B-44E9-B641-C16337F537E0}"/>
              </a:ext>
            </a:extLst>
          </p:cNvPr>
          <p:cNvSpPr txBox="1"/>
          <p:nvPr/>
        </p:nvSpPr>
        <p:spPr>
          <a:xfrm>
            <a:off x="7222510" y="4071558"/>
            <a:ext cx="34346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Сайт</a:t>
            </a:r>
            <a:endParaRPr lang="en-US" sz="16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F5A3097-03A8-4B20-BFAE-10EFCC1B24BF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D82F0C1-383E-4C39-8E89-7E93A27069A2}"/>
              </a:ext>
            </a:extLst>
          </p:cNvPr>
          <p:cNvSpPr txBox="1"/>
          <p:nvPr/>
        </p:nvSpPr>
        <p:spPr>
          <a:xfrm>
            <a:off x="7222510" y="3307377"/>
            <a:ext cx="3905208" cy="55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400" dirty="0">
                <a:solidFill>
                  <a:srgbClr val="2F255F"/>
                </a:solidFill>
                <a:latin typeface="Century Gothic" panose="020B0502020202020204" pitchFamily="34" charset="0"/>
              </a:rPr>
              <a:t>ежедневно в рабочие дни </a:t>
            </a:r>
            <a:endParaRPr lang="en-GB" sz="14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400" dirty="0">
                <a:solidFill>
                  <a:srgbClr val="2F255F"/>
                </a:solidFill>
                <a:latin typeface="Century Gothic" panose="020B0502020202020204" pitchFamily="34" charset="0"/>
              </a:rPr>
              <a:t>с 09:00  до 13:00 и с 13:45  до 17:00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026" name="Picture 2" descr="https://dema-sport.ru/uploadedFiles/images/telega.png"/>
          <p:cNvPicPr>
            <a:picLocks noChangeAspect="1" noChangeArrowheads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21" y="1962889"/>
            <a:ext cx="689381" cy="68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6CAD379-82FE-48D4-A0F0-0B5E9CD5CEF2}"/>
              </a:ext>
            </a:extLst>
          </p:cNvPr>
          <p:cNvSpPr txBox="1"/>
          <p:nvPr/>
        </p:nvSpPr>
        <p:spPr>
          <a:xfrm>
            <a:off x="1222482" y="2061618"/>
            <a:ext cx="41004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https://t.me/admvhern</a:t>
            </a:r>
          </a:p>
        </p:txBody>
      </p:sp>
    </p:spTree>
    <p:extLst>
      <p:ext uri="{BB962C8B-B14F-4D97-AF65-F5344CB8AC3E}">
        <p14:creationId xmlns:p14="http://schemas.microsoft.com/office/powerpoint/2010/main" val="322535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C9F7C971-368C-4E49-BEDF-34F3B834439A}"/>
              </a:ext>
            </a:extLst>
          </p:cNvPr>
          <p:cNvCxnSpPr>
            <a:cxnSpLocks/>
          </p:cNvCxnSpPr>
          <p:nvPr/>
        </p:nvCxnSpPr>
        <p:spPr>
          <a:xfrm flipH="1" flipV="1">
            <a:off x="7845683" y="1751910"/>
            <a:ext cx="110330" cy="1932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1646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Бюджет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02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207DD6-111C-4D21-B485-D559885DEB94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graphicFrame>
        <p:nvGraphicFramePr>
          <p:cNvPr id="61" name="Объект 3">
            <a:extLst>
              <a:ext uri="{FF2B5EF4-FFF2-40B4-BE49-F238E27FC236}">
                <a16:creationId xmlns:a16="http://schemas.microsoft.com/office/drawing/2014/main" id="{AA9ED1E3-A663-4D75-AA7B-393FFCFE7E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3973552"/>
              </p:ext>
            </p:extLst>
          </p:nvPr>
        </p:nvGraphicFramePr>
        <p:xfrm>
          <a:off x="275421" y="1640574"/>
          <a:ext cx="2558143" cy="2298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588CE28A-98A3-471B-A1C1-94915F9BC4C8}"/>
              </a:ext>
            </a:extLst>
          </p:cNvPr>
          <p:cNvSpPr txBox="1"/>
          <p:nvPr/>
        </p:nvSpPr>
        <p:spPr>
          <a:xfrm>
            <a:off x="275421" y="1195811"/>
            <a:ext cx="289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Структура доходов бюджета </a:t>
            </a:r>
          </a:p>
        </p:txBody>
      </p: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2C8C9CFF-EC13-4B11-B1E5-470D86C61753}"/>
              </a:ext>
            </a:extLst>
          </p:cNvPr>
          <p:cNvGrpSpPr/>
          <p:nvPr/>
        </p:nvGrpSpPr>
        <p:grpSpPr>
          <a:xfrm>
            <a:off x="457308" y="4065239"/>
            <a:ext cx="2715989" cy="733140"/>
            <a:chOff x="457308" y="4065239"/>
            <a:chExt cx="2715989" cy="733140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793707CE-A281-4119-BF4B-9E86360776F6}"/>
                </a:ext>
              </a:extLst>
            </p:cNvPr>
            <p:cNvSpPr/>
            <p:nvPr/>
          </p:nvSpPr>
          <p:spPr>
            <a:xfrm>
              <a:off x="457308" y="4116334"/>
              <a:ext cx="174811" cy="174811"/>
            </a:xfrm>
            <a:prstGeom prst="rect">
              <a:avLst/>
            </a:prstGeom>
            <a:solidFill>
              <a:srgbClr val="322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525D252-B6E9-443D-B84E-E3D3D0E82866}"/>
                </a:ext>
              </a:extLst>
            </p:cNvPr>
            <p:cNvSpPr txBox="1"/>
            <p:nvPr/>
          </p:nvSpPr>
          <p:spPr>
            <a:xfrm>
              <a:off x="778357" y="4065239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Безвозмездные поступления</a:t>
              </a: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2959EDB1-92C6-429D-BD83-3878F6FC84C5}"/>
                </a:ext>
              </a:extLst>
            </p:cNvPr>
            <p:cNvSpPr/>
            <p:nvPr/>
          </p:nvSpPr>
          <p:spPr>
            <a:xfrm>
              <a:off x="457308" y="4480142"/>
              <a:ext cx="174811" cy="174811"/>
            </a:xfrm>
            <a:prstGeom prst="rect">
              <a:avLst/>
            </a:prstGeom>
            <a:solidFill>
              <a:srgbClr val="B92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24F12FF-5A91-4FD8-A879-403C7057FD82}"/>
                </a:ext>
              </a:extLst>
            </p:cNvPr>
            <p:cNvSpPr txBox="1"/>
            <p:nvPr/>
          </p:nvSpPr>
          <p:spPr>
            <a:xfrm>
              <a:off x="775528" y="4336714"/>
              <a:ext cx="23949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Налоговые и неналоговые доходы</a:t>
              </a:r>
            </a:p>
          </p:txBody>
        </p:sp>
      </p:grpSp>
      <p:graphicFrame>
        <p:nvGraphicFramePr>
          <p:cNvPr id="69" name="Объект 3">
            <a:extLst>
              <a:ext uri="{FF2B5EF4-FFF2-40B4-BE49-F238E27FC236}">
                <a16:creationId xmlns:a16="http://schemas.microsoft.com/office/drawing/2014/main" id="{FDD04433-D4BB-4CC0-928B-D1AF2B61E7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1377678"/>
              </p:ext>
            </p:extLst>
          </p:nvPr>
        </p:nvGraphicFramePr>
        <p:xfrm>
          <a:off x="3341127" y="1750748"/>
          <a:ext cx="3356868" cy="2357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0" name="TextBox 69">
            <a:extLst>
              <a:ext uri="{FF2B5EF4-FFF2-40B4-BE49-F238E27FC236}">
                <a16:creationId xmlns:a16="http://schemas.microsoft.com/office/drawing/2014/main" id="{D748AF2B-C85D-4ABB-BA3A-C25CE41ADF05}"/>
              </a:ext>
            </a:extLst>
          </p:cNvPr>
          <p:cNvSpPr txBox="1"/>
          <p:nvPr/>
        </p:nvSpPr>
        <p:spPr>
          <a:xfrm>
            <a:off x="3486998" y="1195811"/>
            <a:ext cx="289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Источники финансирования</a:t>
            </a: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C88FBD5-0068-4BD7-B369-E3EBA67862A5}"/>
              </a:ext>
            </a:extLst>
          </p:cNvPr>
          <p:cNvGrpSpPr/>
          <p:nvPr/>
        </p:nvGrpSpPr>
        <p:grpSpPr>
          <a:xfrm>
            <a:off x="3911776" y="4065239"/>
            <a:ext cx="2715989" cy="909473"/>
            <a:chOff x="4078523" y="4065239"/>
            <a:chExt cx="2715989" cy="909473"/>
          </a:xfrm>
        </p:grpSpPr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7E8E10B8-01FC-46D7-BE1D-42F53FD35A5C}"/>
                </a:ext>
              </a:extLst>
            </p:cNvPr>
            <p:cNvSpPr/>
            <p:nvPr/>
          </p:nvSpPr>
          <p:spPr>
            <a:xfrm>
              <a:off x="4078523" y="4116334"/>
              <a:ext cx="174811" cy="174811"/>
            </a:xfrm>
            <a:prstGeom prst="rect">
              <a:avLst/>
            </a:prstGeom>
            <a:solidFill>
              <a:srgbClr val="F39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5E4BD18-F875-4CA0-963E-16B344A6805E}"/>
                </a:ext>
              </a:extLst>
            </p:cNvPr>
            <p:cNvSpPr txBox="1"/>
            <p:nvPr/>
          </p:nvSpPr>
          <p:spPr>
            <a:xfrm>
              <a:off x="4399572" y="4065239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Федеральный бюджет</a:t>
              </a:r>
            </a:p>
          </p:txBody>
        </p: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BBE7B981-10D4-4E99-9145-447F93519536}"/>
                </a:ext>
              </a:extLst>
            </p:cNvPr>
            <p:cNvSpPr/>
            <p:nvPr/>
          </p:nvSpPr>
          <p:spPr>
            <a:xfrm>
              <a:off x="4078523" y="4440361"/>
              <a:ext cx="174811" cy="174811"/>
            </a:xfrm>
            <a:prstGeom prst="rect">
              <a:avLst/>
            </a:prstGeom>
            <a:solidFill>
              <a:srgbClr val="A122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DF6A37A-596D-4E9D-B052-0E07A0CDC5BF}"/>
                </a:ext>
              </a:extLst>
            </p:cNvPr>
            <p:cNvSpPr txBox="1"/>
            <p:nvPr/>
          </p:nvSpPr>
          <p:spPr>
            <a:xfrm>
              <a:off x="4387246" y="4378258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Региональный бюджет</a:t>
              </a: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0D913BA-6326-4B29-B40D-C69451336DA2}"/>
                </a:ext>
              </a:extLst>
            </p:cNvPr>
            <p:cNvSpPr/>
            <p:nvPr/>
          </p:nvSpPr>
          <p:spPr>
            <a:xfrm>
              <a:off x="4078523" y="4748808"/>
              <a:ext cx="174811" cy="17481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CA05D18-BB7C-4974-A9D1-3F6DA7BDCF12}"/>
                </a:ext>
              </a:extLst>
            </p:cNvPr>
            <p:cNvSpPr txBox="1"/>
            <p:nvPr/>
          </p:nvSpPr>
          <p:spPr>
            <a:xfrm>
              <a:off x="4399572" y="4697713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Муниципальный бюджет</a:t>
              </a:r>
            </a:p>
          </p:txBody>
        </p:sp>
      </p:grpSp>
      <p:graphicFrame>
        <p:nvGraphicFramePr>
          <p:cNvPr id="81" name="Объект 3">
            <a:extLst>
              <a:ext uri="{FF2B5EF4-FFF2-40B4-BE49-F238E27FC236}">
                <a16:creationId xmlns:a16="http://schemas.microsoft.com/office/drawing/2014/main" id="{698A11A8-840D-48E1-A817-378EDA2DF4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962738"/>
              </p:ext>
            </p:extLst>
          </p:nvPr>
        </p:nvGraphicFramePr>
        <p:xfrm>
          <a:off x="6627765" y="1560757"/>
          <a:ext cx="4511726" cy="2922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8" name="TextBox 87">
            <a:extLst>
              <a:ext uri="{FF2B5EF4-FFF2-40B4-BE49-F238E27FC236}">
                <a16:creationId xmlns:a16="http://schemas.microsoft.com/office/drawing/2014/main" id="{E15FBB71-64C2-4AF0-9687-C10BD8CCEC50}"/>
              </a:ext>
            </a:extLst>
          </p:cNvPr>
          <p:cNvSpPr txBox="1"/>
          <p:nvPr/>
        </p:nvSpPr>
        <p:spPr>
          <a:xfrm>
            <a:off x="6940336" y="1195811"/>
            <a:ext cx="4511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Направление расходования средств бюджета </a:t>
            </a: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BFF3DC5B-8551-4F47-92A3-EE65B5974311}"/>
              </a:ext>
            </a:extLst>
          </p:cNvPr>
          <p:cNvSpPr/>
          <p:nvPr/>
        </p:nvSpPr>
        <p:spPr>
          <a:xfrm>
            <a:off x="9718902" y="1901880"/>
            <a:ext cx="174811" cy="174811"/>
          </a:xfrm>
          <a:prstGeom prst="rect">
            <a:avLst/>
          </a:prstGeom>
          <a:solidFill>
            <a:srgbClr val="C12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D43A172-3A92-40DA-B822-33C896E09246}"/>
              </a:ext>
            </a:extLst>
          </p:cNvPr>
          <p:cNvSpPr txBox="1"/>
          <p:nvPr/>
        </p:nvSpPr>
        <p:spPr>
          <a:xfrm>
            <a:off x="10039951" y="1850785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Образование</a:t>
            </a: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9602D385-C002-4E94-8A2E-2D8286573A39}"/>
              </a:ext>
            </a:extLst>
          </p:cNvPr>
          <p:cNvSpPr/>
          <p:nvPr/>
        </p:nvSpPr>
        <p:spPr>
          <a:xfrm>
            <a:off x="9718902" y="2225907"/>
            <a:ext cx="174811" cy="174811"/>
          </a:xfrm>
          <a:prstGeom prst="rect">
            <a:avLst/>
          </a:prstGeom>
          <a:solidFill>
            <a:srgbClr val="392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86477E4-5602-4850-BC65-0517762D86C3}"/>
              </a:ext>
            </a:extLst>
          </p:cNvPr>
          <p:cNvSpPr txBox="1"/>
          <p:nvPr/>
        </p:nvSpPr>
        <p:spPr>
          <a:xfrm>
            <a:off x="10027625" y="2163804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Физкультура и спорт</a:t>
            </a: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9486CD38-C069-4DDE-BB08-691EE5EC365C}"/>
              </a:ext>
            </a:extLst>
          </p:cNvPr>
          <p:cNvSpPr/>
          <p:nvPr/>
        </p:nvSpPr>
        <p:spPr>
          <a:xfrm>
            <a:off x="9718902" y="2553404"/>
            <a:ext cx="174811" cy="174811"/>
          </a:xfrm>
          <a:prstGeom prst="rect">
            <a:avLst/>
          </a:prstGeom>
          <a:solidFill>
            <a:srgbClr val="F39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1A0F541-5430-4E89-AB10-B83EF3EBD770}"/>
              </a:ext>
            </a:extLst>
          </p:cNvPr>
          <p:cNvSpPr txBox="1"/>
          <p:nvPr/>
        </p:nvSpPr>
        <p:spPr>
          <a:xfrm>
            <a:off x="10039951" y="2492784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ЖКХ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3449E84E-1645-4AB9-A353-AD84EE1CD62E}"/>
              </a:ext>
            </a:extLst>
          </p:cNvPr>
          <p:cNvSpPr/>
          <p:nvPr/>
        </p:nvSpPr>
        <p:spPr>
          <a:xfrm>
            <a:off x="9718902" y="2859245"/>
            <a:ext cx="174811" cy="174811"/>
          </a:xfrm>
          <a:prstGeom prst="rect">
            <a:avLst/>
          </a:prstGeom>
          <a:solidFill>
            <a:srgbClr val="E0A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ED9AD1C-1BDC-4356-864E-614E8242641E}"/>
              </a:ext>
            </a:extLst>
          </p:cNvPr>
          <p:cNvSpPr txBox="1"/>
          <p:nvPr/>
        </p:nvSpPr>
        <p:spPr>
          <a:xfrm>
            <a:off x="10039951" y="2808150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Дорожные фонды</a:t>
            </a: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768E15AA-09AA-4B51-8CE1-0DF25387FAA8}"/>
              </a:ext>
            </a:extLst>
          </p:cNvPr>
          <p:cNvSpPr/>
          <p:nvPr/>
        </p:nvSpPr>
        <p:spPr>
          <a:xfrm>
            <a:off x="9718902" y="3183272"/>
            <a:ext cx="174811" cy="174811"/>
          </a:xfrm>
          <a:prstGeom prst="rect">
            <a:avLst/>
          </a:prstGeom>
          <a:solidFill>
            <a:srgbClr val="742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65312F9-3A97-4118-A32C-2737365B435C}"/>
              </a:ext>
            </a:extLst>
          </p:cNvPr>
          <p:cNvSpPr txBox="1"/>
          <p:nvPr/>
        </p:nvSpPr>
        <p:spPr>
          <a:xfrm>
            <a:off x="10027625" y="3121169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Прочие расходы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CF9EDBE7-B943-4CE5-9E7D-7F1DDEE92278}"/>
              </a:ext>
            </a:extLst>
          </p:cNvPr>
          <p:cNvSpPr/>
          <p:nvPr/>
        </p:nvSpPr>
        <p:spPr>
          <a:xfrm>
            <a:off x="9718902" y="3510769"/>
            <a:ext cx="174811" cy="17481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BC527E8-3E54-4449-BF68-AACB49C4290A}"/>
              </a:ext>
            </a:extLst>
          </p:cNvPr>
          <p:cNvSpPr txBox="1"/>
          <p:nvPr/>
        </p:nvSpPr>
        <p:spPr>
          <a:xfrm>
            <a:off x="10039951" y="3459674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Социальная политика</a:t>
            </a: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3F058150-4067-4703-89D8-027A6E0A00E3}"/>
              </a:ext>
            </a:extLst>
          </p:cNvPr>
          <p:cNvSpPr/>
          <p:nvPr/>
        </p:nvSpPr>
        <p:spPr>
          <a:xfrm>
            <a:off x="9718902" y="3842501"/>
            <a:ext cx="174811" cy="174811"/>
          </a:xfrm>
          <a:prstGeom prst="rect">
            <a:avLst/>
          </a:prstGeom>
          <a:solidFill>
            <a:srgbClr val="E0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D551106-ACF9-415B-B59D-5875CA85B4E1}"/>
              </a:ext>
            </a:extLst>
          </p:cNvPr>
          <p:cNvSpPr txBox="1"/>
          <p:nvPr/>
        </p:nvSpPr>
        <p:spPr>
          <a:xfrm>
            <a:off x="10027625" y="3780398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Культура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6BA0FF5-54FF-4F0F-8D77-A89586E7AA6D}"/>
              </a:ext>
            </a:extLst>
          </p:cNvPr>
          <p:cNvSpPr txBox="1"/>
          <p:nvPr/>
        </p:nvSpPr>
        <p:spPr>
          <a:xfrm>
            <a:off x="8157129" y="1486685"/>
            <a:ext cx="58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1,7%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FC56D31-2A78-47EE-8229-3AD7CFD4576F}"/>
              </a:ext>
            </a:extLst>
          </p:cNvPr>
          <p:cNvSpPr txBox="1"/>
          <p:nvPr/>
        </p:nvSpPr>
        <p:spPr>
          <a:xfrm>
            <a:off x="7599930" y="1523785"/>
            <a:ext cx="58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6,5%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F692367-AB4F-42DD-91B8-407A56C95DED}"/>
              </a:ext>
            </a:extLst>
          </p:cNvPr>
          <p:cNvSpPr txBox="1"/>
          <p:nvPr/>
        </p:nvSpPr>
        <p:spPr>
          <a:xfrm>
            <a:off x="7154096" y="1692037"/>
            <a:ext cx="58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1,7%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7" name="Прямая соединительная линия 106">
            <a:extLst>
              <a:ext uri="{FF2B5EF4-FFF2-40B4-BE49-F238E27FC236}">
                <a16:creationId xmlns:a16="http://schemas.microsoft.com/office/drawing/2014/main" id="{DA735DE1-A445-4E46-902E-71815A214E79}"/>
              </a:ext>
            </a:extLst>
          </p:cNvPr>
          <p:cNvCxnSpPr>
            <a:cxnSpLocks/>
          </p:cNvCxnSpPr>
          <p:nvPr/>
        </p:nvCxnSpPr>
        <p:spPr>
          <a:xfrm flipV="1">
            <a:off x="8291517" y="1692037"/>
            <a:ext cx="85724" cy="158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id="{5F48546C-A419-4FDA-B75A-40DF32193A4D}"/>
              </a:ext>
            </a:extLst>
          </p:cNvPr>
          <p:cNvCxnSpPr>
            <a:cxnSpLocks/>
          </p:cNvCxnSpPr>
          <p:nvPr/>
        </p:nvCxnSpPr>
        <p:spPr>
          <a:xfrm flipH="1" flipV="1">
            <a:off x="7599931" y="1945159"/>
            <a:ext cx="99514" cy="690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90566D25-8BFE-4F0A-A494-EC50C0440122}"/>
              </a:ext>
            </a:extLst>
          </p:cNvPr>
          <p:cNvSpPr txBox="1"/>
          <p:nvPr/>
        </p:nvSpPr>
        <p:spPr>
          <a:xfrm>
            <a:off x="3439749" y="1813837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47,6%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A50B876-FCB7-4F8E-9915-1B707FF38888}"/>
              </a:ext>
            </a:extLst>
          </p:cNvPr>
          <p:cNvSpPr txBox="1"/>
          <p:nvPr/>
        </p:nvSpPr>
        <p:spPr>
          <a:xfrm>
            <a:off x="4659520" y="1486684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1,8%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0696412-70CB-4063-AE20-24657DD1C325}"/>
              </a:ext>
            </a:extLst>
          </p:cNvPr>
          <p:cNvSpPr txBox="1"/>
          <p:nvPr/>
        </p:nvSpPr>
        <p:spPr>
          <a:xfrm>
            <a:off x="5456089" y="1617522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50,6%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3BD5417-8D2B-4CC5-AEC3-EE5999A30169}"/>
              </a:ext>
            </a:extLst>
          </p:cNvPr>
          <p:cNvSpPr txBox="1"/>
          <p:nvPr/>
        </p:nvSpPr>
        <p:spPr>
          <a:xfrm>
            <a:off x="2211017" y="1659948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30%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1EBD78E-2600-4B69-9535-FF70F5EC91B9}"/>
              </a:ext>
            </a:extLst>
          </p:cNvPr>
          <p:cNvSpPr txBox="1"/>
          <p:nvPr/>
        </p:nvSpPr>
        <p:spPr>
          <a:xfrm>
            <a:off x="275421" y="5127666"/>
            <a:ext cx="11437607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Рост налоговых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доходов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2022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году к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2018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году составил </a:t>
            </a:r>
            <a:r>
              <a:rPr lang="en-US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27 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%</a:t>
            </a:r>
            <a:endParaRPr lang="ru-RU" sz="1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Дотации возросли на 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1,4%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,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субсидии увеличились на 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222,7%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,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субвенции на </a:t>
            </a:r>
            <a:r>
              <a:rPr lang="ru-RU" sz="1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17,8 </a:t>
            </a:r>
            <a:r>
              <a:rPr lang="ru-RU" sz="1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%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 2017 года муниципальное образование Чернский район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не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имеет просроченной кредиторской задолженности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B5F3640-A1F2-4EA8-8E24-983C2D4D999C}"/>
              </a:ext>
            </a:extLst>
          </p:cNvPr>
          <p:cNvSpPr txBox="1"/>
          <p:nvPr/>
        </p:nvSpPr>
        <p:spPr>
          <a:xfrm>
            <a:off x="275421" y="3608425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70%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7D136606-C594-44C7-8E6D-80E247A95008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925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Прямая соединительная линия 107">
            <a:extLst>
              <a:ext uri="{FF2B5EF4-FFF2-40B4-BE49-F238E27FC236}">
                <a16:creationId xmlns:a16="http://schemas.microsoft.com/office/drawing/2014/main" id="{C9F7C971-368C-4E49-BEDF-34F3B834439A}"/>
              </a:ext>
            </a:extLst>
          </p:cNvPr>
          <p:cNvCxnSpPr>
            <a:cxnSpLocks/>
          </p:cNvCxnSpPr>
          <p:nvPr/>
        </p:nvCxnSpPr>
        <p:spPr>
          <a:xfrm flipH="1" flipV="1">
            <a:off x="7845683" y="1751910"/>
            <a:ext cx="110330" cy="1932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14366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Бюджет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2023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207DD6-111C-4D21-B485-D559885DEB94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graphicFrame>
        <p:nvGraphicFramePr>
          <p:cNvPr id="61" name="Объект 3">
            <a:extLst>
              <a:ext uri="{FF2B5EF4-FFF2-40B4-BE49-F238E27FC236}">
                <a16:creationId xmlns:a16="http://schemas.microsoft.com/office/drawing/2014/main" id="{AA9ED1E3-A663-4D75-AA7B-393FFCFE7E7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275421" y="1640574"/>
          <a:ext cx="2558143" cy="2298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588CE28A-98A3-471B-A1C1-94915F9BC4C8}"/>
              </a:ext>
            </a:extLst>
          </p:cNvPr>
          <p:cNvSpPr txBox="1"/>
          <p:nvPr/>
        </p:nvSpPr>
        <p:spPr>
          <a:xfrm>
            <a:off x="275421" y="1195811"/>
            <a:ext cx="289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Структура доходов бюджета </a:t>
            </a:r>
          </a:p>
        </p:txBody>
      </p:sp>
      <p:grpSp>
        <p:nvGrpSpPr>
          <p:cNvPr id="120" name="Группа 119">
            <a:extLst>
              <a:ext uri="{FF2B5EF4-FFF2-40B4-BE49-F238E27FC236}">
                <a16:creationId xmlns:a16="http://schemas.microsoft.com/office/drawing/2014/main" id="{2C8C9CFF-EC13-4B11-B1E5-470D86C61753}"/>
              </a:ext>
            </a:extLst>
          </p:cNvPr>
          <p:cNvGrpSpPr/>
          <p:nvPr/>
        </p:nvGrpSpPr>
        <p:grpSpPr>
          <a:xfrm>
            <a:off x="457308" y="4065239"/>
            <a:ext cx="2715989" cy="733140"/>
            <a:chOff x="457308" y="4065239"/>
            <a:chExt cx="2715989" cy="733140"/>
          </a:xfrm>
        </p:grpSpPr>
        <p:sp>
          <p:nvSpPr>
            <p:cNvPr id="63" name="Прямоугольник 62">
              <a:extLst>
                <a:ext uri="{FF2B5EF4-FFF2-40B4-BE49-F238E27FC236}">
                  <a16:creationId xmlns:a16="http://schemas.microsoft.com/office/drawing/2014/main" id="{793707CE-A281-4119-BF4B-9E86360776F6}"/>
                </a:ext>
              </a:extLst>
            </p:cNvPr>
            <p:cNvSpPr/>
            <p:nvPr/>
          </p:nvSpPr>
          <p:spPr>
            <a:xfrm>
              <a:off x="457308" y="4116334"/>
              <a:ext cx="174811" cy="174811"/>
            </a:xfrm>
            <a:prstGeom prst="rect">
              <a:avLst/>
            </a:prstGeom>
            <a:solidFill>
              <a:srgbClr val="3225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A525D252-B6E9-443D-B84E-E3D3D0E82866}"/>
                </a:ext>
              </a:extLst>
            </p:cNvPr>
            <p:cNvSpPr txBox="1"/>
            <p:nvPr/>
          </p:nvSpPr>
          <p:spPr>
            <a:xfrm>
              <a:off x="778357" y="4065239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Безвозмездные поступления</a:t>
              </a:r>
            </a:p>
          </p:txBody>
        </p:sp>
        <p:sp>
          <p:nvSpPr>
            <p:cNvPr id="65" name="Прямоугольник 64">
              <a:extLst>
                <a:ext uri="{FF2B5EF4-FFF2-40B4-BE49-F238E27FC236}">
                  <a16:creationId xmlns:a16="http://schemas.microsoft.com/office/drawing/2014/main" id="{2959EDB1-92C6-429D-BD83-3878F6FC84C5}"/>
                </a:ext>
              </a:extLst>
            </p:cNvPr>
            <p:cNvSpPr/>
            <p:nvPr/>
          </p:nvSpPr>
          <p:spPr>
            <a:xfrm>
              <a:off x="457308" y="4480142"/>
              <a:ext cx="174811" cy="174811"/>
            </a:xfrm>
            <a:prstGeom prst="rect">
              <a:avLst/>
            </a:prstGeom>
            <a:solidFill>
              <a:srgbClr val="B925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24F12FF-5A91-4FD8-A879-403C7057FD82}"/>
                </a:ext>
              </a:extLst>
            </p:cNvPr>
            <p:cNvSpPr txBox="1"/>
            <p:nvPr/>
          </p:nvSpPr>
          <p:spPr>
            <a:xfrm>
              <a:off x="775528" y="4336714"/>
              <a:ext cx="23949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Налоговые и неналоговые доходы</a:t>
              </a:r>
            </a:p>
          </p:txBody>
        </p:sp>
      </p:grpSp>
      <p:graphicFrame>
        <p:nvGraphicFramePr>
          <p:cNvPr id="69" name="Объект 3">
            <a:extLst>
              <a:ext uri="{FF2B5EF4-FFF2-40B4-BE49-F238E27FC236}">
                <a16:creationId xmlns:a16="http://schemas.microsoft.com/office/drawing/2014/main" id="{FDD04433-D4BB-4CC0-928B-D1AF2B61E7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5577630"/>
              </p:ext>
            </p:extLst>
          </p:nvPr>
        </p:nvGraphicFramePr>
        <p:xfrm>
          <a:off x="3341127" y="1750748"/>
          <a:ext cx="3356868" cy="23572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3C88FBD5-0068-4BD7-B369-E3EBA67862A5}"/>
              </a:ext>
            </a:extLst>
          </p:cNvPr>
          <p:cNvGrpSpPr/>
          <p:nvPr/>
        </p:nvGrpSpPr>
        <p:grpSpPr>
          <a:xfrm>
            <a:off x="3911776" y="4065239"/>
            <a:ext cx="2715989" cy="909473"/>
            <a:chOff x="4078523" y="4065239"/>
            <a:chExt cx="2715989" cy="909473"/>
          </a:xfrm>
        </p:grpSpPr>
        <p:sp>
          <p:nvSpPr>
            <p:cNvPr id="75" name="Прямоугольник 74">
              <a:extLst>
                <a:ext uri="{FF2B5EF4-FFF2-40B4-BE49-F238E27FC236}">
                  <a16:creationId xmlns:a16="http://schemas.microsoft.com/office/drawing/2014/main" id="{7E8E10B8-01FC-46D7-BE1D-42F53FD35A5C}"/>
                </a:ext>
              </a:extLst>
            </p:cNvPr>
            <p:cNvSpPr/>
            <p:nvPr/>
          </p:nvSpPr>
          <p:spPr>
            <a:xfrm>
              <a:off x="4078523" y="4116334"/>
              <a:ext cx="174811" cy="174811"/>
            </a:xfrm>
            <a:prstGeom prst="rect">
              <a:avLst/>
            </a:prstGeom>
            <a:solidFill>
              <a:srgbClr val="F3900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15E4BD18-F875-4CA0-963E-16B344A6805E}"/>
                </a:ext>
              </a:extLst>
            </p:cNvPr>
            <p:cNvSpPr txBox="1"/>
            <p:nvPr/>
          </p:nvSpPr>
          <p:spPr>
            <a:xfrm>
              <a:off x="4399572" y="4065239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Федеральный бюджет</a:t>
              </a:r>
            </a:p>
          </p:txBody>
        </p:sp>
        <p:sp>
          <p:nvSpPr>
            <p:cNvPr id="77" name="Прямоугольник 76">
              <a:extLst>
                <a:ext uri="{FF2B5EF4-FFF2-40B4-BE49-F238E27FC236}">
                  <a16:creationId xmlns:a16="http://schemas.microsoft.com/office/drawing/2014/main" id="{BBE7B981-10D4-4E99-9145-447F93519536}"/>
                </a:ext>
              </a:extLst>
            </p:cNvPr>
            <p:cNvSpPr/>
            <p:nvPr/>
          </p:nvSpPr>
          <p:spPr>
            <a:xfrm>
              <a:off x="4078523" y="4440361"/>
              <a:ext cx="174811" cy="174811"/>
            </a:xfrm>
            <a:prstGeom prst="rect">
              <a:avLst/>
            </a:prstGeom>
            <a:solidFill>
              <a:srgbClr val="A122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EDF6A37A-596D-4E9D-B052-0E07A0CDC5BF}"/>
                </a:ext>
              </a:extLst>
            </p:cNvPr>
            <p:cNvSpPr txBox="1"/>
            <p:nvPr/>
          </p:nvSpPr>
          <p:spPr>
            <a:xfrm>
              <a:off x="4387246" y="4378258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Региональный бюджет</a:t>
              </a:r>
            </a:p>
          </p:txBody>
        </p:sp>
        <p:sp>
          <p:nvSpPr>
            <p:cNvPr id="79" name="Прямоугольник 78">
              <a:extLst>
                <a:ext uri="{FF2B5EF4-FFF2-40B4-BE49-F238E27FC236}">
                  <a16:creationId xmlns:a16="http://schemas.microsoft.com/office/drawing/2014/main" id="{B0D913BA-6326-4B29-B40D-C69451336DA2}"/>
                </a:ext>
              </a:extLst>
            </p:cNvPr>
            <p:cNvSpPr/>
            <p:nvPr/>
          </p:nvSpPr>
          <p:spPr>
            <a:xfrm>
              <a:off x="4078523" y="4748808"/>
              <a:ext cx="174811" cy="174811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4CA05D18-BB7C-4974-A9D1-3F6DA7BDCF12}"/>
                </a:ext>
              </a:extLst>
            </p:cNvPr>
            <p:cNvSpPr txBox="1"/>
            <p:nvPr/>
          </p:nvSpPr>
          <p:spPr>
            <a:xfrm>
              <a:off x="4399572" y="4697713"/>
              <a:ext cx="23949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Муниципальный бюджет</a:t>
              </a:r>
            </a:p>
          </p:txBody>
        </p:sp>
      </p:grpSp>
      <p:graphicFrame>
        <p:nvGraphicFramePr>
          <p:cNvPr id="81" name="Объект 3">
            <a:extLst>
              <a:ext uri="{FF2B5EF4-FFF2-40B4-BE49-F238E27FC236}">
                <a16:creationId xmlns:a16="http://schemas.microsoft.com/office/drawing/2014/main" id="{698A11A8-840D-48E1-A817-378EDA2DF4A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7779687"/>
              </p:ext>
            </p:extLst>
          </p:nvPr>
        </p:nvGraphicFramePr>
        <p:xfrm>
          <a:off x="6627765" y="1560757"/>
          <a:ext cx="4511726" cy="2922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8" name="TextBox 87">
            <a:extLst>
              <a:ext uri="{FF2B5EF4-FFF2-40B4-BE49-F238E27FC236}">
                <a16:creationId xmlns:a16="http://schemas.microsoft.com/office/drawing/2014/main" id="{E15FBB71-64C2-4AF0-9687-C10BD8CCEC50}"/>
              </a:ext>
            </a:extLst>
          </p:cNvPr>
          <p:cNvSpPr txBox="1"/>
          <p:nvPr/>
        </p:nvSpPr>
        <p:spPr>
          <a:xfrm>
            <a:off x="6940336" y="1195811"/>
            <a:ext cx="45117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Направление расходования средств бюджета </a:t>
            </a:r>
          </a:p>
        </p:txBody>
      </p:sp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BFF3DC5B-8551-4F47-92A3-EE65B5974311}"/>
              </a:ext>
            </a:extLst>
          </p:cNvPr>
          <p:cNvSpPr/>
          <p:nvPr/>
        </p:nvSpPr>
        <p:spPr>
          <a:xfrm>
            <a:off x="9718902" y="1901880"/>
            <a:ext cx="174811" cy="174811"/>
          </a:xfrm>
          <a:prstGeom prst="rect">
            <a:avLst/>
          </a:prstGeom>
          <a:solidFill>
            <a:srgbClr val="C12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D43A172-3A92-40DA-B822-33C896E09246}"/>
              </a:ext>
            </a:extLst>
          </p:cNvPr>
          <p:cNvSpPr txBox="1"/>
          <p:nvPr/>
        </p:nvSpPr>
        <p:spPr>
          <a:xfrm>
            <a:off x="10039951" y="1850785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Образование</a:t>
            </a:r>
          </a:p>
        </p:txBody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id="{9602D385-C002-4E94-8A2E-2D8286573A39}"/>
              </a:ext>
            </a:extLst>
          </p:cNvPr>
          <p:cNvSpPr/>
          <p:nvPr/>
        </p:nvSpPr>
        <p:spPr>
          <a:xfrm>
            <a:off x="9718902" y="2225907"/>
            <a:ext cx="174811" cy="174811"/>
          </a:xfrm>
          <a:prstGeom prst="rect">
            <a:avLst/>
          </a:prstGeom>
          <a:solidFill>
            <a:srgbClr val="3924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86477E4-5602-4850-BC65-0517762D86C3}"/>
              </a:ext>
            </a:extLst>
          </p:cNvPr>
          <p:cNvSpPr txBox="1"/>
          <p:nvPr/>
        </p:nvSpPr>
        <p:spPr>
          <a:xfrm>
            <a:off x="10027625" y="2163804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Физкультура и спорт</a:t>
            </a:r>
          </a:p>
        </p:txBody>
      </p:sp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9486CD38-C069-4DDE-BB08-691EE5EC365C}"/>
              </a:ext>
            </a:extLst>
          </p:cNvPr>
          <p:cNvSpPr/>
          <p:nvPr/>
        </p:nvSpPr>
        <p:spPr>
          <a:xfrm>
            <a:off x="9718902" y="2553404"/>
            <a:ext cx="174811" cy="174811"/>
          </a:xfrm>
          <a:prstGeom prst="rect">
            <a:avLst/>
          </a:prstGeom>
          <a:solidFill>
            <a:srgbClr val="F3900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1A0F541-5430-4E89-AB10-B83EF3EBD770}"/>
              </a:ext>
            </a:extLst>
          </p:cNvPr>
          <p:cNvSpPr txBox="1"/>
          <p:nvPr/>
        </p:nvSpPr>
        <p:spPr>
          <a:xfrm>
            <a:off x="10039951" y="2492784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ЖКХ</a:t>
            </a:r>
          </a:p>
        </p:txBody>
      </p:sp>
      <p:sp>
        <p:nvSpPr>
          <p:cNvPr id="89" name="Прямоугольник 88">
            <a:extLst>
              <a:ext uri="{FF2B5EF4-FFF2-40B4-BE49-F238E27FC236}">
                <a16:creationId xmlns:a16="http://schemas.microsoft.com/office/drawing/2014/main" id="{3449E84E-1645-4AB9-A353-AD84EE1CD62E}"/>
              </a:ext>
            </a:extLst>
          </p:cNvPr>
          <p:cNvSpPr/>
          <p:nvPr/>
        </p:nvSpPr>
        <p:spPr>
          <a:xfrm>
            <a:off x="9718902" y="2859245"/>
            <a:ext cx="174811" cy="174811"/>
          </a:xfrm>
          <a:prstGeom prst="rect">
            <a:avLst/>
          </a:prstGeom>
          <a:solidFill>
            <a:srgbClr val="E0AE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DED9AD1C-1BDC-4356-864E-614E8242641E}"/>
              </a:ext>
            </a:extLst>
          </p:cNvPr>
          <p:cNvSpPr txBox="1"/>
          <p:nvPr/>
        </p:nvSpPr>
        <p:spPr>
          <a:xfrm>
            <a:off x="10039951" y="2808150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Дорожные фонды</a:t>
            </a:r>
          </a:p>
        </p:txBody>
      </p:sp>
      <p:sp>
        <p:nvSpPr>
          <p:cNvPr id="91" name="Прямоугольник 90">
            <a:extLst>
              <a:ext uri="{FF2B5EF4-FFF2-40B4-BE49-F238E27FC236}">
                <a16:creationId xmlns:a16="http://schemas.microsoft.com/office/drawing/2014/main" id="{768E15AA-09AA-4B51-8CE1-0DF25387FAA8}"/>
              </a:ext>
            </a:extLst>
          </p:cNvPr>
          <p:cNvSpPr/>
          <p:nvPr/>
        </p:nvSpPr>
        <p:spPr>
          <a:xfrm>
            <a:off x="9718902" y="3183272"/>
            <a:ext cx="174811" cy="174811"/>
          </a:xfrm>
          <a:prstGeom prst="rect">
            <a:avLst/>
          </a:prstGeom>
          <a:solidFill>
            <a:srgbClr val="7422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65312F9-3A97-4118-A32C-2737365B435C}"/>
              </a:ext>
            </a:extLst>
          </p:cNvPr>
          <p:cNvSpPr txBox="1"/>
          <p:nvPr/>
        </p:nvSpPr>
        <p:spPr>
          <a:xfrm>
            <a:off x="10027625" y="3121169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Прочие расходы</a:t>
            </a:r>
          </a:p>
        </p:txBody>
      </p:sp>
      <p:sp>
        <p:nvSpPr>
          <p:cNvPr id="93" name="Прямоугольник 92">
            <a:extLst>
              <a:ext uri="{FF2B5EF4-FFF2-40B4-BE49-F238E27FC236}">
                <a16:creationId xmlns:a16="http://schemas.microsoft.com/office/drawing/2014/main" id="{CF9EDBE7-B943-4CE5-9E7D-7F1DDEE92278}"/>
              </a:ext>
            </a:extLst>
          </p:cNvPr>
          <p:cNvSpPr/>
          <p:nvPr/>
        </p:nvSpPr>
        <p:spPr>
          <a:xfrm>
            <a:off x="9718902" y="3510769"/>
            <a:ext cx="174811" cy="17481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BC527E8-3E54-4449-BF68-AACB49C4290A}"/>
              </a:ext>
            </a:extLst>
          </p:cNvPr>
          <p:cNvSpPr txBox="1"/>
          <p:nvPr/>
        </p:nvSpPr>
        <p:spPr>
          <a:xfrm>
            <a:off x="10039951" y="3459674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Социальная политика</a:t>
            </a:r>
          </a:p>
        </p:txBody>
      </p:sp>
      <p:sp>
        <p:nvSpPr>
          <p:cNvPr id="100" name="Прямоугольник 99">
            <a:extLst>
              <a:ext uri="{FF2B5EF4-FFF2-40B4-BE49-F238E27FC236}">
                <a16:creationId xmlns:a16="http://schemas.microsoft.com/office/drawing/2014/main" id="{3F058150-4067-4703-89D8-027A6E0A00E3}"/>
              </a:ext>
            </a:extLst>
          </p:cNvPr>
          <p:cNvSpPr/>
          <p:nvPr/>
        </p:nvSpPr>
        <p:spPr>
          <a:xfrm>
            <a:off x="9718902" y="3842501"/>
            <a:ext cx="174811" cy="174811"/>
          </a:xfrm>
          <a:prstGeom prst="rect">
            <a:avLst/>
          </a:prstGeom>
          <a:solidFill>
            <a:srgbClr val="E032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5D551106-ACF9-415B-B59D-5875CA85B4E1}"/>
              </a:ext>
            </a:extLst>
          </p:cNvPr>
          <p:cNvSpPr txBox="1"/>
          <p:nvPr/>
        </p:nvSpPr>
        <p:spPr>
          <a:xfrm>
            <a:off x="10027625" y="3780398"/>
            <a:ext cx="23949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rgbClr val="392463"/>
                </a:solidFill>
                <a:latin typeface="Century Gothic" panose="020B0502020202020204" pitchFamily="34" charset="0"/>
              </a:rPr>
              <a:t>Культура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C6BA0FF5-54FF-4F0F-8D77-A89586E7AA6D}"/>
              </a:ext>
            </a:extLst>
          </p:cNvPr>
          <p:cNvSpPr txBox="1"/>
          <p:nvPr/>
        </p:nvSpPr>
        <p:spPr>
          <a:xfrm>
            <a:off x="8157129" y="1486685"/>
            <a:ext cx="58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1,1%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FC56D31-2A78-47EE-8229-3AD7CFD4576F}"/>
              </a:ext>
            </a:extLst>
          </p:cNvPr>
          <p:cNvSpPr txBox="1"/>
          <p:nvPr/>
        </p:nvSpPr>
        <p:spPr>
          <a:xfrm>
            <a:off x="7599930" y="1523785"/>
            <a:ext cx="58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6,1%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2F692367-AB4F-42DD-91B8-407A56C95DED}"/>
              </a:ext>
            </a:extLst>
          </p:cNvPr>
          <p:cNvSpPr txBox="1"/>
          <p:nvPr/>
        </p:nvSpPr>
        <p:spPr>
          <a:xfrm>
            <a:off x="7154096" y="1692037"/>
            <a:ext cx="5887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0,6%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107" name="Прямая соединительная линия 106">
            <a:extLst>
              <a:ext uri="{FF2B5EF4-FFF2-40B4-BE49-F238E27FC236}">
                <a16:creationId xmlns:a16="http://schemas.microsoft.com/office/drawing/2014/main" id="{DA735DE1-A445-4E46-902E-71815A214E79}"/>
              </a:ext>
            </a:extLst>
          </p:cNvPr>
          <p:cNvCxnSpPr>
            <a:cxnSpLocks/>
          </p:cNvCxnSpPr>
          <p:nvPr/>
        </p:nvCxnSpPr>
        <p:spPr>
          <a:xfrm flipV="1">
            <a:off x="8291517" y="1692037"/>
            <a:ext cx="85724" cy="158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>
            <a:extLst>
              <a:ext uri="{FF2B5EF4-FFF2-40B4-BE49-F238E27FC236}">
                <a16:creationId xmlns:a16="http://schemas.microsoft.com/office/drawing/2014/main" id="{5F48546C-A419-4FDA-B75A-40DF32193A4D}"/>
              </a:ext>
            </a:extLst>
          </p:cNvPr>
          <p:cNvCxnSpPr>
            <a:cxnSpLocks/>
          </p:cNvCxnSpPr>
          <p:nvPr/>
        </p:nvCxnSpPr>
        <p:spPr>
          <a:xfrm flipH="1" flipV="1">
            <a:off x="7709842" y="1885937"/>
            <a:ext cx="99514" cy="690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90566D25-8BFE-4F0A-A494-EC50C0440122}"/>
              </a:ext>
            </a:extLst>
          </p:cNvPr>
          <p:cNvSpPr txBox="1"/>
          <p:nvPr/>
        </p:nvSpPr>
        <p:spPr>
          <a:xfrm>
            <a:off x="3439749" y="1813837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49,5%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6A50B876-FCB7-4F8E-9915-1B707FF38888}"/>
              </a:ext>
            </a:extLst>
          </p:cNvPr>
          <p:cNvSpPr txBox="1"/>
          <p:nvPr/>
        </p:nvSpPr>
        <p:spPr>
          <a:xfrm>
            <a:off x="4984360" y="1496393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6,6%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0696412-70CB-4063-AE20-24657DD1C325}"/>
              </a:ext>
            </a:extLst>
          </p:cNvPr>
          <p:cNvSpPr txBox="1"/>
          <p:nvPr/>
        </p:nvSpPr>
        <p:spPr>
          <a:xfrm>
            <a:off x="5757708" y="1845925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43,9%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3BD5417-8D2B-4CC5-AEC3-EE5999A30169}"/>
              </a:ext>
            </a:extLst>
          </p:cNvPr>
          <p:cNvSpPr txBox="1"/>
          <p:nvPr/>
        </p:nvSpPr>
        <p:spPr>
          <a:xfrm>
            <a:off x="2211017" y="1659948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24%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F1EBD78E-2600-4B69-9535-FF70F5EC91B9}"/>
              </a:ext>
            </a:extLst>
          </p:cNvPr>
          <p:cNvSpPr txBox="1"/>
          <p:nvPr/>
        </p:nvSpPr>
        <p:spPr>
          <a:xfrm>
            <a:off x="275422" y="5479214"/>
            <a:ext cx="64225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Поступление налоговых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доходов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 плановом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202</a:t>
            </a:r>
            <a:r>
              <a:rPr lang="en-US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3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год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увеличится на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0,5 % или 1 млн. руб.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9B5F3640-A1F2-4EA8-8E24-983C2D4D999C}"/>
              </a:ext>
            </a:extLst>
          </p:cNvPr>
          <p:cNvSpPr txBox="1"/>
          <p:nvPr/>
        </p:nvSpPr>
        <p:spPr>
          <a:xfrm>
            <a:off x="275421" y="3608425"/>
            <a:ext cx="837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76%</a:t>
            </a:r>
            <a:endParaRPr lang="ru-RU" sz="14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043A7AF-BD4B-448E-B4A2-CEEAF448E72D}"/>
              </a:ext>
            </a:extLst>
          </p:cNvPr>
          <p:cNvSpPr txBox="1"/>
          <p:nvPr/>
        </p:nvSpPr>
        <p:spPr>
          <a:xfrm>
            <a:off x="3486998" y="1195811"/>
            <a:ext cx="289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Источники финансирования</a:t>
            </a:r>
          </a:p>
        </p:txBody>
      </p: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2C759435-F064-4FD7-8EA0-219BC8B8F911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27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57230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</a:t>
            </a:r>
          </a:p>
          <a:p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Инвестиционные проекты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04</a:t>
            </a:r>
          </a:p>
        </p:txBody>
      </p:sp>
      <p:pic>
        <p:nvPicPr>
          <p:cNvPr id="30" name="Picture 2" descr="F:\Новая папка (2)\DSC_7284.jpg">
            <a:extLst>
              <a:ext uri="{FF2B5EF4-FFF2-40B4-BE49-F238E27FC236}">
                <a16:creationId xmlns:a16="http://schemas.microsoft.com/office/drawing/2014/main" id="{10230FB3-DE71-44B4-B5E9-5CB48816FF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5387" y="1158429"/>
            <a:ext cx="3424231" cy="1943612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NK\Desktop\DSC_2495.jpg">
            <a:extLst>
              <a:ext uri="{FF2B5EF4-FFF2-40B4-BE49-F238E27FC236}">
                <a16:creationId xmlns:a16="http://schemas.microsoft.com/office/drawing/2014/main" id="{132BB711-C745-4121-8DB2-C24392B101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044" y="1181662"/>
            <a:ext cx="3431192" cy="1943611"/>
          </a:xfrm>
          <a:prstGeom prst="rect">
            <a:avLst/>
          </a:prstGeom>
          <a:ln>
            <a:noFill/>
          </a:ln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FE19BFD9-84EE-4E25-AB84-738BD5D9C563}"/>
              </a:ext>
            </a:extLst>
          </p:cNvPr>
          <p:cNvSpPr/>
          <p:nvPr/>
        </p:nvSpPr>
        <p:spPr>
          <a:xfrm>
            <a:off x="4369484" y="3238350"/>
            <a:ext cx="3431192" cy="16189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F639C38-A7E2-4829-BDB5-79E4177EB59B}"/>
              </a:ext>
            </a:extLst>
          </p:cNvPr>
          <p:cNvSpPr txBox="1"/>
          <p:nvPr/>
        </p:nvSpPr>
        <p:spPr>
          <a:xfrm>
            <a:off x="4394290" y="3238351"/>
            <a:ext cx="34170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Третья линия по производству сухого картофельного пюре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pPr algn="ctr"/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ООО «Максим Горький»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B341924-86FC-43FD-B0CF-3FF36266DA82}"/>
              </a:ext>
            </a:extLst>
          </p:cNvPr>
          <p:cNvSpPr txBox="1"/>
          <p:nvPr/>
        </p:nvSpPr>
        <p:spPr>
          <a:xfrm>
            <a:off x="5143485" y="3980728"/>
            <a:ext cx="2409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890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DC6928E-0A9E-4089-88B2-9E6E8F3471E1}"/>
              </a:ext>
            </a:extLst>
          </p:cNvPr>
          <p:cNvSpPr txBox="1"/>
          <p:nvPr/>
        </p:nvSpPr>
        <p:spPr>
          <a:xfrm>
            <a:off x="4862906" y="4410135"/>
            <a:ext cx="31590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110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рабочих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мест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2A570C6A-7486-4B9C-B8C0-A44DB416C87F}"/>
              </a:ext>
            </a:extLst>
          </p:cNvPr>
          <p:cNvSpPr/>
          <p:nvPr/>
        </p:nvSpPr>
        <p:spPr>
          <a:xfrm>
            <a:off x="8472339" y="3238350"/>
            <a:ext cx="3431192" cy="16189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1310FD5-ACBF-4E01-9831-4A1EC9F184D2}"/>
              </a:ext>
            </a:extLst>
          </p:cNvPr>
          <p:cNvSpPr txBox="1"/>
          <p:nvPr/>
        </p:nvSpPr>
        <p:spPr>
          <a:xfrm>
            <a:off x="8495793" y="3240771"/>
            <a:ext cx="3347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Зернохранилище</a:t>
            </a:r>
          </a:p>
          <a:p>
            <a:pPr algn="ctr"/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КФХ «</a:t>
            </a:r>
            <a:r>
              <a:rPr lang="ru-RU" sz="1600" b="1" dirty="0" err="1">
                <a:solidFill>
                  <a:srgbClr val="C12751"/>
                </a:solidFill>
                <a:latin typeface="Century Gothic" panose="020B0502020202020204" pitchFamily="34" charset="0"/>
              </a:rPr>
              <a:t>КраПП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»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86B8D200-01FB-4C75-95B0-A7235A69CD4C}"/>
              </a:ext>
            </a:extLst>
          </p:cNvPr>
          <p:cNvSpPr txBox="1"/>
          <p:nvPr/>
        </p:nvSpPr>
        <p:spPr>
          <a:xfrm>
            <a:off x="9497586" y="3951763"/>
            <a:ext cx="16845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20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AFD7005-F3F8-406C-A201-58CFD501393F}"/>
              </a:ext>
            </a:extLst>
          </p:cNvPr>
          <p:cNvSpPr txBox="1"/>
          <p:nvPr/>
        </p:nvSpPr>
        <p:spPr>
          <a:xfrm>
            <a:off x="9302779" y="4324737"/>
            <a:ext cx="2287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2</a:t>
            </a:r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рабочих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места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286BD3B5-10E7-482F-A81C-CA06E4D0DDC5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5421" y="1743970"/>
            <a:ext cx="1151264" cy="1151264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D5D41130-2044-4EFE-BCFC-DC1C4AC72C37}"/>
              </a:ext>
            </a:extLst>
          </p:cNvPr>
          <p:cNvSpPr txBox="1"/>
          <p:nvPr/>
        </p:nvSpPr>
        <p:spPr>
          <a:xfrm>
            <a:off x="905552" y="1668757"/>
            <a:ext cx="239681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3631 </a:t>
            </a:r>
          </a:p>
          <a:p>
            <a:pPr algn="ctr"/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млн</a:t>
            </a:r>
            <a:r>
              <a:rPr lang="ru-RU" sz="28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. рублей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D07FD8-6759-4220-98AB-C9915CA5F979}"/>
              </a:ext>
            </a:extLst>
          </p:cNvPr>
          <p:cNvSpPr txBox="1"/>
          <p:nvPr/>
        </p:nvSpPr>
        <p:spPr>
          <a:xfrm>
            <a:off x="253848" y="3042865"/>
            <a:ext cx="40268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Инвестиций в основной капитал </a:t>
            </a:r>
          </a:p>
        </p:txBody>
      </p: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1B6C953A-E015-4F98-90E4-86E38B8954E6}"/>
              </a:ext>
            </a:extLst>
          </p:cNvPr>
          <p:cNvSpPr/>
          <p:nvPr/>
        </p:nvSpPr>
        <p:spPr>
          <a:xfrm>
            <a:off x="640618" y="4615825"/>
            <a:ext cx="1488511" cy="4191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ED89351-275B-41BA-920B-28FB1F82991B}"/>
              </a:ext>
            </a:extLst>
          </p:cNvPr>
          <p:cNvSpPr txBox="1"/>
          <p:nvPr/>
        </p:nvSpPr>
        <p:spPr>
          <a:xfrm>
            <a:off x="754170" y="4584779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2023</a:t>
            </a:r>
            <a:endParaRPr lang="ru-RU" sz="2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E975262-8344-4B27-A2AF-3E8E88FEE4A5}"/>
              </a:ext>
            </a:extLst>
          </p:cNvPr>
          <p:cNvSpPr/>
          <p:nvPr/>
        </p:nvSpPr>
        <p:spPr>
          <a:xfrm>
            <a:off x="640619" y="5022419"/>
            <a:ext cx="11268999" cy="14872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AF67BCB-57FC-42A4-BC4A-CDC5D35F072A}"/>
              </a:ext>
            </a:extLst>
          </p:cNvPr>
          <p:cNvSpPr txBox="1"/>
          <p:nvPr/>
        </p:nvSpPr>
        <p:spPr>
          <a:xfrm>
            <a:off x="640618" y="4797899"/>
            <a:ext cx="63463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732</a:t>
            </a:r>
            <a:r>
              <a:rPr lang="ru-RU" sz="32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 - 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прогнозируемый 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объем инвестиций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A613756-1D95-4D9A-8F6E-5779CB5B9514}"/>
              </a:ext>
            </a:extLst>
          </p:cNvPr>
          <p:cNvSpPr txBox="1"/>
          <p:nvPr/>
        </p:nvSpPr>
        <p:spPr>
          <a:xfrm>
            <a:off x="643630" y="5282302"/>
            <a:ext cx="84445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180</a:t>
            </a:r>
            <a:r>
              <a:rPr lang="ru-RU" sz="32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 - строительство элеватора в КФХ </a:t>
            </a:r>
            <a:r>
              <a:rPr lang="ru-RU" sz="16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КраПП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  <a:endParaRPr lang="ru-RU" sz="1600" b="1" dirty="0" smtClean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74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млн. </a:t>
            </a:r>
            <a:r>
              <a:rPr lang="ru-RU" sz="1600" b="1" dirty="0" err="1" smtClean="0">
                <a:solidFill>
                  <a:srgbClr val="2F255F"/>
                </a:solidFill>
                <a:latin typeface="Century Gothic" panose="020B0502020202020204" pitchFamily="34" charset="0"/>
              </a:rPr>
              <a:t>руб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 - приобретение 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с/х техники и оборудования КФХ </a:t>
            </a:r>
            <a:r>
              <a:rPr lang="ru-RU" sz="1600" b="1" dirty="0" err="1">
                <a:solidFill>
                  <a:srgbClr val="2F255F"/>
                </a:solidFill>
                <a:latin typeface="Century Gothic" panose="020B0502020202020204" pitchFamily="34" charset="0"/>
              </a:rPr>
              <a:t>КраПП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407131F-9D77-401A-81F0-AC794975CCA4}"/>
              </a:ext>
            </a:extLst>
          </p:cNvPr>
          <p:cNvSpPr txBox="1"/>
          <p:nvPr/>
        </p:nvSpPr>
        <p:spPr>
          <a:xfrm>
            <a:off x="691291" y="5900912"/>
            <a:ext cx="4951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5</a:t>
            </a:r>
            <a:r>
              <a:rPr lang="ru-RU" sz="32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новых рабочих </a:t>
            </a:r>
            <a:r>
              <a:rPr lang="ru-RU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мест</a:t>
            </a:r>
            <a:endParaRPr lang="ru-RU" sz="16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207DD6-111C-4D21-B485-D559885DEB94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931783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196239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05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7C4E2E3-E49C-45D9-A56A-D1BEC7C68D5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275421" y="1284681"/>
            <a:ext cx="1151264" cy="11512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DDB92D-8478-4078-B8EB-9A781E0CDFEC}"/>
              </a:ext>
            </a:extLst>
          </p:cNvPr>
          <p:cNvSpPr txBox="1"/>
          <p:nvPr/>
        </p:nvSpPr>
        <p:spPr>
          <a:xfrm>
            <a:off x="851053" y="1549676"/>
            <a:ext cx="26516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3542 </a:t>
            </a:r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млн</a:t>
            </a:r>
            <a:r>
              <a:rPr lang="ru-RU" sz="2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. </a:t>
            </a:r>
            <a:r>
              <a:rPr lang="ru-RU" sz="24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руб.</a:t>
            </a:r>
            <a:endParaRPr lang="ru-RU" sz="24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74668A-31BC-47B0-89E7-CECB4F54A2BF}"/>
              </a:ext>
            </a:extLst>
          </p:cNvPr>
          <p:cNvSpPr txBox="1"/>
          <p:nvPr/>
        </p:nvSpPr>
        <p:spPr>
          <a:xfrm>
            <a:off x="851214" y="2081072"/>
            <a:ext cx="45730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Отгружено промышленной продукции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CA8F0B8-C7FD-4948-8C47-377DDC73A317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275421" y="2961963"/>
            <a:ext cx="1151264" cy="115126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2E857C-AC41-4F89-884E-3326F8742C18}"/>
              </a:ext>
            </a:extLst>
          </p:cNvPr>
          <p:cNvSpPr txBox="1"/>
          <p:nvPr/>
        </p:nvSpPr>
        <p:spPr>
          <a:xfrm>
            <a:off x="1095063" y="3084692"/>
            <a:ext cx="20730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на</a:t>
            </a:r>
            <a:r>
              <a:rPr lang="ru-RU" sz="32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32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132,8%</a:t>
            </a:r>
            <a:endParaRPr lang="ru-RU" sz="32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C5F46C8-8B96-4164-BB2B-1D3E8A0AB04B}"/>
              </a:ext>
            </a:extLst>
          </p:cNvPr>
          <p:cNvSpPr txBox="1"/>
          <p:nvPr/>
        </p:nvSpPr>
        <p:spPr>
          <a:xfrm>
            <a:off x="1013994" y="3661945"/>
            <a:ext cx="4963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Рост среднемесячной заработной платы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0032E89-6C3E-48A3-A0AA-8B44982C34D6}"/>
              </a:ext>
            </a:extLst>
          </p:cNvPr>
          <p:cNvSpPr/>
          <p:nvPr/>
        </p:nvSpPr>
        <p:spPr>
          <a:xfrm>
            <a:off x="275420" y="4587033"/>
            <a:ext cx="1477148" cy="448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0D54484-5172-484A-9ECD-4405AB3D563C}"/>
              </a:ext>
            </a:extLst>
          </p:cNvPr>
          <p:cNvSpPr txBox="1"/>
          <p:nvPr/>
        </p:nvSpPr>
        <p:spPr>
          <a:xfrm>
            <a:off x="357969" y="4572135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2023</a:t>
            </a:r>
            <a:endParaRPr lang="ru-RU" sz="2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704A35B8-F431-4E04-AB5E-0544A546945C}"/>
              </a:ext>
            </a:extLst>
          </p:cNvPr>
          <p:cNvSpPr/>
          <p:nvPr/>
        </p:nvSpPr>
        <p:spPr>
          <a:xfrm>
            <a:off x="275420" y="5016297"/>
            <a:ext cx="11607309" cy="13637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C234AF5F-401A-45BD-973E-57A27BF105D6}"/>
              </a:ext>
            </a:extLst>
          </p:cNvPr>
          <p:cNvGrpSpPr/>
          <p:nvPr/>
        </p:nvGrpSpPr>
        <p:grpSpPr>
          <a:xfrm>
            <a:off x="398132" y="5360266"/>
            <a:ext cx="3373353" cy="584775"/>
            <a:chOff x="309270" y="5392331"/>
            <a:chExt cx="3373353" cy="584775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E79CCB9-31D0-4B6B-82DF-DFAA551DF810}"/>
                </a:ext>
              </a:extLst>
            </p:cNvPr>
            <p:cNvSpPr txBox="1"/>
            <p:nvPr/>
          </p:nvSpPr>
          <p:spPr>
            <a:xfrm>
              <a:off x="309270" y="5392331"/>
              <a:ext cx="87235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dirty="0">
                  <a:solidFill>
                    <a:srgbClr val="C12751"/>
                  </a:solidFill>
                  <a:latin typeface="Century Gothic" panose="020B0502020202020204" pitchFamily="34" charset="0"/>
                </a:rPr>
                <a:t>210</a:t>
              </a:r>
              <a:endParaRPr lang="ru-RU" sz="2400" b="1" dirty="0">
                <a:solidFill>
                  <a:srgbClr val="C1275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369FDFA-66A1-41B1-AAA6-394BFAE86D64}"/>
                </a:ext>
              </a:extLst>
            </p:cNvPr>
            <p:cNvSpPr txBox="1"/>
            <p:nvPr/>
          </p:nvSpPr>
          <p:spPr>
            <a:xfrm>
              <a:off x="1305049" y="5511796"/>
              <a:ext cx="237757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>
                  <a:solidFill>
                    <a:srgbClr val="392463"/>
                  </a:solidFill>
                  <a:latin typeface="Century Gothic" panose="020B0502020202020204" pitchFamily="34" charset="0"/>
                </a:rPr>
                <a:t>Новых рабочих мест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20A5AAD-977B-4648-8BB1-1ED6713518CF}"/>
              </a:ext>
            </a:extLst>
          </p:cNvPr>
          <p:cNvSpPr txBox="1"/>
          <p:nvPr/>
        </p:nvSpPr>
        <p:spPr>
          <a:xfrm>
            <a:off x="6461274" y="5266327"/>
            <a:ext cx="51494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1033</a:t>
            </a:r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млн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. руб </a:t>
            </a:r>
            <a:r>
              <a:rPr lang="ru-RU" sz="14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прогнозируемый </a:t>
            </a:r>
            <a:r>
              <a:rPr lang="ru-RU" sz="16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объем отгруженной продукции </a:t>
            </a:r>
            <a:endParaRPr lang="ru-RU" sz="1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5C510E26-3122-4297-8264-86A385DC232F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6079074" y="2100263"/>
            <a:ext cx="1080903" cy="108090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24D1227-3BE6-4B9D-9B92-D9906700CB44}"/>
              </a:ext>
            </a:extLst>
          </p:cNvPr>
          <p:cNvSpPr txBox="1"/>
          <p:nvPr/>
        </p:nvSpPr>
        <p:spPr>
          <a:xfrm>
            <a:off x="6934128" y="2244180"/>
            <a:ext cx="1101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1050</a:t>
            </a:r>
            <a:endParaRPr lang="ru-RU" sz="32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FF7C696-1BD9-4C7F-87BF-B47616D4353F}"/>
              </a:ext>
            </a:extLst>
          </p:cNvPr>
          <p:cNvSpPr txBox="1"/>
          <p:nvPr/>
        </p:nvSpPr>
        <p:spPr>
          <a:xfrm>
            <a:off x="6934128" y="2788406"/>
            <a:ext cx="2377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Новых рабочих мест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E20272C-7EE5-4A65-832C-E387252CC993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292699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ps-sng.ru/wp-content/uploads/2020/05/1.-individualnoe-predprinimatelst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84" y="1431799"/>
            <a:ext cx="3721342" cy="355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6337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Бизнес 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06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DF133B57-67EB-4AB7-830E-DDDBAC940C4B}"/>
              </a:ext>
            </a:extLst>
          </p:cNvPr>
          <p:cNvSpPr/>
          <p:nvPr/>
        </p:nvSpPr>
        <p:spPr>
          <a:xfrm>
            <a:off x="4808391" y="1833517"/>
            <a:ext cx="7113670" cy="24252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B9AF13B-7522-4AE3-8C9F-B8502E0E2BC2}"/>
              </a:ext>
            </a:extLst>
          </p:cNvPr>
          <p:cNvSpPr txBox="1"/>
          <p:nvPr/>
        </p:nvSpPr>
        <p:spPr>
          <a:xfrm>
            <a:off x="4993946" y="1923015"/>
            <a:ext cx="60212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entury Gothic" panose="020B0502020202020204" pitchFamily="34" charset="0"/>
              </a:rPr>
              <a:t>Всего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409 субъекта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малого и среднего бизнеса, </a:t>
            </a:r>
            <a:endParaRPr lang="ru-RU" b="1" dirty="0" smtClean="0">
              <a:solidFill>
                <a:srgbClr val="392463"/>
              </a:solidFill>
              <a:latin typeface="Century Gothic" panose="020B0502020202020204" pitchFamily="34" charset="0"/>
            </a:endParaRPr>
          </a:p>
          <a:p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в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т.ч.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376  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ИП</a:t>
            </a:r>
            <a:endParaRPr lang="ru-RU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D8AC6C-C0A3-48C3-B36D-B528530AA250}"/>
              </a:ext>
            </a:extLst>
          </p:cNvPr>
          <p:cNvSpPr txBox="1"/>
          <p:nvPr/>
        </p:nvSpPr>
        <p:spPr>
          <a:xfrm>
            <a:off x="4991054" y="3920339"/>
            <a:ext cx="3610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около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26,2 </a:t>
            </a:r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8145469-5FCC-4AA7-827C-EB93D1E3D0CC}"/>
              </a:ext>
            </a:extLst>
          </p:cNvPr>
          <p:cNvSpPr txBox="1"/>
          <p:nvPr/>
        </p:nvSpPr>
        <p:spPr>
          <a:xfrm>
            <a:off x="4991054" y="2780025"/>
            <a:ext cx="6021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46 </a:t>
            </a:r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СМП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оказана имущественная поддержка</a:t>
            </a:r>
            <a:endParaRPr lang="ru-RU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CF165FB-6C48-4376-A9E8-6450C52B6CE9}"/>
              </a:ext>
            </a:extLst>
          </p:cNvPr>
          <p:cNvSpPr txBox="1"/>
          <p:nvPr/>
        </p:nvSpPr>
        <p:spPr>
          <a:xfrm>
            <a:off x="4991054" y="3362422"/>
            <a:ext cx="556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13,1%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общего объема налоговых поступлений</a:t>
            </a:r>
            <a:endParaRPr lang="ru-RU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ED562006-394B-434F-852E-5746C0254BE4}"/>
              </a:ext>
            </a:extLst>
          </p:cNvPr>
          <p:cNvSpPr/>
          <p:nvPr/>
        </p:nvSpPr>
        <p:spPr>
          <a:xfrm>
            <a:off x="309270" y="4834384"/>
            <a:ext cx="1443298" cy="4483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BDCD5DA-A5A7-416E-A929-4285EA64782D}"/>
              </a:ext>
            </a:extLst>
          </p:cNvPr>
          <p:cNvSpPr txBox="1"/>
          <p:nvPr/>
        </p:nvSpPr>
        <p:spPr>
          <a:xfrm>
            <a:off x="542206" y="4896807"/>
            <a:ext cx="877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2023</a:t>
            </a:r>
            <a:endParaRPr lang="ru-RU" sz="2400" b="1" dirty="0">
              <a:solidFill>
                <a:srgbClr val="2F255F"/>
              </a:solidFill>
              <a:latin typeface="Century Gothic" panose="020B0502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DF48A921-3946-4B58-8A0B-58ECE7DE0BA9}"/>
              </a:ext>
            </a:extLst>
          </p:cNvPr>
          <p:cNvSpPr/>
          <p:nvPr/>
        </p:nvSpPr>
        <p:spPr>
          <a:xfrm>
            <a:off x="309270" y="5263648"/>
            <a:ext cx="11573460" cy="10025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F1383B2-D9FD-4359-AFBA-9B3BC3454B7C}"/>
              </a:ext>
            </a:extLst>
          </p:cNvPr>
          <p:cNvSpPr txBox="1"/>
          <p:nvPr/>
        </p:nvSpPr>
        <p:spPr>
          <a:xfrm>
            <a:off x="309270" y="5450599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на </a:t>
            </a:r>
            <a:r>
              <a:rPr lang="ru-RU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9,4%</a:t>
            </a:r>
            <a:endParaRPr lang="ru-RU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80FA40B-AD9F-41ED-9591-E72A5E5431F5}"/>
              </a:ext>
            </a:extLst>
          </p:cNvPr>
          <p:cNvSpPr txBox="1"/>
          <p:nvPr/>
        </p:nvSpPr>
        <p:spPr>
          <a:xfrm>
            <a:off x="1496292" y="5474327"/>
            <a:ext cx="10551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Планируется увеличить </a:t>
            </a:r>
            <a:r>
              <a:rPr lang="ru-RU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прирост субъектов малого и среднего предпринимательства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</p:spTree>
    <p:extLst>
      <p:ext uri="{BB962C8B-B14F-4D97-AF65-F5344CB8AC3E}">
        <p14:creationId xmlns:p14="http://schemas.microsoft.com/office/powerpoint/2010/main" val="302417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4C262745-4026-4DF0-AC5C-21CC3FDAD496}"/>
              </a:ext>
            </a:extLst>
          </p:cNvPr>
          <p:cNvSpPr/>
          <p:nvPr/>
        </p:nvSpPr>
        <p:spPr>
          <a:xfrm>
            <a:off x="139595" y="4958220"/>
            <a:ext cx="4198523" cy="16277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C262745-4026-4DF0-AC5C-21CC3FDAD496}"/>
              </a:ext>
            </a:extLst>
          </p:cNvPr>
          <p:cNvSpPr/>
          <p:nvPr/>
        </p:nvSpPr>
        <p:spPr>
          <a:xfrm>
            <a:off x="7723538" y="4712908"/>
            <a:ext cx="4198523" cy="18778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16"/>
          <a:stretch/>
        </p:blipFill>
        <p:spPr>
          <a:xfrm>
            <a:off x="275421" y="3068188"/>
            <a:ext cx="2686854" cy="1808716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2050" name="Picture 2" descr="https://zarya-chern.ru/upload/iblock/d58/d5835e228cc8aaef458b5b1765a4b8c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76"/>
          <a:stretch/>
        </p:blipFill>
        <p:spPr bwMode="auto">
          <a:xfrm>
            <a:off x="275421" y="1114142"/>
            <a:ext cx="2686854" cy="1794526"/>
          </a:xfrm>
          <a:prstGeom prst="rect">
            <a:avLst/>
          </a:prstGeom>
          <a:noFill/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6337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</a:t>
            </a:r>
          </a:p>
          <a:p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Сельское хозяйство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2018-2022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Century Gothic" panose="020B0502020202020204" pitchFamily="34" charset="0"/>
              </a:rPr>
              <a:t>07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4C262745-4026-4DF0-AC5C-21CC3FDAD496}"/>
              </a:ext>
            </a:extLst>
          </p:cNvPr>
          <p:cNvSpPr/>
          <p:nvPr/>
        </p:nvSpPr>
        <p:spPr>
          <a:xfrm>
            <a:off x="3796338" y="1444744"/>
            <a:ext cx="8125723" cy="31874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2A7CA16-B3BA-47EC-88A2-8B5F43C3E44C}"/>
              </a:ext>
            </a:extLst>
          </p:cNvPr>
          <p:cNvSpPr txBox="1"/>
          <p:nvPr/>
        </p:nvSpPr>
        <p:spPr>
          <a:xfrm>
            <a:off x="3869812" y="1611441"/>
            <a:ext cx="7086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на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5,9%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Рост объёма производства продукции с/х в среднем 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2E8E6D0-AE19-4168-94F2-01DDCE43B099}"/>
              </a:ext>
            </a:extLst>
          </p:cNvPr>
          <p:cNvSpPr txBox="1"/>
          <p:nvPr/>
        </p:nvSpPr>
        <p:spPr>
          <a:xfrm>
            <a:off x="7929145" y="5670418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4</a:t>
            </a:r>
            <a:r>
              <a:rPr lang="en-US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</a:t>
            </a:r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36D7265-65B4-4F7C-ABB2-676B74BBAB8F}"/>
              </a:ext>
            </a:extLst>
          </p:cNvPr>
          <p:cNvSpPr txBox="1"/>
          <p:nvPr/>
        </p:nvSpPr>
        <p:spPr>
          <a:xfrm>
            <a:off x="3876539" y="2260422"/>
            <a:ext cx="63314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на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14,2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тыс. га -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Увеличение посевной площади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AA671E-DF85-4C8C-B3B8-49B6C16134A5}"/>
              </a:ext>
            </a:extLst>
          </p:cNvPr>
          <p:cNvSpPr txBox="1"/>
          <p:nvPr/>
        </p:nvSpPr>
        <p:spPr>
          <a:xfrm>
            <a:off x="3874695" y="2890203"/>
            <a:ext cx="4206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на </a:t>
            </a:r>
            <a:r>
              <a:rPr lang="en-US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58,3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%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-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Вырос валовый сбор зерновых и составил </a:t>
            </a:r>
            <a:r>
              <a:rPr lang="en-US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977,6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тыс. тонн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80E9DE-9F17-4D27-AC18-2BE00725345E}"/>
              </a:ext>
            </a:extLst>
          </p:cNvPr>
          <p:cNvSpPr txBox="1"/>
          <p:nvPr/>
        </p:nvSpPr>
        <p:spPr>
          <a:xfrm>
            <a:off x="7879847" y="4970808"/>
            <a:ext cx="29592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Поддержка начинающих фермеров </a:t>
            </a:r>
            <a:endParaRPr lang="ru-RU" sz="1600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96C171EE-D6AF-4DD8-9B71-A86BCADBBBAB}"/>
              </a:ext>
            </a:extLst>
          </p:cNvPr>
          <p:cNvSpPr txBox="1"/>
          <p:nvPr/>
        </p:nvSpPr>
        <p:spPr>
          <a:xfrm>
            <a:off x="3876540" y="3600471"/>
            <a:ext cx="79155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КФХ -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получатель </a:t>
            </a:r>
            <a:r>
              <a:rPr lang="ru-RU" sz="1600" b="1" dirty="0" err="1">
                <a:solidFill>
                  <a:srgbClr val="392463"/>
                </a:solidFill>
                <a:latin typeface="Century Gothic" panose="020B0502020202020204" pitchFamily="34" charset="0"/>
              </a:rPr>
              <a:t>грантовой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поддержки «Семейная животноводческая ферма»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EA77FF1-6135-4558-A788-9838C8A467CD}"/>
              </a:ext>
            </a:extLst>
          </p:cNvPr>
          <p:cNvSpPr txBox="1"/>
          <p:nvPr/>
        </p:nvSpPr>
        <p:spPr>
          <a:xfrm>
            <a:off x="3869812" y="4235447"/>
            <a:ext cx="7915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12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КФХ - 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получатели грантовой поддержки «Начинающий фермер»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8977975-2A2D-4224-AF24-88456A3A4828}"/>
              </a:ext>
            </a:extLst>
          </p:cNvPr>
          <p:cNvSpPr txBox="1"/>
          <p:nvPr/>
        </p:nvSpPr>
        <p:spPr>
          <a:xfrm>
            <a:off x="191699" y="4985578"/>
            <a:ext cx="39901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Борьба с распространением сорного растения борщевик Сосновского </a:t>
            </a:r>
            <a:r>
              <a:rPr lang="ru-RU" sz="14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2022 </a:t>
            </a:r>
            <a:r>
              <a:rPr lang="ru-RU" sz="14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гг.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404CC83-EA92-4C37-9F32-1D86A0143B51}"/>
              </a:ext>
            </a:extLst>
          </p:cNvPr>
          <p:cNvSpPr txBox="1"/>
          <p:nvPr/>
        </p:nvSpPr>
        <p:spPr>
          <a:xfrm>
            <a:off x="249899" y="5508798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1,9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9B07FEB-A7C0-46D0-9D39-0822D045F362}"/>
              </a:ext>
            </a:extLst>
          </p:cNvPr>
          <p:cNvSpPr txBox="1"/>
          <p:nvPr/>
        </p:nvSpPr>
        <p:spPr>
          <a:xfrm>
            <a:off x="249897" y="5950062"/>
            <a:ext cx="3412790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Региональный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1,8 млн. руб.</a:t>
            </a:r>
            <a:endParaRPr lang="ru-RU" sz="1200" dirty="0">
              <a:solidFill>
                <a:srgbClr val="2F255F"/>
              </a:solidFill>
              <a:latin typeface="Century Gothic" panose="020B0502020202020204" pitchFamily="34" charset="0"/>
            </a:endParaRPr>
          </a:p>
          <a:p>
            <a:pPr>
              <a:lnSpc>
                <a:spcPts val="1900"/>
              </a:lnSpc>
            </a:pPr>
            <a:r>
              <a:rPr lang="ru-RU" sz="1200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Муниципальный </a:t>
            </a:r>
            <a:r>
              <a:rPr lang="ru-RU" sz="1200" dirty="0">
                <a:solidFill>
                  <a:srgbClr val="2F255F"/>
                </a:solidFill>
                <a:latin typeface="Century Gothic" panose="020B0502020202020204" pitchFamily="34" charset="0"/>
              </a:rPr>
              <a:t>бюджет – </a:t>
            </a:r>
            <a:r>
              <a:rPr lang="ru-RU" sz="1200" b="1" dirty="0" smtClean="0">
                <a:solidFill>
                  <a:srgbClr val="2F255F"/>
                </a:solidFill>
                <a:latin typeface="Century Gothic" panose="020B0502020202020204" pitchFamily="34" charset="0"/>
              </a:rPr>
              <a:t>0,1 </a:t>
            </a:r>
            <a:r>
              <a:rPr lang="ru-RU" sz="1200" b="1" dirty="0">
                <a:solidFill>
                  <a:srgbClr val="2F255F"/>
                </a:solidFill>
                <a:latin typeface="Century Gothic" panose="020B0502020202020204" pitchFamily="34" charset="0"/>
              </a:rPr>
              <a:t>млн. руб.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29" y="4700737"/>
            <a:ext cx="2830699" cy="1885246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723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7EFE8F-BBDC-4D23-B7E7-55B85538E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0" y="0"/>
            <a:ext cx="12192000" cy="1002535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3D5CB929-3FAD-4FFF-B0B3-12A60D3EE29C}"/>
              </a:ext>
            </a:extLst>
          </p:cNvPr>
          <p:cNvSpPr txBox="1"/>
          <p:nvPr/>
        </p:nvSpPr>
        <p:spPr>
          <a:xfrm>
            <a:off x="275421" y="137825"/>
            <a:ext cx="63378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entury Gothic" panose="020B0502020202020204" pitchFamily="34" charset="0"/>
              </a:rPr>
              <a:t>Экономика</a:t>
            </a:r>
          </a:p>
          <a:p>
            <a:r>
              <a:rPr lang="ru-RU" sz="2400" dirty="0">
                <a:solidFill>
                  <a:schemeClr val="bg1"/>
                </a:solidFill>
                <a:latin typeface="Century Gothic" panose="020B0502020202020204" pitchFamily="34" charset="0"/>
              </a:rPr>
              <a:t>Сельское хозяйство </a:t>
            </a:r>
            <a:r>
              <a:rPr lang="ru-RU" sz="24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2023</a:t>
            </a:r>
            <a:endParaRPr lang="ru-RU" sz="24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5525401-209C-492C-BFE6-594C6047CE45}"/>
              </a:ext>
            </a:extLst>
          </p:cNvPr>
          <p:cNvCxnSpPr/>
          <p:nvPr/>
        </p:nvCxnSpPr>
        <p:spPr>
          <a:xfrm>
            <a:off x="11182121" y="209320"/>
            <a:ext cx="0" cy="583894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A444E145-F935-49F1-9869-ED447D535992}"/>
              </a:ext>
            </a:extLst>
          </p:cNvPr>
          <p:cNvSpPr txBox="1"/>
          <p:nvPr/>
        </p:nvSpPr>
        <p:spPr>
          <a:xfrm>
            <a:off x="11452061" y="30121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08</a:t>
            </a:r>
            <a:endParaRPr lang="ru-RU" sz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EE0908E-D4D5-4C6E-83FA-72DFD4542949}"/>
              </a:ext>
            </a:extLst>
          </p:cNvPr>
          <p:cNvSpPr txBox="1"/>
          <p:nvPr/>
        </p:nvSpPr>
        <p:spPr>
          <a:xfrm>
            <a:off x="9088206" y="6501126"/>
            <a:ext cx="295946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050" dirty="0">
                <a:solidFill>
                  <a:schemeClr val="bg2">
                    <a:lumMod val="90000"/>
                  </a:schemeClr>
                </a:solidFill>
                <a:latin typeface="Century Gothic" panose="020B0502020202020204" pitchFamily="34" charset="0"/>
              </a:rPr>
              <a:t>АДМИНИСТРАЦИЯ МО ЧЕРНСКИЙ РАЙОН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07AF24F-E580-4721-A788-E52018C54EA0}"/>
              </a:ext>
            </a:extLst>
          </p:cNvPr>
          <p:cNvSpPr/>
          <p:nvPr/>
        </p:nvSpPr>
        <p:spPr>
          <a:xfrm>
            <a:off x="4115192" y="1303747"/>
            <a:ext cx="7336870" cy="48264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1ED1591-C2DD-41EE-83B4-76DB7692A0AB}"/>
              </a:ext>
            </a:extLst>
          </p:cNvPr>
          <p:cNvSpPr txBox="1"/>
          <p:nvPr/>
        </p:nvSpPr>
        <p:spPr>
          <a:xfrm>
            <a:off x="4391018" y="2089668"/>
            <a:ext cx="6046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Увеличение производства:</a:t>
            </a: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зерновых и зернобобовых культур до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220 </a:t>
            </a:r>
            <a:r>
              <a:rPr lang="ru-RU" sz="1600" b="1" dirty="0" err="1" smtClean="0">
                <a:solidFill>
                  <a:srgbClr val="C12751"/>
                </a:solidFill>
                <a:latin typeface="Century Gothic" panose="020B0502020202020204" pitchFamily="34" charset="0"/>
              </a:rPr>
              <a:t>тыс.тонн</a:t>
            </a:r>
            <a:endParaRPr lang="ru-RU" sz="1600" b="1" dirty="0" smtClean="0">
              <a:solidFill>
                <a:srgbClr val="C12751"/>
              </a:solidFill>
              <a:latin typeface="Century Gothic" panose="020B0502020202020204" pitchFamily="34" charset="0"/>
            </a:endParaRP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Технических культур до 50 </a:t>
            </a:r>
            <a:r>
              <a:rPr lang="ru-RU" sz="1600" b="1" dirty="0" err="1" smtClean="0">
                <a:solidFill>
                  <a:srgbClr val="C12751"/>
                </a:solidFill>
                <a:latin typeface="Century Gothic" panose="020B0502020202020204" pitchFamily="34" charset="0"/>
              </a:rPr>
              <a:t>тыс.тонн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 </a:t>
            </a:r>
            <a:endParaRPr lang="ru-RU" sz="1600" b="1" dirty="0">
              <a:solidFill>
                <a:srgbClr val="C12751"/>
              </a:solidFill>
              <a:latin typeface="Century Gothic" panose="020B0502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EBFEBC4-E20D-4767-A1FB-D79F82619C7D}"/>
              </a:ext>
            </a:extLst>
          </p:cNvPr>
          <p:cNvSpPr txBox="1"/>
          <p:nvPr/>
        </p:nvSpPr>
        <p:spPr>
          <a:xfrm>
            <a:off x="4391018" y="4221643"/>
            <a:ext cx="7679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Продолжить работу по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борьбе с  распространением  </a:t>
            </a:r>
          </a:p>
          <a:p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сорного растения</a:t>
            </a:r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 борщевик Сосновского на площади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714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гектар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2DB2AE5-60A8-495C-8BF0-5161A01220FB}"/>
              </a:ext>
            </a:extLst>
          </p:cNvPr>
          <p:cNvSpPr txBox="1"/>
          <p:nvPr/>
        </p:nvSpPr>
        <p:spPr>
          <a:xfrm>
            <a:off x="4455129" y="4806418"/>
            <a:ext cx="29592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5,8 </a:t>
            </a:r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r>
              <a:rPr lang="ru-RU" sz="20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млн.руб</a:t>
            </a:r>
            <a:endParaRPr lang="ru-RU" sz="1600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E03D37-F405-4B5B-B1DB-53181867E054}"/>
              </a:ext>
            </a:extLst>
          </p:cNvPr>
          <p:cNvSpPr txBox="1"/>
          <p:nvPr/>
        </p:nvSpPr>
        <p:spPr>
          <a:xfrm>
            <a:off x="4391018" y="1630673"/>
            <a:ext cx="60467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392463"/>
                </a:solidFill>
                <a:latin typeface="Century Gothic" panose="020B0502020202020204" pitchFamily="34" charset="0"/>
              </a:rPr>
              <a:t>Ежегодно ввести в оборот </a:t>
            </a:r>
            <a:r>
              <a:rPr lang="ru-RU" sz="1600" b="1" dirty="0">
                <a:solidFill>
                  <a:srgbClr val="C12751"/>
                </a:solidFill>
                <a:latin typeface="Century Gothic" panose="020B0502020202020204" pitchFamily="34" charset="0"/>
              </a:rPr>
              <a:t>500 га пашни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ED1591-C2DD-41EE-83B4-76DB7692A0AB}"/>
              </a:ext>
            </a:extLst>
          </p:cNvPr>
          <p:cNvSpPr txBox="1"/>
          <p:nvPr/>
        </p:nvSpPr>
        <p:spPr>
          <a:xfrm>
            <a:off x="4391018" y="3212981"/>
            <a:ext cx="6046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Производство:</a:t>
            </a: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Овощей (фасоль) на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197 га</a:t>
            </a: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Семенного картофеля на </a:t>
            </a:r>
            <a:r>
              <a:rPr lang="ru-RU" sz="1600" b="1" dirty="0" smtClean="0">
                <a:solidFill>
                  <a:srgbClr val="C12751"/>
                </a:solidFill>
                <a:latin typeface="Century Gothic" panose="020B0502020202020204" pitchFamily="34" charset="0"/>
              </a:rPr>
              <a:t>190 га</a:t>
            </a:r>
          </a:p>
          <a:p>
            <a:r>
              <a:rPr lang="ru-RU" sz="1600" b="1" dirty="0" smtClean="0">
                <a:solidFill>
                  <a:srgbClr val="392463"/>
                </a:solidFill>
                <a:latin typeface="Century Gothic" panose="020B0502020202020204" pitchFamily="34" charset="0"/>
              </a:rPr>
              <a:t> </a:t>
            </a:r>
            <a:endParaRPr lang="ru-RU" sz="1600" b="1" dirty="0">
              <a:solidFill>
                <a:srgbClr val="392463"/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7" t="13556"/>
          <a:stretch/>
        </p:blipFill>
        <p:spPr>
          <a:xfrm>
            <a:off x="561457" y="4155046"/>
            <a:ext cx="3258460" cy="2431805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74" y="1226085"/>
            <a:ext cx="3280336" cy="2460253"/>
          </a:xfrm>
          <a:prstGeom prst="rect">
            <a:avLst/>
          </a:prstGeom>
          <a:effectLst>
            <a:outerShdw blurRad="292100" dist="127000" dir="2700000" algn="tl" rotWithShape="0">
              <a:prstClr val="black">
                <a:alpha val="6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963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</TotalTime>
  <Words>2477</Words>
  <Application>Microsoft Office PowerPoint</Application>
  <PresentationFormat>Широкоэкранный</PresentationFormat>
  <Paragraphs>544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Виктория Токарева</dc:creator>
  <cp:lastModifiedBy>Зайцева Людмила Владимировна</cp:lastModifiedBy>
  <cp:revision>196</cp:revision>
  <cp:lastPrinted>2023-01-20T13:20:55Z</cp:lastPrinted>
  <dcterms:created xsi:type="dcterms:W3CDTF">2021-03-07T16:23:03Z</dcterms:created>
  <dcterms:modified xsi:type="dcterms:W3CDTF">2023-03-27T08:07:50Z</dcterms:modified>
</cp:coreProperties>
</file>