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notesSlides/notesSlide2.xml" ContentType="application/vnd.openxmlformats-officedocument.presentationml.notesSlide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1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2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33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34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35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36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37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70" r:id="rId11"/>
    <p:sldId id="271" r:id="rId12"/>
    <p:sldId id="272" r:id="rId13"/>
    <p:sldId id="273" r:id="rId14"/>
    <p:sldId id="274" r:id="rId15"/>
    <p:sldId id="276" r:id="rId16"/>
    <p:sldId id="277" r:id="rId17"/>
    <p:sldId id="279" r:id="rId18"/>
    <p:sldId id="280" r:id="rId19"/>
    <p:sldId id="281" r:id="rId20"/>
    <p:sldId id="282" r:id="rId21"/>
    <p:sldId id="283" r:id="rId22"/>
    <p:sldId id="284" r:id="rId23"/>
    <p:sldId id="287" r:id="rId24"/>
    <p:sldId id="288" r:id="rId25"/>
    <p:sldId id="290" r:id="rId26"/>
    <p:sldId id="292" r:id="rId27"/>
    <p:sldId id="293" r:id="rId28"/>
    <p:sldId id="285" r:id="rId29"/>
    <p:sldId id="286" r:id="rId30"/>
    <p:sldId id="294" r:id="rId31"/>
    <p:sldId id="295" r:id="rId32"/>
    <p:sldId id="296" r:id="rId33"/>
    <p:sldId id="297" r:id="rId34"/>
    <p:sldId id="298" r:id="rId35"/>
    <p:sldId id="299" r:id="rId36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80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5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6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7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8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9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0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2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3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4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5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6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  <c:spPr>
        <a:solidFill>
          <a:schemeClr val="accent6">
            <a:lumMod val="40000"/>
            <a:lumOff val="60000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</c:spPr>
    </c:sideWall>
    <c:backWall>
      <c:thickness val="0"/>
      <c:spPr>
        <a:solidFill>
          <a:schemeClr val="accent6">
            <a:lumMod val="40000"/>
            <a:lumOff val="60000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</c:spPr>
    </c:backWall>
    <c:plotArea>
      <c:layout>
        <c:manualLayout>
          <c:layoutTarget val="inner"/>
          <c:xMode val="edge"/>
          <c:yMode val="edge"/>
          <c:x val="7.7277510450082784E-2"/>
          <c:y val="8.5812541165618747E-2"/>
          <c:w val="0.92272248954991742"/>
          <c:h val="0.5665070631729233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-1.3114662307198349E-2"/>
                  <c:y val="-1.40349894866509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0F4-41A2-A400-F1C8D8933309}"/>
                </c:ext>
              </c:extLst>
            </c:dLbl>
            <c:dLbl>
              <c:idx val="2"/>
              <c:layout>
                <c:manualLayout>
                  <c:x val="-1.7486216409597893E-2"/>
                  <c:y val="-1.40349894866509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0F4-41A2-A400-F1C8D8933309}"/>
                </c:ext>
              </c:extLst>
            </c:dLbl>
            <c:spPr>
              <a:noFill/>
              <a:ln w="25387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 доходов</c:v>
                </c:pt>
                <c:pt idx="1">
                  <c:v>Налоговые и 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815.7</c:v>
                </c:pt>
                <c:pt idx="1">
                  <c:v>243.1</c:v>
                </c:pt>
                <c:pt idx="2">
                  <c:v>572.6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0F4-41A2-A400-F1C8D893330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2025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8943401110397707E-2"/>
                  <c:y val="-1.40349894866509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0F4-41A2-A400-F1C8D8933309}"/>
                </c:ext>
              </c:extLst>
            </c:dLbl>
            <c:dLbl>
              <c:idx val="1"/>
              <c:layout>
                <c:manualLayout>
                  <c:x val="-2.9831287675844268E-3"/>
                  <c:y val="-5.2086379548206163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0F4-41A2-A400-F1C8D8933309}"/>
                </c:ext>
              </c:extLst>
            </c:dLbl>
            <c:dLbl>
              <c:idx val="2"/>
              <c:layout>
                <c:manualLayout>
                  <c:x val="7.2859235039991303E-3"/>
                  <c:y val="-3.040914388774377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0F4-41A2-A400-F1C8D8933309}"/>
                </c:ext>
              </c:extLst>
            </c:dLbl>
            <c:spPr>
              <a:noFill/>
              <a:ln w="25387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 доходов</c:v>
                </c:pt>
                <c:pt idx="1">
                  <c:v>Налоговые и 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1066</c:v>
                </c:pt>
                <c:pt idx="1">
                  <c:v>302.10000000000002</c:v>
                </c:pt>
                <c:pt idx="2">
                  <c:v>763.9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0F4-41A2-A400-F1C8D893330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2026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4972432819195758E-2"/>
                  <c:y val="-2.8069978973301855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0F4-41A2-A400-F1C8D8933309}"/>
                </c:ext>
              </c:extLst>
            </c:dLbl>
            <c:dLbl>
              <c:idx val="2"/>
              <c:layout>
                <c:manualLayout>
                  <c:x val="2.7686509315196641E-2"/>
                  <c:y val="-4.4444133374394575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0F4-41A2-A400-F1C8D8933309}"/>
                </c:ext>
              </c:extLst>
            </c:dLbl>
            <c:spPr>
              <a:noFill/>
              <a:ln w="25387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 доходов</c:v>
                </c:pt>
                <c:pt idx="1">
                  <c:v>Налоговые и 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978.2</c:v>
                </c:pt>
                <c:pt idx="1">
                  <c:v>322.10000000000002</c:v>
                </c:pt>
                <c:pt idx="2">
                  <c:v>656.1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0F4-41A2-A400-F1C8D8933309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2027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8287388031992883E-2"/>
                  <c:y val="-7.0174947433254489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90F4-41A2-A400-F1C8D8933309}"/>
                </c:ext>
              </c:extLst>
            </c:dLbl>
            <c:dLbl>
              <c:idx val="1"/>
              <c:layout>
                <c:manualLayout>
                  <c:x val="2.1857770511997415E-2"/>
                  <c:y val="-4.678329828883652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0F4-41A2-A400-F1C8D8933309}"/>
                </c:ext>
              </c:extLst>
            </c:dLbl>
            <c:dLbl>
              <c:idx val="2"/>
              <c:layout>
                <c:manualLayout>
                  <c:x val="4.9544279827194039E-2"/>
                  <c:y val="-1.40349894866509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90F4-41A2-A400-F1C8D8933309}"/>
                </c:ext>
              </c:extLst>
            </c:dLbl>
            <c:spPr>
              <a:noFill/>
              <a:ln w="25387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 доходов</c:v>
                </c:pt>
                <c:pt idx="1">
                  <c:v>Налоговые и 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1045.4000000000001</c:v>
                </c:pt>
                <c:pt idx="1">
                  <c:v>343.8</c:v>
                </c:pt>
                <c:pt idx="2">
                  <c:v>701.6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90F4-41A2-A400-F1C8D89333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287459224"/>
        <c:axId val="287459616"/>
        <c:axId val="0"/>
      </c:bar3DChart>
      <c:catAx>
        <c:axId val="287459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87459616"/>
        <c:crosses val="autoZero"/>
        <c:auto val="1"/>
        <c:lblAlgn val="ctr"/>
        <c:lblOffset val="100"/>
        <c:noMultiLvlLbl val="0"/>
      </c:catAx>
      <c:valAx>
        <c:axId val="2874596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87459224"/>
        <c:crosses val="autoZero"/>
        <c:crossBetween val="between"/>
      </c:valAx>
      <c:spPr>
        <a:solidFill>
          <a:schemeClr val="accent3">
            <a:lumMod val="20000"/>
            <a:lumOff val="80000"/>
          </a:schemeClr>
        </a:solidFill>
      </c:spPr>
    </c:plotArea>
    <c:legend>
      <c:legendPos val="r"/>
      <c:layout>
        <c:manualLayout>
          <c:xMode val="edge"/>
          <c:yMode val="edge"/>
          <c:x val="0.28839779005524874"/>
          <c:y val="0.91964285714285721"/>
          <c:w val="0.41878453038674041"/>
          <c:h val="6.4285714285714293E-2"/>
        </c:manualLayout>
      </c:layout>
      <c:overlay val="0"/>
    </c:legend>
    <c:plotVisOnly val="1"/>
    <c:dispBlanksAs val="gap"/>
    <c:showDLblsOverMax val="0"/>
  </c:chart>
  <c:spPr>
    <a:solidFill>
      <a:schemeClr val="accent3">
        <a:lumMod val="40000"/>
        <a:lumOff val="60000"/>
      </a:schemeClr>
    </a:solidFill>
  </c:spPr>
  <c:txPr>
    <a:bodyPr/>
    <a:lstStyle/>
    <a:p>
      <a:pPr>
        <a:defRPr sz="1798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393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2393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2025 г.</a:t>
            </a:r>
          </a:p>
        </c:rich>
      </c:tx>
      <c:overlay val="0"/>
    </c:title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</c:v>
                </c:pt>
              </c:strCache>
            </c:strRef>
          </c:tx>
          <c:dPt>
            <c:idx val="1"/>
            <c:bubble3D val="0"/>
            <c:spPr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B541-439A-8293-05B945DD3AB8}"/>
              </c:ext>
            </c:extLst>
          </c:dPt>
          <c:dLbls>
            <c:dLbl>
              <c:idx val="1"/>
              <c:layout>
                <c:manualLayout>
                  <c:x val="-0.22926918854628905"/>
                  <c:y val="-0.1189578866037555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541-439A-8293-05B945DD3AB8}"/>
                </c:ext>
              </c:extLst>
            </c:dLbl>
            <c:dLbl>
              <c:idx val="2"/>
              <c:layout>
                <c:manualLayout>
                  <c:x val="0.21987747274285532"/>
                  <c:y val="-0.12125810624278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541-439A-8293-05B945DD3AB8}"/>
                </c:ext>
              </c:extLst>
            </c:dLbl>
            <c:spPr>
              <a:noFill/>
              <a:ln w="25327">
                <a:noFill/>
              </a:ln>
            </c:spPr>
            <c:txPr>
              <a:bodyPr/>
              <a:lstStyle/>
              <a:p>
                <a:pPr>
                  <a:defRPr sz="2393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 на имущество физических лиц</c:v>
                </c:pt>
                <c:pt idx="1">
                  <c:v>налог на имущество организаций </c:v>
                </c:pt>
                <c:pt idx="2">
                  <c:v>земельный налог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</c:v>
                </c:pt>
                <c:pt idx="1">
                  <c:v>14.6</c:v>
                </c:pt>
                <c:pt idx="2">
                  <c:v>19.2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541-439A-8293-05B945DD3A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37">
          <a:noFill/>
        </a:ln>
      </c:spPr>
    </c:plotArea>
    <c:plotVisOnly val="1"/>
    <c:dispBlanksAs val="zero"/>
    <c:showDLblsOverMax val="0"/>
  </c:chart>
  <c:txPr>
    <a:bodyPr/>
    <a:lstStyle/>
    <a:p>
      <a:pPr>
        <a:defRPr sz="1795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785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7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2026 г.</a:t>
            </a:r>
          </a:p>
        </c:rich>
      </c:tx>
      <c:overlay val="0"/>
    </c:title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2026</c:v>
                </c:pt>
              </c:strCache>
            </c:strRef>
          </c:tx>
          <c:dLbls>
            <c:spPr>
              <a:noFill/>
              <a:ln w="16411">
                <a:noFill/>
              </a:ln>
            </c:spPr>
            <c:txPr>
              <a:bodyPr/>
              <a:lstStyle/>
              <a:p>
                <a:pPr>
                  <a:defRPr sz="1785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 на имущество физических лиц</c:v>
                </c:pt>
                <c:pt idx="1">
                  <c:v>налог на имущество организаций</c:v>
                </c:pt>
                <c:pt idx="2">
                  <c:v>земельный налог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5.2</c:v>
                </c:pt>
                <c:pt idx="1">
                  <c:v>15.6</c:v>
                </c:pt>
                <c:pt idx="2">
                  <c:v>19.3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DF-4698-938C-FB57425CF0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18895">
          <a:noFill/>
        </a:ln>
      </c:spPr>
    </c:plotArea>
    <c:plotVisOnly val="1"/>
    <c:dispBlanksAs val="zero"/>
    <c:showDLblsOverMax val="0"/>
  </c:chart>
  <c:txPr>
    <a:bodyPr/>
    <a:lstStyle/>
    <a:p>
      <a:pPr>
        <a:defRPr sz="1163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396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en-US" sz="2396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ru-RU" sz="2396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 г.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</c:title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694530646741991E-2"/>
          <c:y val="0.22112698515100354"/>
          <c:w val="0.84157202360399563"/>
          <c:h val="0.5562381852551985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2027</c:v>
                </c:pt>
              </c:strCache>
            </c:strRef>
          </c:tx>
          <c:dLbls>
            <c:dLbl>
              <c:idx val="0"/>
              <c:layout>
                <c:manualLayout>
                  <c:x val="6.0226750923578504E-3"/>
                  <c:y val="5.1348265507213886E-2"/>
                </c:manualLayout>
              </c:layout>
              <c:spPr/>
              <c:txPr>
                <a:bodyPr/>
                <a:lstStyle/>
                <a:p>
                  <a:pPr>
                    <a:defRPr sz="2396" b="1"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A40-4074-B9E2-F7ACE0EC042B}"/>
                </c:ext>
              </c:extLst>
            </c:dLbl>
            <c:dLbl>
              <c:idx val="1"/>
              <c:spPr/>
              <c:txPr>
                <a:bodyPr/>
                <a:lstStyle/>
                <a:p>
                  <a:pPr>
                    <a:defRPr sz="2396" b="1"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A40-4074-B9E2-F7ACE0EC042B}"/>
                </c:ext>
              </c:extLst>
            </c:dLbl>
            <c:dLbl>
              <c:idx val="2"/>
              <c:spPr/>
              <c:txPr>
                <a:bodyPr/>
                <a:lstStyle/>
                <a:p>
                  <a:pPr>
                    <a:defRPr sz="2396" b="1"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A40-4074-B9E2-F7ACE0EC042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  имущество физ.лиц</c:v>
                </c:pt>
                <c:pt idx="1">
                  <c:v> имущество организаций</c:v>
                </c:pt>
                <c:pt idx="2">
                  <c:v>земельный налог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5.4</c:v>
                </c:pt>
                <c:pt idx="1">
                  <c:v>16.3</c:v>
                </c:pt>
                <c:pt idx="2">
                  <c:v>19.399999999999999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A40-4074-B9E2-F7ACE0EC04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63">
          <a:noFill/>
        </a:ln>
      </c:spPr>
    </c:plotArea>
    <c:legend>
      <c:legendPos val="r"/>
      <c:layout>
        <c:manualLayout>
          <c:xMode val="edge"/>
          <c:yMode val="edge"/>
          <c:x val="1.152071044882831E-2"/>
          <c:y val="0.78507468888288701"/>
          <c:w val="0.9827189343267575"/>
          <c:h val="0.19104481332973222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326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391"/>
            </a:pPr>
            <a:r>
              <a:rPr lang="ru-RU" sz="2391" dirty="0"/>
              <a:t>2025 г.</a:t>
            </a:r>
          </a:p>
        </c:rich>
      </c:tx>
      <c:layout>
        <c:manualLayout>
          <c:xMode val="edge"/>
          <c:yMode val="edge"/>
          <c:x val="0.37886186605706557"/>
          <c:y val="9.5392166888229907E-2"/>
        </c:manualLayout>
      </c:layout>
      <c:overlay val="0"/>
    </c:title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</c:v>
                </c:pt>
              </c:strCache>
            </c:strRef>
          </c:tx>
          <c:explosion val="25"/>
          <c:dLbls>
            <c:dLbl>
              <c:idx val="1"/>
              <c:layout>
                <c:manualLayout>
                  <c:x val="0.10092887332971495"/>
                  <c:y val="5.16006319016079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77D-42D5-81FF-812AA13EE116}"/>
                </c:ext>
              </c:extLst>
            </c:dLbl>
            <c:dLbl>
              <c:idx val="2"/>
              <c:layout>
                <c:manualLayout>
                  <c:x val="3.2641100327546267E-2"/>
                  <c:y val="9.943061253963468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77D-42D5-81FF-812AA13EE116}"/>
                </c:ext>
              </c:extLst>
            </c:dLbl>
            <c:spPr>
              <a:noFill/>
              <a:ln w="25303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992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аренда земл</c:v>
                </c:pt>
                <c:pt idx="1">
                  <c:v>аренда имущества </c:v>
                </c:pt>
                <c:pt idx="2">
                  <c:v>прочие поступления от аренды имущества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11.2</c:v>
                </c:pt>
                <c:pt idx="1">
                  <c:v>0.7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7D-42D5-81FF-812AA13EE1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03">
          <a:noFill/>
        </a:ln>
      </c:spPr>
    </c:plotArea>
    <c:plotVisOnly val="1"/>
    <c:dispBlanksAs val="zero"/>
    <c:showDLblsOverMax val="0"/>
  </c:chart>
  <c:txPr>
    <a:bodyPr/>
    <a:lstStyle/>
    <a:p>
      <a:pPr>
        <a:defRPr sz="1793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393"/>
            </a:pPr>
            <a:r>
              <a:rPr lang="ru-RU" sz="2393" dirty="0"/>
              <a:t>2026 г.</a:t>
            </a:r>
          </a:p>
        </c:rich>
      </c:tx>
      <c:layout>
        <c:manualLayout>
          <c:xMode val="edge"/>
          <c:yMode val="edge"/>
          <c:x val="0.51480151647710715"/>
          <c:y val="9.0955364325589386E-2"/>
        </c:manualLayout>
      </c:layout>
      <c:overlay val="0"/>
    </c:title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2026</c:v>
                </c:pt>
              </c:strCache>
            </c:strRef>
          </c:tx>
          <c:explosion val="25"/>
          <c:dLbls>
            <c:dLbl>
              <c:idx val="1"/>
              <c:layout>
                <c:manualLayout>
                  <c:x val="0.11235461872809722"/>
                  <c:y val="5.05014465398772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075-4040-86C0-BA959322A191}"/>
                </c:ext>
              </c:extLst>
            </c:dLbl>
            <c:spPr>
              <a:noFill/>
              <a:ln w="2532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994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2"/>
                <c:pt idx="0">
                  <c:v>налог на имущество физических лиц</c:v>
                </c:pt>
                <c:pt idx="1">
                  <c:v>налог на имущество организаций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8.6</c:v>
                </c:pt>
                <c:pt idx="1">
                  <c:v>0.7</c:v>
                </c:pt>
                <c:pt idx="2">
                  <c:v>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075-4040-86C0-BA959322A1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26">
          <a:noFill/>
        </a:ln>
      </c:spPr>
    </c:plotArea>
    <c:plotVisOnly val="1"/>
    <c:dispBlanksAs val="zero"/>
    <c:showDLblsOverMax val="0"/>
  </c:chart>
  <c:txPr>
    <a:bodyPr/>
    <a:lstStyle/>
    <a:p>
      <a:pPr>
        <a:defRPr sz="1795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394"/>
            </a:pPr>
            <a:r>
              <a:rPr lang="en-US" sz="2394" dirty="0"/>
              <a:t>20</a:t>
            </a:r>
            <a:r>
              <a:rPr lang="ru-RU" sz="2394" dirty="0"/>
              <a:t>27 год</a:t>
            </a:r>
            <a:endParaRPr lang="en-US" sz="2400" dirty="0"/>
          </a:p>
        </c:rich>
      </c:tx>
      <c:overlay val="0"/>
    </c:title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5291818403047726E-2"/>
          <c:y val="0.19793874165131944"/>
          <c:w val="0.84157202360399563"/>
          <c:h val="0.5562381852551985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2027</c:v>
                </c:pt>
              </c:strCache>
            </c:strRef>
          </c:tx>
          <c:explosion val="25"/>
          <c:dLbls>
            <c:dLbl>
              <c:idx val="0"/>
              <c:spPr>
                <a:noFill/>
                <a:ln w="25332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995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A07-4B21-9892-AE56AFB7B760}"/>
                </c:ext>
              </c:extLst>
            </c:dLbl>
            <c:dLbl>
              <c:idx val="1"/>
              <c:layout>
                <c:manualLayout>
                  <c:x val="6.0620932657390429E-2"/>
                  <c:y val="4.6138792650918636E-2"/>
                </c:manualLayout>
              </c:layout>
              <c:spPr>
                <a:noFill/>
                <a:ln w="25332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995" b="1"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A07-4B21-9892-AE56AFB7B760}"/>
                </c:ext>
              </c:extLst>
            </c:dLbl>
            <c:dLbl>
              <c:idx val="2"/>
              <c:layout>
                <c:manualLayout>
                  <c:x val="3.8305109121633714E-2"/>
                  <c:y val="9.0856482939632582E-2"/>
                </c:manualLayout>
              </c:layout>
              <c:spPr>
                <a:noFill/>
                <a:ln w="25332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995" b="1"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A07-4B21-9892-AE56AFB7B76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аренда земли</c:v>
                </c:pt>
                <c:pt idx="1">
                  <c:v>аренда муниципального имущества</c:v>
                </c:pt>
                <c:pt idx="2">
                  <c:v>прочие поступления от исп.имущества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8.6999999999999993</c:v>
                </c:pt>
                <c:pt idx="1">
                  <c:v>0.7</c:v>
                </c:pt>
                <c:pt idx="2">
                  <c:v>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A07-4B21-9892-AE56AFB7B7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32">
          <a:noFill/>
        </a:ln>
      </c:spPr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1.5391697905643343E-2"/>
          <c:y val="0.72021388283911325"/>
          <c:w val="0.98460830209435668"/>
          <c:h val="0.27978611716088686"/>
        </c:manualLayout>
      </c:layout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795"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58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2024год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9924034635302749"/>
          <c:y val="0.1634436983720593"/>
          <c:w val="0.90290892883672558"/>
          <c:h val="0.7073821997193030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12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2E8-4F01-80E6-B8F621FCE56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12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2E8-4F01-80E6-B8F621FCE56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12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2E8-4F01-80E6-B8F621FCE567}"/>
              </c:ext>
            </c:extLst>
          </c:dPt>
          <c:dLbls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2E8-4F01-80E6-B8F621FCE5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дотация</c:v>
                </c:pt>
                <c:pt idx="1">
                  <c:v>субсидия</c:v>
                </c:pt>
                <c:pt idx="2">
                  <c:v>субвенция</c:v>
                </c:pt>
                <c:pt idx="3">
                  <c:v>межбюджетные трансферты 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122.2</c:v>
                </c:pt>
                <c:pt idx="1">
                  <c:v>95.6</c:v>
                </c:pt>
                <c:pt idx="2">
                  <c:v>338.2</c:v>
                </c:pt>
                <c:pt idx="3">
                  <c:v>16.5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2E8-4F01-80E6-B8F621FCE567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49">
          <a:noFill/>
        </a:ln>
      </c:spPr>
    </c:plotArea>
    <c:plotVisOnly val="1"/>
    <c:dispBlanksAs val="zero"/>
    <c:showDLblsOverMax val="0"/>
  </c:chart>
  <c:spPr>
    <a:noFill/>
    <a:ln>
      <a:solidFill>
        <a:schemeClr val="bg1"/>
      </a:solidFill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96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2025 год</a:t>
            </a:r>
          </a:p>
        </c:rich>
      </c:tx>
      <c:layout>
        <c:manualLayout>
          <c:xMode val="edge"/>
          <c:yMode val="edge"/>
          <c:x val="0.53798502120749159"/>
          <c:y val="1.7640573318632856E-2"/>
        </c:manualLayout>
      </c:layout>
      <c:overlay val="1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09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BE6-4DD5-925D-7575D45A12A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09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BE6-4DD5-925D-7575D45A12A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09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BE6-4DD5-925D-7575D45A12A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09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BE6-4DD5-925D-7575D45A12AB}"/>
              </c:ext>
            </c:extLst>
          </c:dPt>
          <c:dLbls>
            <c:dLbl>
              <c:idx val="1"/>
              <c:layout>
                <c:manualLayout>
                  <c:x val="-8.7069092618510882E-2"/>
                  <c:y val="3.54065058295496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BE6-4DD5-925D-7575D45A12AB}"/>
                </c:ext>
              </c:extLst>
            </c:dLbl>
            <c:dLbl>
              <c:idx val="2"/>
              <c:layout>
                <c:manualLayout>
                  <c:x val="-9.1827904144280018E-4"/>
                  <c:y val="-0.32401323042998897"/>
                </c:manualLayout>
              </c:layout>
              <c:tx>
                <c:rich>
                  <a:bodyPr/>
                  <a:lstStyle/>
                  <a:p>
                    <a:fld id="{B69B1B72-4460-4171-BB7C-FED9573DE9CC}" type="VALUE">
                      <a:rPr lang="en-US" smtClean="0"/>
                      <a:pPr/>
                      <a:t>[ЗНАЧЕНИЕ]</a:t>
                    </a:fld>
                    <a:endParaRPr lang="ru-RU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6BE6-4DD5-925D-7575D45A12AB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52,1</a:t>
                    </a:r>
                  </a:p>
                  <a:p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6BE6-4DD5-925D-7575D45A12A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04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дотация</c:v>
                </c:pt>
                <c:pt idx="1">
                  <c:v>субсидия</c:v>
                </c:pt>
                <c:pt idx="2">
                  <c:v>субвенция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133.4</c:v>
                </c:pt>
                <c:pt idx="1">
                  <c:v>172.8</c:v>
                </c:pt>
                <c:pt idx="2">
                  <c:v>419.8</c:v>
                </c:pt>
                <c:pt idx="3">
                  <c:v>52.1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BE6-4DD5-925D-7575D45A12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45">
          <a:noFill/>
        </a:ln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ru-RU" dirty="0"/>
              <a:t>2026 год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2026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02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385-42F9-A586-2EBD35849BD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02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385-42F9-A586-2EBD35849BD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02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385-42F9-A586-2EBD35849BD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02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385-42F9-A586-2EBD35849BDC}"/>
              </c:ext>
            </c:extLst>
          </c:dPt>
          <c:dLbls>
            <c:dLbl>
              <c:idx val="3"/>
              <c:layout>
                <c:manualLayout>
                  <c:x val="5.9216695396514127E-2"/>
                  <c:y val="0.222642809849137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385-42F9-A586-2EBD35849BD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01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дотация</c:v>
                </c:pt>
                <c:pt idx="1">
                  <c:v>субсидия</c:v>
                </c:pt>
                <c:pt idx="2">
                  <c:v>субвенция</c:v>
                </c:pt>
                <c:pt idx="3">
                  <c:v>меж.трансферты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121.5</c:v>
                </c:pt>
                <c:pt idx="1">
                  <c:v>24.4</c:v>
                </c:pt>
                <c:pt idx="2">
                  <c:v>472.6</c:v>
                </c:pt>
                <c:pt idx="3">
                  <c:v>51.8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385-42F9-A586-2EBD35849BDC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36">
          <a:noFill/>
        </a:ln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98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2027 год</a:t>
            </a:r>
          </a:p>
        </c:rich>
      </c:tx>
      <c:layout>
        <c:manualLayout>
          <c:xMode val="edge"/>
          <c:yMode val="edge"/>
          <c:x val="0.38056942034788038"/>
          <c:y val="8.8741788632353158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2027</c:v>
                </c:pt>
              </c:strCache>
            </c:strRef>
          </c:tx>
          <c:explosion val="6"/>
          <c:dPt>
            <c:idx val="0"/>
            <c:bubble3D val="0"/>
            <c:spPr>
              <a:solidFill>
                <a:schemeClr val="accent1"/>
              </a:solidFill>
              <a:ln w="19028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635-4139-B4C8-F909BC202AC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28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635-4139-B4C8-F909BC202AC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28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635-4139-B4C8-F909BC202AC9}"/>
              </c:ext>
            </c:extLst>
          </c:dPt>
          <c:dLbls>
            <c:dLbl>
              <c:idx val="3"/>
              <c:layout>
                <c:manualLayout>
                  <c:x val="1.0764122263122988E-2"/>
                  <c:y val="8.47064370292683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635-4139-B4C8-F909BC202AC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998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14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дотация</c:v>
                </c:pt>
                <c:pt idx="1">
                  <c:v>субсидия</c:v>
                </c:pt>
                <c:pt idx="2">
                  <c:v>субвенция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139.6</c:v>
                </c:pt>
                <c:pt idx="1">
                  <c:v>29.7</c:v>
                </c:pt>
                <c:pt idx="2">
                  <c:v>494.6</c:v>
                </c:pt>
                <c:pt idx="3">
                  <c:v>51.8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635-4139-B4C8-F909BC202A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71">
          <a:noFill/>
        </a:ln>
      </c:spPr>
    </c:plotArea>
    <c:legend>
      <c:legendPos val="b"/>
      <c:layout>
        <c:manualLayout>
          <c:xMode val="edge"/>
          <c:yMode val="edge"/>
          <c:x val="0"/>
          <c:y val="0.89464974113472662"/>
          <c:w val="1"/>
          <c:h val="8.1148034461793972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98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  <c:spPr>
        <a:ln>
          <a:solidFill>
            <a:schemeClr val="bg1"/>
          </a:solidFill>
        </a:ln>
      </c:spPr>
    </c:sideWall>
    <c:backWall>
      <c:thickness val="0"/>
      <c:spPr>
        <a:ln>
          <a:solidFill>
            <a:schemeClr val="bg1"/>
          </a:solidFill>
        </a:ln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Консолидированный бюджет</c:v>
                </c:pt>
              </c:strCache>
            </c:strRef>
          </c:tx>
          <c:invertIfNegative val="0"/>
          <c:dLbls>
            <c:spPr>
              <a:noFill/>
              <a:ln w="24900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243.1</c:v>
                </c:pt>
                <c:pt idx="1">
                  <c:v>302.10000000000002</c:v>
                </c:pt>
                <c:pt idx="2">
                  <c:v>322.10000000000002</c:v>
                </c:pt>
                <c:pt idx="3">
                  <c:v>343.8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D7-4F85-BAD8-5A5BEEE6BCF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Бюджет района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6296296296296335E-2"/>
                  <c:y val="1.4466547759997467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3D7-4F85-BAD8-5A5BEEE6BCF2}"/>
                </c:ext>
              </c:extLst>
            </c:dLbl>
            <c:dLbl>
              <c:idx val="1"/>
              <c:layout>
                <c:manualLayout>
                  <c:x val="4.6296296296296335E-2"/>
                  <c:y val="-5.7866191039989932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3D7-4F85-BAD8-5A5BEEE6BCF2}"/>
                </c:ext>
              </c:extLst>
            </c:dLbl>
            <c:dLbl>
              <c:idx val="2"/>
              <c:layout>
                <c:manualLayout>
                  <c:x val="3.8171835171988765E-2"/>
                  <c:y val="3.1488926421961612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3D7-4F85-BAD8-5A5BEEE6BCF2}"/>
                </c:ext>
              </c:extLst>
            </c:dLbl>
            <c:dLbl>
              <c:idx val="3"/>
              <c:layout>
                <c:manualLayout>
                  <c:x val="4.6296296296296335E-2"/>
                  <c:y val="-1.4466547759997467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3D7-4F85-BAD8-5A5BEEE6BCF2}"/>
                </c:ext>
              </c:extLst>
            </c:dLbl>
            <c:spPr>
              <a:noFill/>
              <a:ln w="24900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206.1</c:v>
                </c:pt>
                <c:pt idx="1">
                  <c:v>262.3</c:v>
                </c:pt>
                <c:pt idx="2">
                  <c:v>281.8</c:v>
                </c:pt>
                <c:pt idx="3">
                  <c:v>302.2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3D7-4F85-BAD8-5A5BEEE6BC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87460400"/>
        <c:axId val="287460792"/>
        <c:axId val="0"/>
      </c:bar3DChart>
      <c:catAx>
        <c:axId val="2874604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287460792"/>
        <c:crosses val="autoZero"/>
        <c:auto val="1"/>
        <c:lblAlgn val="ctr"/>
        <c:lblOffset val="100"/>
        <c:noMultiLvlLbl val="0"/>
      </c:catAx>
      <c:valAx>
        <c:axId val="2874607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87460400"/>
        <c:crosses val="autoZero"/>
        <c:crossBetween val="between"/>
      </c:valAx>
      <c:spPr>
        <a:noFill/>
        <a:ln w="24900">
          <a:noFill/>
        </a:ln>
      </c:spPr>
    </c:plotArea>
    <c:legend>
      <c:legendPos val="r"/>
      <c:overlay val="0"/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</c:spPr>
  <c:txPr>
    <a:bodyPr/>
    <a:lstStyle/>
    <a:p>
      <a:pPr>
        <a:defRPr sz="1765"/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  <c:spPr>
        <a:solidFill>
          <a:schemeClr val="accent6">
            <a:lumMod val="40000"/>
            <a:lumOff val="60000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</c:spPr>
    </c:sideWall>
    <c:backWall>
      <c:thickness val="0"/>
      <c:spPr>
        <a:solidFill>
          <a:schemeClr val="accent3">
            <a:lumMod val="40000"/>
            <a:lumOff val="60000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</c:spPr>
    </c:backWall>
    <c:plotArea>
      <c:layout>
        <c:manualLayout>
          <c:layoutTarget val="inner"/>
          <c:xMode val="edge"/>
          <c:yMode val="edge"/>
          <c:x val="7.7277510450082632E-2"/>
          <c:y val="4.1368433635007834E-2"/>
          <c:w val="0.92272248954991742"/>
          <c:h val="0.7099446018449554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2.3391649144418197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BD4-4555-945E-56C6D6A5D345}"/>
                </c:ext>
              </c:extLst>
            </c:dLbl>
            <c:dLbl>
              <c:idx val="2"/>
              <c:layout>
                <c:manualLayout>
                  <c:x val="-2.6229324614396806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BD4-4555-945E-56C6D6A5D345}"/>
                </c:ext>
              </c:extLst>
            </c:dLbl>
            <c:spPr>
              <a:noFill/>
              <a:ln w="25422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 доходов</c:v>
                </c:pt>
                <c:pt idx="1">
                  <c:v>Налоговые и 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792</c:v>
                </c:pt>
                <c:pt idx="1">
                  <c:v>206.1</c:v>
                </c:pt>
                <c:pt idx="2">
                  <c:v>585.9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BD4-4555-945E-56C6D6A5D34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2025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4772139913596981E-2"/>
                  <c:y val="-2.573081405886009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BD4-4555-945E-56C6D6A5D345}"/>
                </c:ext>
              </c:extLst>
            </c:dLbl>
            <c:dLbl>
              <c:idx val="1"/>
              <c:layout>
                <c:manualLayout>
                  <c:x val="1.1657477606398622E-2"/>
                  <c:y val="-2.573081405886009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BD4-4555-945E-56C6D6A5D345}"/>
                </c:ext>
              </c:extLst>
            </c:dLbl>
            <c:dLbl>
              <c:idx val="2"/>
              <c:layout>
                <c:manualLayout>
                  <c:x val="5.8287388031992892E-3"/>
                  <c:y val="-3.274830880218548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BD4-4555-945E-56C6D6A5D345}"/>
                </c:ext>
              </c:extLst>
            </c:dLbl>
            <c:spPr>
              <a:noFill/>
              <a:ln w="25422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 доходов</c:v>
                </c:pt>
                <c:pt idx="1">
                  <c:v>Налоговые и 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1040.4000000000001</c:v>
                </c:pt>
                <c:pt idx="1">
                  <c:v>262.3</c:v>
                </c:pt>
                <c:pt idx="2">
                  <c:v>778.1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BD4-4555-945E-56C6D6A5D34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2026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9544279827194004E-2"/>
                  <c:y val="-3.742663863106920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BD4-4555-945E-56C6D6A5D345}"/>
                </c:ext>
              </c:extLst>
            </c:dLbl>
            <c:dLbl>
              <c:idx val="1"/>
              <c:layout>
                <c:manualLayout>
                  <c:x val="2.0400585811197511E-2"/>
                  <c:y val="-2.573081405886009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BD4-4555-945E-56C6D6A5D345}"/>
                </c:ext>
              </c:extLst>
            </c:dLbl>
            <c:dLbl>
              <c:idx val="2"/>
              <c:layout>
                <c:manualLayout>
                  <c:x val="1.8943401110397756E-2"/>
                  <c:y val="-7.2514112347696433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BD4-4555-945E-56C6D6A5D345}"/>
                </c:ext>
              </c:extLst>
            </c:dLbl>
            <c:spPr>
              <a:noFill/>
              <a:ln w="25422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 доходов</c:v>
                </c:pt>
                <c:pt idx="1">
                  <c:v>Налоговые и 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952</c:v>
                </c:pt>
                <c:pt idx="1">
                  <c:v>281.8</c:v>
                </c:pt>
                <c:pt idx="2">
                  <c:v>670.2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BD4-4555-945E-56C6D6A5D345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2027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4516712646389727E-2"/>
                  <c:y val="-2.8069978973301841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BD4-4555-945E-56C6D6A5D345}"/>
                </c:ext>
              </c:extLst>
            </c:dLbl>
            <c:dLbl>
              <c:idx val="1"/>
              <c:layout>
                <c:manualLayout>
                  <c:x val="2.9143694015996438E-2"/>
                  <c:y val="-2.1052484229976381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EBD4-4555-945E-56C6D6A5D345}"/>
                </c:ext>
              </c:extLst>
            </c:dLbl>
            <c:dLbl>
              <c:idx val="2"/>
              <c:layout>
                <c:manualLayout>
                  <c:x val="3.2058063417596198E-2"/>
                  <c:y val="-2.8069978973301841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EBD4-4555-945E-56C6D6A5D345}"/>
                </c:ext>
              </c:extLst>
            </c:dLbl>
            <c:spPr>
              <a:noFill/>
              <a:ln w="25422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 доходов</c:v>
                </c:pt>
                <c:pt idx="1">
                  <c:v>Налоговые и 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1018</c:v>
                </c:pt>
                <c:pt idx="1">
                  <c:v>302.2</c:v>
                </c:pt>
                <c:pt idx="2">
                  <c:v>715.8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EBD4-4555-945E-56C6D6A5D3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251292128"/>
        <c:axId val="251292520"/>
        <c:axId val="0"/>
      </c:bar3DChart>
      <c:catAx>
        <c:axId val="251292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51292520"/>
        <c:crosses val="autoZero"/>
        <c:auto val="1"/>
        <c:lblAlgn val="ctr"/>
        <c:lblOffset val="100"/>
        <c:noMultiLvlLbl val="0"/>
      </c:catAx>
      <c:valAx>
        <c:axId val="2512925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51292128"/>
        <c:crosses val="autoZero"/>
        <c:crossBetween val="between"/>
      </c:valAx>
      <c:spPr>
        <a:solidFill>
          <a:schemeClr val="accent3">
            <a:lumMod val="40000"/>
            <a:lumOff val="60000"/>
          </a:schemeClr>
        </a:solidFill>
      </c:spPr>
    </c:plotArea>
    <c:legend>
      <c:legendPos val="r"/>
      <c:layout>
        <c:manualLayout>
          <c:xMode val="edge"/>
          <c:yMode val="edge"/>
          <c:x val="0.28839774100539456"/>
          <c:y val="0.91964288229550573"/>
          <c:w val="0.41878458007526442"/>
          <c:h val="6.428576928617212E-2"/>
        </c:manualLayout>
      </c:layout>
      <c:overlay val="0"/>
    </c:legend>
    <c:plotVisOnly val="1"/>
    <c:dispBlanksAs val="gap"/>
    <c:showDLblsOverMax val="0"/>
  </c:chart>
  <c:spPr>
    <a:solidFill>
      <a:schemeClr val="accent5">
        <a:lumMod val="20000"/>
        <a:lumOff val="80000"/>
      </a:schemeClr>
    </a:solidFill>
  </c:spPr>
  <c:txPr>
    <a:bodyPr/>
    <a:lstStyle/>
    <a:p>
      <a:pPr>
        <a:defRPr sz="1802"/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0"/>
    </c:view3D>
    <c:floor>
      <c:thickness val="0"/>
    </c:floor>
    <c:sideWall>
      <c:thickness val="0"/>
      <c:spPr>
        <a:solidFill>
          <a:schemeClr val="accent6">
            <a:lumMod val="40000"/>
            <a:lumOff val="60000"/>
          </a:schemeClr>
        </a:solidFill>
      </c:spPr>
    </c:sideWall>
    <c:backWall>
      <c:thickness val="0"/>
      <c:spPr>
        <a:solidFill>
          <a:schemeClr val="accent6">
            <a:lumMod val="40000"/>
            <a:lumOff val="60000"/>
          </a:schemeClr>
        </a:solidFill>
      </c:spPr>
    </c:backWall>
    <c:plotArea>
      <c:layout>
        <c:manualLayout>
          <c:layoutTarget val="inner"/>
          <c:xMode val="edge"/>
          <c:yMode val="edge"/>
          <c:x val="0.12717075151941218"/>
          <c:y val="2.803267349560291E-2"/>
          <c:w val="0.92062448434691235"/>
          <c:h val="0.532322099074470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3559112739750235E-2"/>
                  <c:y val="-2.8686527708550692E-3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2F3-48D5-8612-853DE0DE6A74}"/>
                </c:ext>
              </c:extLst>
            </c:dLbl>
            <c:dLbl>
              <c:idx val="1"/>
              <c:layout>
                <c:manualLayout>
                  <c:x val="-1.7347799242707223E-2"/>
                  <c:y val="-1.0371375371852221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2F3-48D5-8612-853DE0DE6A74}"/>
                </c:ext>
              </c:extLst>
            </c:dLbl>
            <c:dLbl>
              <c:idx val="2"/>
              <c:layout>
                <c:manualLayout>
                  <c:x val="-1.1046245317004851E-2"/>
                  <c:y val="-9.3119698174751065E-3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2F3-48D5-8612-853DE0DE6A74}"/>
                </c:ext>
              </c:extLst>
            </c:dLbl>
            <c:spPr>
              <a:noFill/>
              <a:ln w="25366">
                <a:noFill/>
              </a:ln>
            </c:spPr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социальная сфера</c:v>
                </c:pt>
                <c:pt idx="1">
                  <c:v>общегосударств. рас-ды</c:v>
                </c:pt>
                <c:pt idx="2">
                  <c:v>ЖКХ</c:v>
                </c:pt>
                <c:pt idx="3">
                  <c:v>нац. экономика</c:v>
                </c:pt>
                <c:pt idx="4">
                  <c:v>прочие расходы</c:v>
                </c:pt>
                <c:pt idx="5">
                  <c:v>межбюдж. трансферты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62.5</c:v>
                </c:pt>
                <c:pt idx="1">
                  <c:v>9.5</c:v>
                </c:pt>
                <c:pt idx="2">
                  <c:v>10.1</c:v>
                </c:pt>
                <c:pt idx="3">
                  <c:v>12.6</c:v>
                </c:pt>
                <c:pt idx="4">
                  <c:v>1.7</c:v>
                </c:pt>
                <c:pt idx="5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2F3-48D5-8612-853DE0DE6A7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2025</c:v>
                </c:pt>
              </c:strCache>
            </c:strRef>
          </c:tx>
          <c:invertIfNegative val="0"/>
          <c:dLbls>
            <c:spPr>
              <a:noFill/>
              <a:ln w="25366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социальная сфера</c:v>
                </c:pt>
                <c:pt idx="1">
                  <c:v>общегосударств. рас-ды</c:v>
                </c:pt>
                <c:pt idx="2">
                  <c:v>ЖКХ</c:v>
                </c:pt>
                <c:pt idx="3">
                  <c:v>нац. экономика</c:v>
                </c:pt>
                <c:pt idx="4">
                  <c:v>прочие расходы</c:v>
                </c:pt>
                <c:pt idx="5">
                  <c:v>межбюдж. трансферты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73.099999999999994</c:v>
                </c:pt>
                <c:pt idx="1">
                  <c:v>8.1999999999999993</c:v>
                </c:pt>
                <c:pt idx="2">
                  <c:v>3.8</c:v>
                </c:pt>
                <c:pt idx="3">
                  <c:v>10.199999999999999</c:v>
                </c:pt>
                <c:pt idx="4">
                  <c:v>1.8</c:v>
                </c:pt>
                <c:pt idx="5">
                  <c:v>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2F3-48D5-8612-853DE0DE6A7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2026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8912998737845156E-3"/>
                  <c:y val="-2.0914989624847665E-2"/>
                </c:manualLayout>
              </c:layout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2F3-48D5-8612-853DE0DE6A74}"/>
                </c:ext>
              </c:extLst>
            </c:dLbl>
            <c:dLbl>
              <c:idx val="2"/>
              <c:layout>
                <c:manualLayout>
                  <c:x val="-1.7751479289940829E-2"/>
                  <c:y val="-5.34759358288772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2F3-48D5-8612-853DE0DE6A74}"/>
                </c:ext>
              </c:extLst>
            </c:dLbl>
            <c:dLbl>
              <c:idx val="3"/>
              <c:layout>
                <c:manualLayout>
                  <c:x val="1.1834319526627219E-2"/>
                  <c:y val="1.33689839572192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2F3-48D5-8612-853DE0DE6A74}"/>
                </c:ext>
              </c:extLst>
            </c:dLbl>
            <c:spPr>
              <a:noFill/>
              <a:ln w="25366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социальная сфера</c:v>
                </c:pt>
                <c:pt idx="1">
                  <c:v>общегосударств. рас-ды</c:v>
                </c:pt>
                <c:pt idx="2">
                  <c:v>ЖКХ</c:v>
                </c:pt>
                <c:pt idx="3">
                  <c:v>нац. экономика</c:v>
                </c:pt>
                <c:pt idx="4">
                  <c:v>прочие расходы</c:v>
                </c:pt>
                <c:pt idx="5">
                  <c:v>межбюдж. трансферты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71.2</c:v>
                </c:pt>
                <c:pt idx="1">
                  <c:v>8.9</c:v>
                </c:pt>
                <c:pt idx="2">
                  <c:v>3</c:v>
                </c:pt>
                <c:pt idx="3">
                  <c:v>11.3</c:v>
                </c:pt>
                <c:pt idx="4">
                  <c:v>2.9</c:v>
                </c:pt>
                <c:pt idx="5">
                  <c:v>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2F3-48D5-8612-853DE0DE6A74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2027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4576048927168401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2F3-48D5-8612-853DE0DE6A74}"/>
                </c:ext>
              </c:extLst>
            </c:dLbl>
            <c:dLbl>
              <c:idx val="2"/>
              <c:layout>
                <c:manualLayout>
                  <c:x val="0"/>
                  <c:y val="-2.4064171122994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2F3-48D5-8612-853DE0DE6A74}"/>
                </c:ext>
              </c:extLst>
            </c:dLbl>
            <c:spPr>
              <a:noFill/>
              <a:ln w="25366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социальная сфера</c:v>
                </c:pt>
                <c:pt idx="1">
                  <c:v>общегосударств. рас-ды</c:v>
                </c:pt>
                <c:pt idx="2">
                  <c:v>ЖКХ</c:v>
                </c:pt>
                <c:pt idx="3">
                  <c:v>нац. экономика</c:v>
                </c:pt>
                <c:pt idx="4">
                  <c:v>прочие расходы</c:v>
                </c:pt>
                <c:pt idx="5">
                  <c:v>межбюдж. трансферты</c:v>
                </c:pt>
              </c:strCache>
            </c:strRef>
          </c:cat>
          <c:val>
            <c:numRef>
              <c:f>Лист1!$E$2:$E$7</c:f>
              <c:numCache>
                <c:formatCode>General</c:formatCode>
                <c:ptCount val="6"/>
                <c:pt idx="0">
                  <c:v>71.3</c:v>
                </c:pt>
                <c:pt idx="1">
                  <c:v>8.6</c:v>
                </c:pt>
                <c:pt idx="2">
                  <c:v>2.8</c:v>
                </c:pt>
                <c:pt idx="3">
                  <c:v>10.8</c:v>
                </c:pt>
                <c:pt idx="4">
                  <c:v>3.9</c:v>
                </c:pt>
                <c:pt idx="5">
                  <c:v>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A2F3-48D5-8612-853DE0DE6A74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социальная сфера</c:v>
                </c:pt>
                <c:pt idx="1">
                  <c:v>общегосударств. рас-ды</c:v>
                </c:pt>
                <c:pt idx="2">
                  <c:v>ЖКХ</c:v>
                </c:pt>
                <c:pt idx="3">
                  <c:v>нац. экономика</c:v>
                </c:pt>
                <c:pt idx="4">
                  <c:v>прочие расходы</c:v>
                </c:pt>
                <c:pt idx="5">
                  <c:v>межбюдж. трансферты</c:v>
                </c:pt>
              </c:strCache>
            </c:strRef>
          </c:cat>
          <c:val>
            <c:numRef>
              <c:f>Лист1!$F$2:$F$7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C-A2F3-48D5-8612-853DE0DE6A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cylinder"/>
        <c:axId val="290272168"/>
        <c:axId val="292156000"/>
        <c:axId val="292150280"/>
      </c:bar3DChart>
      <c:catAx>
        <c:axId val="290272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292156000"/>
        <c:crosses val="autoZero"/>
        <c:auto val="1"/>
        <c:lblAlgn val="ctr"/>
        <c:lblOffset val="100"/>
        <c:noMultiLvlLbl val="0"/>
      </c:catAx>
      <c:valAx>
        <c:axId val="292156000"/>
        <c:scaling>
          <c:orientation val="minMax"/>
        </c:scaling>
        <c:delete val="0"/>
        <c:axPos val="l"/>
        <c:majorGridlines>
          <c:spPr>
            <a:ln>
              <a:solidFill>
                <a:schemeClr val="accent3">
                  <a:lumMod val="40000"/>
                  <a:lumOff val="6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290272168"/>
        <c:crosses val="autoZero"/>
        <c:crossBetween val="between"/>
      </c:valAx>
      <c:serAx>
        <c:axId val="292150280"/>
        <c:scaling>
          <c:orientation val="minMax"/>
        </c:scaling>
        <c:delete val="1"/>
        <c:axPos val="b"/>
        <c:majorTickMark val="out"/>
        <c:minorTickMark val="none"/>
        <c:tickLblPos val="none"/>
        <c:crossAx val="292156000"/>
        <c:crosses val="autoZero"/>
      </c:serAx>
      <c:spPr>
        <a:solidFill>
          <a:schemeClr val="accent6">
            <a:lumMod val="20000"/>
            <a:lumOff val="80000"/>
          </a:schemeClr>
        </a:solidFill>
      </c:spPr>
    </c:plotArea>
    <c:legend>
      <c:legendPos val="r"/>
      <c:legendEntry>
        <c:idx val="4"/>
        <c:delete val="1"/>
      </c:legendEntry>
      <c:layout>
        <c:manualLayout>
          <c:xMode val="edge"/>
          <c:yMode val="edge"/>
          <c:x val="0.87500002905716467"/>
          <c:y val="0.54800000000000004"/>
          <c:w val="7.9712295578437314E-2"/>
          <c:h val="0.25152974862099459"/>
        </c:manualLayout>
      </c:layout>
      <c:overlay val="0"/>
      <c:txPr>
        <a:bodyPr/>
        <a:lstStyle/>
        <a:p>
          <a:pPr>
            <a:defRPr sz="1598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798"/>
      </a:pPr>
      <a:endParaRPr lang="ru-RU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737941977785095"/>
          <c:y val="0.13942312769979828"/>
          <c:w val="0.74399571021365174"/>
          <c:h val="0.72903333891774158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CCECFF"/>
            </a:solidFill>
            <a:ln w="9200">
              <a:noFill/>
            </a:ln>
          </c:spPr>
          <c:explosion val="25"/>
          <c:dPt>
            <c:idx val="0"/>
            <c:bubble3D val="0"/>
            <c:spPr>
              <a:gradFill rotWithShape="0">
                <a:gsLst>
                  <a:gs pos="0">
                    <a:srgbClr val="333399"/>
                  </a:gs>
                  <a:gs pos="100000">
                    <a:srgbClr val="CC99FF"/>
                  </a:gs>
                </a:gsLst>
                <a:lin ang="5400000" scaled="1"/>
              </a:gradFill>
              <a:ln w="9200">
                <a:noFill/>
              </a:ln>
            </c:spPr>
            <c:extLst>
              <c:ext xmlns:c16="http://schemas.microsoft.com/office/drawing/2014/chart" uri="{C3380CC4-5D6E-409C-BE32-E72D297353CC}">
                <c16:uniqueId val="{00000001-DF80-45D5-A624-E4F60EC31445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2700000" scaled="1"/>
              </a:gradFill>
              <a:ln w="9200">
                <a:noFill/>
              </a:ln>
            </c:spPr>
            <c:extLst>
              <c:ext xmlns:c16="http://schemas.microsoft.com/office/drawing/2014/chart" uri="{C3380CC4-5D6E-409C-BE32-E72D297353CC}">
                <c16:uniqueId val="{00000003-DF80-45D5-A624-E4F60EC31445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val="993300"/>
                  </a:gs>
                  <a:gs pos="100000">
                    <a:srgbClr val="FF99CC"/>
                  </a:gs>
                </a:gsLst>
                <a:lin ang="5400000" scaled="1"/>
              </a:gradFill>
              <a:ln w="9200">
                <a:noFill/>
              </a:ln>
            </c:spPr>
            <c:extLst>
              <c:ext xmlns:c16="http://schemas.microsoft.com/office/drawing/2014/chart" uri="{C3380CC4-5D6E-409C-BE32-E72D297353CC}">
                <c16:uniqueId val="{00000005-DF80-45D5-A624-E4F60EC31445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val="C0C0C0"/>
                  </a:gs>
                  <a:gs pos="100000">
                    <a:srgbClr val="FFFFFF"/>
                  </a:gs>
                </a:gsLst>
                <a:lin ang="5400000" scaled="1"/>
              </a:gradFill>
              <a:ln w="9200">
                <a:noFill/>
              </a:ln>
            </c:spPr>
            <c:extLst>
              <c:ext xmlns:c16="http://schemas.microsoft.com/office/drawing/2014/chart" uri="{C3380CC4-5D6E-409C-BE32-E72D297353CC}">
                <c16:uniqueId val="{00000007-DF80-45D5-A624-E4F60EC31445}"/>
              </c:ext>
            </c:extLst>
          </c:dPt>
          <c:dLbls>
            <c:dLbl>
              <c:idx val="0"/>
              <c:layout>
                <c:manualLayout>
                  <c:x val="7.0748300949073376E-2"/>
                  <c:y val="-0.30515358768582684"/>
                </c:manualLayout>
              </c:layout>
              <c:spPr>
                <a:noFill/>
                <a:ln w="9200">
                  <a:noFill/>
                </a:ln>
              </c:spPr>
              <c:txPr>
                <a:bodyPr/>
                <a:lstStyle/>
                <a:p>
                  <a:pPr>
                    <a:defRPr sz="200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F80-45D5-A624-E4F60EC31445}"/>
                </c:ext>
              </c:extLst>
            </c:dLbl>
            <c:dLbl>
              <c:idx val="1"/>
              <c:layout>
                <c:manualLayout>
                  <c:x val="4.0304319865082788E-2"/>
                  <c:y val="7.4299435974758493E-2"/>
                </c:manualLayout>
              </c:layout>
              <c:spPr>
                <a:noFill/>
                <a:ln w="9200">
                  <a:noFill/>
                </a:ln>
              </c:spPr>
              <c:txPr>
                <a:bodyPr/>
                <a:lstStyle/>
                <a:p>
                  <a:pPr>
                    <a:defRPr sz="200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124714828897337"/>
                      <c:h val="0.2494851240454991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DF80-45D5-A624-E4F60EC31445}"/>
                </c:ext>
              </c:extLst>
            </c:dLbl>
            <c:dLbl>
              <c:idx val="2"/>
              <c:layout>
                <c:manualLayout>
                  <c:x val="-6.7800604772312312E-2"/>
                  <c:y val="-5.5085314757061542E-2"/>
                </c:manualLayout>
              </c:layout>
              <c:spPr>
                <a:noFill/>
                <a:ln w="9200">
                  <a:noFill/>
                </a:ln>
              </c:spPr>
              <c:txPr>
                <a:bodyPr/>
                <a:lstStyle/>
                <a:p>
                  <a:pPr>
                    <a:defRPr sz="200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0299619771863118"/>
                      <c:h val="0.1345150207987253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DF80-45D5-A624-E4F60EC31445}"/>
                </c:ext>
              </c:extLst>
            </c:dLbl>
            <c:dLbl>
              <c:idx val="3"/>
              <c:layout>
                <c:manualLayout>
                  <c:x val="1.3737313254094077E-2"/>
                  <c:y val="5.1634702865652457E-2"/>
                </c:manualLayout>
              </c:layout>
              <c:spPr>
                <a:noFill/>
                <a:ln w="9200">
                  <a:noFill/>
                </a:ln>
              </c:spPr>
              <c:txPr>
                <a:bodyPr/>
                <a:lstStyle/>
                <a:p>
                  <a:pPr>
                    <a:defRPr sz="200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F80-45D5-A624-E4F60EC31445}"/>
                </c:ext>
              </c:extLst>
            </c:dLbl>
            <c:dLbl>
              <c:idx val="4"/>
              <c:spPr>
                <a:noFill/>
                <a:ln w="9200">
                  <a:noFill/>
                </a:ln>
              </c:spPr>
              <c:txPr>
                <a:bodyPr/>
                <a:lstStyle/>
                <a:p>
                  <a:pPr>
                    <a:defRPr sz="200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F80-45D5-A624-E4F60EC31445}"/>
                </c:ext>
              </c:extLst>
            </c:dLbl>
            <c:dLbl>
              <c:idx val="5"/>
              <c:spPr>
                <a:noFill/>
                <a:ln w="9200">
                  <a:noFill/>
                </a:ln>
              </c:spPr>
              <c:txPr>
                <a:bodyPr/>
                <a:lstStyle/>
                <a:p>
                  <a:pPr>
                    <a:defRPr sz="2004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F80-45D5-A624-E4F60EC31445}"/>
                </c:ext>
              </c:extLst>
            </c:dLbl>
            <c:spPr>
              <a:noFill/>
              <a:ln w="92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4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образование</c:v>
                </c:pt>
                <c:pt idx="1">
                  <c:v>культура</c:v>
                </c:pt>
                <c:pt idx="2">
                  <c:v>социальное развитие</c:v>
                </c:pt>
                <c:pt idx="3">
                  <c:v>физкультура 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89.1</c:v>
                </c:pt>
                <c:pt idx="1">
                  <c:v>7.9</c:v>
                </c:pt>
                <c:pt idx="2">
                  <c:v>0.8</c:v>
                </c:pt>
                <c:pt idx="3">
                  <c:v>2.2000000000000002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F80-45D5-A624-E4F60EC3144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</c:strCache>
            </c:strRef>
          </c:tx>
          <c:spPr>
            <a:solidFill>
              <a:srgbClr val="333399"/>
            </a:solidFill>
            <a:ln w="4600">
              <a:solidFill>
                <a:srgbClr val="000000"/>
              </a:solidFill>
              <a:prstDash val="solid"/>
            </a:ln>
          </c:spPr>
          <c:explosion val="25"/>
          <c:dPt>
            <c:idx val="0"/>
            <c:bubble3D val="0"/>
            <c:spPr>
              <a:solidFill>
                <a:srgbClr val="CCECFF"/>
              </a:solidFill>
              <a:ln w="46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C-DF80-45D5-A624-E4F60EC31445}"/>
              </c:ext>
            </c:extLst>
          </c:dPt>
          <c:dPt>
            <c:idx val="2"/>
            <c:bubble3D val="0"/>
            <c:spPr>
              <a:solidFill>
                <a:srgbClr val="6600FF"/>
              </a:solidFill>
              <a:ln w="46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E-DF80-45D5-A624-E4F60EC31445}"/>
              </c:ext>
            </c:extLst>
          </c:dPt>
          <c:dPt>
            <c:idx val="3"/>
            <c:bubble3D val="0"/>
            <c:spPr>
              <a:solidFill>
                <a:srgbClr val="009900"/>
              </a:solidFill>
              <a:ln w="46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0-DF80-45D5-A624-E4F60EC31445}"/>
              </c:ext>
            </c:extLst>
          </c:dPt>
          <c:dLbls>
            <c:spPr>
              <a:noFill/>
              <a:ln w="92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749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образование</c:v>
                </c:pt>
                <c:pt idx="1">
                  <c:v>культура</c:v>
                </c:pt>
                <c:pt idx="2">
                  <c:v>социальное развитие</c:v>
                </c:pt>
                <c:pt idx="3">
                  <c:v>физкультура 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11-DF80-45D5-A624-E4F60EC314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56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49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rotY val="19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3571428571428562E-2"/>
          <c:y val="6.6825775656324568E-2"/>
          <c:w val="0.89413265306122447"/>
          <c:h val="0.92362768496420045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2024</c:v>
                </c:pt>
              </c:strCache>
            </c:strRef>
          </c:tx>
          <c:spPr>
            <a:ln w="7085">
              <a:noFill/>
            </a:ln>
          </c:spPr>
          <c:explosion val="25"/>
          <c:dPt>
            <c:idx val="0"/>
            <c:bubble3D val="0"/>
            <c:spPr>
              <a:gradFill rotWithShape="0">
                <a:gsLst>
                  <a:gs pos="0">
                    <a:srgbClr val="339966"/>
                  </a:gs>
                  <a:gs pos="100000">
                    <a:srgbClr val="CCFFCC"/>
                  </a:gs>
                </a:gsLst>
                <a:lin ang="5400000" scaled="1"/>
              </a:gradFill>
              <a:ln w="7085">
                <a:noFill/>
              </a:ln>
            </c:spPr>
            <c:extLst>
              <c:ext xmlns:c16="http://schemas.microsoft.com/office/drawing/2014/chart" uri="{C3380CC4-5D6E-409C-BE32-E72D297353CC}">
                <c16:uniqueId val="{00000001-2462-4A39-B984-E9214D2A1DF5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val="FFCC00"/>
                  </a:gs>
                  <a:gs pos="100000">
                    <a:srgbClr val="FFCC99"/>
                  </a:gs>
                </a:gsLst>
                <a:lin ang="2700000" scaled="1"/>
              </a:gradFill>
              <a:ln w="7085">
                <a:noFill/>
              </a:ln>
            </c:spPr>
            <c:extLst>
              <c:ext xmlns:c16="http://schemas.microsoft.com/office/drawing/2014/chart" uri="{C3380CC4-5D6E-409C-BE32-E72D297353CC}">
                <c16:uniqueId val="{00000003-2462-4A39-B984-E9214D2A1DF5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всего </c:v>
                </c:pt>
                <c:pt idx="1">
                  <c:v>соц. сфера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37.5</c:v>
                </c:pt>
                <c:pt idx="1">
                  <c:v>62.5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462-4A39-B984-E9214D2A1DF5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 w="708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79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304461942257221"/>
          <c:y val="0.1402116402116402"/>
          <c:w val="0.72965879265092592"/>
          <c:h val="0.7195767195767195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CCECFF"/>
            </a:solidFill>
            <a:ln w="9200">
              <a:noFill/>
            </a:ln>
          </c:spPr>
          <c:explosion val="25"/>
          <c:dPt>
            <c:idx val="0"/>
            <c:bubble3D val="0"/>
            <c:spPr>
              <a:gradFill rotWithShape="0">
                <a:gsLst>
                  <a:gs pos="0">
                    <a:srgbClr val="333399"/>
                  </a:gs>
                  <a:gs pos="100000">
                    <a:srgbClr val="CC99FF"/>
                  </a:gs>
                </a:gsLst>
                <a:lin ang="5400000" scaled="1"/>
              </a:gradFill>
              <a:ln w="9200">
                <a:noFill/>
              </a:ln>
            </c:spPr>
            <c:extLst>
              <c:ext xmlns:c16="http://schemas.microsoft.com/office/drawing/2014/chart" uri="{C3380CC4-5D6E-409C-BE32-E72D297353CC}">
                <c16:uniqueId val="{00000001-8FEB-4D4E-8E0D-1FCC963C3897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2700000" scaled="1"/>
              </a:gradFill>
              <a:ln w="9200">
                <a:noFill/>
              </a:ln>
            </c:spPr>
            <c:extLst>
              <c:ext xmlns:c16="http://schemas.microsoft.com/office/drawing/2014/chart" uri="{C3380CC4-5D6E-409C-BE32-E72D297353CC}">
                <c16:uniqueId val="{00000003-8FEB-4D4E-8E0D-1FCC963C3897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val="993300"/>
                  </a:gs>
                  <a:gs pos="100000">
                    <a:srgbClr val="FF99CC"/>
                  </a:gs>
                </a:gsLst>
                <a:lin ang="5400000" scaled="1"/>
              </a:gradFill>
              <a:ln w="9200">
                <a:noFill/>
              </a:ln>
            </c:spPr>
            <c:extLst>
              <c:ext xmlns:c16="http://schemas.microsoft.com/office/drawing/2014/chart" uri="{C3380CC4-5D6E-409C-BE32-E72D297353CC}">
                <c16:uniqueId val="{00000005-8FEB-4D4E-8E0D-1FCC963C3897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val="C0C0C0"/>
                  </a:gs>
                  <a:gs pos="100000">
                    <a:srgbClr val="FFFFFF"/>
                  </a:gs>
                </a:gsLst>
                <a:lin ang="5400000" scaled="1"/>
              </a:gradFill>
              <a:ln w="9200">
                <a:noFill/>
              </a:ln>
            </c:spPr>
            <c:extLst>
              <c:ext xmlns:c16="http://schemas.microsoft.com/office/drawing/2014/chart" uri="{C3380CC4-5D6E-409C-BE32-E72D297353CC}">
                <c16:uniqueId val="{00000007-8FEB-4D4E-8E0D-1FCC963C3897}"/>
              </c:ext>
            </c:extLst>
          </c:dPt>
          <c:dLbls>
            <c:dLbl>
              <c:idx val="0"/>
              <c:layout>
                <c:manualLayout>
                  <c:x val="0.22902379138091611"/>
                  <c:y val="-0.12195901044284348"/>
                </c:manualLayout>
              </c:layout>
              <c:spPr>
                <a:noFill/>
                <a:ln w="9200">
                  <a:noFill/>
                </a:ln>
              </c:spPr>
              <c:txPr>
                <a:bodyPr/>
                <a:lstStyle/>
                <a:p>
                  <a:pPr>
                    <a:defRPr sz="200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FEB-4D4E-8E0D-1FCC963C3897}"/>
                </c:ext>
              </c:extLst>
            </c:dLbl>
            <c:dLbl>
              <c:idx val="1"/>
              <c:layout>
                <c:manualLayout>
                  <c:x val="2.812778060537104E-2"/>
                  <c:y val="9.9199003002322525E-2"/>
                </c:manualLayout>
              </c:layout>
              <c:spPr>
                <a:noFill/>
                <a:ln w="9200">
                  <a:noFill/>
                </a:ln>
              </c:spPr>
              <c:txPr>
                <a:bodyPr/>
                <a:lstStyle/>
                <a:p>
                  <a:pPr>
                    <a:defRPr sz="200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FEB-4D4E-8E0D-1FCC963C3897}"/>
                </c:ext>
              </c:extLst>
            </c:dLbl>
            <c:dLbl>
              <c:idx val="2"/>
              <c:layout>
                <c:manualLayout>
                  <c:x val="1.5657495284572318E-2"/>
                  <c:y val="9.4563719103457396E-3"/>
                </c:manualLayout>
              </c:layout>
              <c:spPr>
                <a:noFill/>
                <a:ln w="9200">
                  <a:noFill/>
                </a:ln>
              </c:spPr>
              <c:txPr>
                <a:bodyPr/>
                <a:lstStyle/>
                <a:p>
                  <a:pPr>
                    <a:defRPr sz="200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FEB-4D4E-8E0D-1FCC963C3897}"/>
                </c:ext>
              </c:extLst>
            </c:dLbl>
            <c:dLbl>
              <c:idx val="3"/>
              <c:layout>
                <c:manualLayout>
                  <c:x val="5.6196577578340422E-2"/>
                  <c:y val="1.6773328865806687E-2"/>
                </c:manualLayout>
              </c:layout>
              <c:spPr>
                <a:noFill/>
                <a:ln w="9200">
                  <a:noFill/>
                </a:ln>
              </c:spPr>
              <c:txPr>
                <a:bodyPr/>
                <a:lstStyle/>
                <a:p>
                  <a:pPr>
                    <a:defRPr sz="200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FEB-4D4E-8E0D-1FCC963C3897}"/>
                </c:ext>
              </c:extLst>
            </c:dLbl>
            <c:dLbl>
              <c:idx val="4"/>
              <c:spPr>
                <a:noFill/>
                <a:ln w="9200">
                  <a:noFill/>
                </a:ln>
              </c:spPr>
              <c:txPr>
                <a:bodyPr/>
                <a:lstStyle/>
                <a:p>
                  <a:pPr>
                    <a:defRPr sz="200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FEB-4D4E-8E0D-1FCC963C3897}"/>
                </c:ext>
              </c:extLst>
            </c:dLbl>
            <c:dLbl>
              <c:idx val="5"/>
              <c:spPr>
                <a:noFill/>
                <a:ln w="9200">
                  <a:noFill/>
                </a:ln>
              </c:spPr>
              <c:txPr>
                <a:bodyPr/>
                <a:lstStyle/>
                <a:p>
                  <a:pPr>
                    <a:defRPr sz="2004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FEB-4D4E-8E0D-1FCC963C3897}"/>
                </c:ext>
              </c:extLst>
            </c:dLbl>
            <c:spPr>
              <a:noFill/>
              <a:ln w="92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4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образование</c:v>
                </c:pt>
                <c:pt idx="1">
                  <c:v>культура</c:v>
                </c:pt>
                <c:pt idx="2">
                  <c:v>социальное развитие</c:v>
                </c:pt>
                <c:pt idx="3">
                  <c:v>физкультура 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90.9</c:v>
                </c:pt>
                <c:pt idx="1">
                  <c:v>6.7</c:v>
                </c:pt>
                <c:pt idx="2">
                  <c:v>0.7</c:v>
                </c:pt>
                <c:pt idx="3">
                  <c:v>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FEB-4D4E-8E0D-1FCC963C38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56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49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rotY val="19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3571428571428568E-2"/>
          <c:y val="6.6825775656324582E-2"/>
          <c:w val="0.89413265306122447"/>
          <c:h val="0.92362768496420045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ln w="7214">
              <a:noFill/>
            </a:ln>
          </c:spPr>
          <c:explosion val="25"/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339966" mc:Ignorable="a14" a14:legacySpreadsheetColorIndex="57"/>
                  </a:gs>
                  <a:gs pos="100000">
                    <a:srgbClr xmlns:mc="http://schemas.openxmlformats.org/markup-compatibility/2006" xmlns:a14="http://schemas.microsoft.com/office/drawing/2010/main" val="CCFFCC" mc:Ignorable="a14" a14:legacySpreadsheetColorIndex="42"/>
                  </a:gs>
                </a:gsLst>
                <a:lin ang="54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1-40F8-4122-BC2B-FB3C83701C50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CC00" mc:Ignorable="a14" a14:legacySpreadsheetColorIndex="51"/>
                  </a:gs>
                  <a:gs pos="100000">
                    <a:srgbClr xmlns:mc="http://schemas.openxmlformats.org/markup-compatibility/2006" xmlns:a14="http://schemas.microsoft.com/office/drawing/2010/main" val="FFCC99" mc:Ignorable="a14" a14:legacySpreadsheetColorIndex="47"/>
                  </a:gs>
                </a:gsLst>
                <a:lin ang="27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3-40F8-4122-BC2B-FB3C83701C50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3300" mc:Ignorable="a14" a14:legacySpreadsheetColorIndex="60"/>
                  </a:gs>
                  <a:gs pos="10000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</a:gsLst>
                <a:lin ang="54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5-40F8-4122-BC2B-FB3C83701C50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008000" mc:Ignorable="a14" a14:legacySpreadsheetColorIndex="17"/>
                  </a:gs>
                  <a:gs pos="100000">
                    <a:srgbClr xmlns:mc="http://schemas.openxmlformats.org/markup-compatibility/2006" xmlns:a14="http://schemas.microsoft.com/office/drawing/2010/main" val="CCFFCC" mc:Ignorable="a14" a14:legacySpreadsheetColorIndex="42"/>
                  </a:gs>
                </a:gsLst>
                <a:lin ang="54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7-40F8-4122-BC2B-FB3C83701C50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8080" mc:Ignorable="a14" a14:legacySpreadsheetColorIndex="28"/>
                  </a:gs>
                  <a:gs pos="100000">
                    <a:srgbClr xmlns:mc="http://schemas.openxmlformats.org/markup-compatibility/2006" xmlns:a14="http://schemas.microsoft.com/office/drawing/2010/main" val="FFFFFF" mc:Ignorable="a14" a14:legacySpreadsheetColorIndex="9"/>
                  </a:gs>
                </a:gsLst>
                <a:lin ang="54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9-40F8-4122-BC2B-FB3C83701C50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всего </c:v>
                </c:pt>
                <c:pt idx="1">
                  <c:v>соц. сфера</c:v>
                </c:pt>
              </c:strCache>
            </c:strRef>
          </c:cat>
          <c:val>
            <c:numRef>
              <c:f>Sheet1!$B$2:$B$3</c:f>
              <c:numCache>
                <c:formatCode>0.0</c:formatCode>
                <c:ptCount val="2"/>
                <c:pt idx="0">
                  <c:v>26.9</c:v>
                </c:pt>
                <c:pt idx="1">
                  <c:v>73.099999999999994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0F8-4122-BC2B-FB3C83701C50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 w="7214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84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304461942257221"/>
          <c:y val="0.1402116402116402"/>
          <c:w val="0.72965879265092592"/>
          <c:h val="0.7195767195767195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2026</c:v>
                </c:pt>
              </c:strCache>
            </c:strRef>
          </c:tx>
          <c:spPr>
            <a:solidFill>
              <a:srgbClr val="CCECFF"/>
            </a:solidFill>
            <a:ln w="9152">
              <a:noFill/>
            </a:ln>
          </c:spPr>
          <c:explosion val="25"/>
          <c:dPt>
            <c:idx val="0"/>
            <c:bubble3D val="0"/>
            <c:spPr>
              <a:gradFill rotWithShape="0">
                <a:gsLst>
                  <a:gs pos="0">
                    <a:srgbClr val="333399"/>
                  </a:gs>
                  <a:gs pos="100000">
                    <a:srgbClr val="CC99FF"/>
                  </a:gs>
                </a:gsLst>
                <a:lin ang="5400000" scaled="1"/>
              </a:gradFill>
              <a:ln w="9152">
                <a:noFill/>
              </a:ln>
            </c:spPr>
            <c:extLst>
              <c:ext xmlns:c16="http://schemas.microsoft.com/office/drawing/2014/chart" uri="{C3380CC4-5D6E-409C-BE32-E72D297353CC}">
                <c16:uniqueId val="{00000001-E731-4DA2-98D9-C3378718A76C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2700000" scaled="1"/>
              </a:gradFill>
              <a:ln w="9152">
                <a:noFill/>
              </a:ln>
            </c:spPr>
            <c:extLst>
              <c:ext xmlns:c16="http://schemas.microsoft.com/office/drawing/2014/chart" uri="{C3380CC4-5D6E-409C-BE32-E72D297353CC}">
                <c16:uniqueId val="{00000003-E731-4DA2-98D9-C3378718A76C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val="993300"/>
                  </a:gs>
                  <a:gs pos="100000">
                    <a:srgbClr val="FF99CC"/>
                  </a:gs>
                </a:gsLst>
                <a:lin ang="5400000" scaled="1"/>
              </a:gradFill>
              <a:ln w="9152">
                <a:noFill/>
              </a:ln>
            </c:spPr>
            <c:extLst>
              <c:ext xmlns:c16="http://schemas.microsoft.com/office/drawing/2014/chart" uri="{C3380CC4-5D6E-409C-BE32-E72D297353CC}">
                <c16:uniqueId val="{00000005-E731-4DA2-98D9-C3378718A76C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val="C0C0C0"/>
                  </a:gs>
                  <a:gs pos="100000">
                    <a:srgbClr val="FFFFFF"/>
                  </a:gs>
                </a:gsLst>
                <a:lin ang="5400000" scaled="1"/>
              </a:gradFill>
              <a:ln w="9152">
                <a:noFill/>
              </a:ln>
            </c:spPr>
            <c:extLst>
              <c:ext xmlns:c16="http://schemas.microsoft.com/office/drawing/2014/chart" uri="{C3380CC4-5D6E-409C-BE32-E72D297353CC}">
                <c16:uniqueId val="{00000007-E731-4DA2-98D9-C3378718A76C}"/>
              </c:ext>
            </c:extLst>
          </c:dPt>
          <c:dLbls>
            <c:dLbl>
              <c:idx val="0"/>
              <c:layout>
                <c:manualLayout>
                  <c:x val="1.1558801344997432E-2"/>
                  <c:y val="-0.35709159895517462"/>
                </c:manualLayout>
              </c:layout>
              <c:spPr>
                <a:noFill/>
                <a:ln w="9152">
                  <a:noFill/>
                </a:ln>
              </c:spPr>
              <c:txPr>
                <a:bodyPr/>
                <a:lstStyle/>
                <a:p>
                  <a:pPr>
                    <a:defRPr sz="199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731-4DA2-98D9-C3378718A76C}"/>
                </c:ext>
              </c:extLst>
            </c:dLbl>
            <c:dLbl>
              <c:idx val="1"/>
              <c:layout>
                <c:manualLayout>
                  <c:x val="-3.6033452807646402E-2"/>
                  <c:y val="2.4206548649504012E-3"/>
                </c:manualLayout>
              </c:layout>
              <c:spPr>
                <a:noFill/>
                <a:ln w="9152">
                  <a:noFill/>
                </a:ln>
              </c:spPr>
              <c:txPr>
                <a:bodyPr/>
                <a:lstStyle/>
                <a:p>
                  <a:pPr>
                    <a:defRPr sz="199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731-4DA2-98D9-C3378718A76C}"/>
                </c:ext>
              </c:extLst>
            </c:dLbl>
            <c:dLbl>
              <c:idx val="2"/>
              <c:layout>
                <c:manualLayout>
                  <c:x val="-1.4446984449524455E-2"/>
                  <c:y val="9.4562647754137547E-3"/>
                </c:manualLayout>
              </c:layout>
              <c:spPr>
                <a:noFill/>
                <a:ln w="9152">
                  <a:noFill/>
                </a:ln>
              </c:spPr>
              <c:txPr>
                <a:bodyPr/>
                <a:lstStyle/>
                <a:p>
                  <a:pPr>
                    <a:defRPr sz="199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731-4DA2-98D9-C3378718A76C}"/>
                </c:ext>
              </c:extLst>
            </c:dLbl>
            <c:dLbl>
              <c:idx val="3"/>
              <c:layout>
                <c:manualLayout>
                  <c:x val="5.2437370059926172E-2"/>
                  <c:y val="5.0661752387334601E-3"/>
                </c:manualLayout>
              </c:layout>
              <c:spPr>
                <a:noFill/>
                <a:ln w="9152">
                  <a:noFill/>
                </a:ln>
              </c:spPr>
              <c:txPr>
                <a:bodyPr/>
                <a:lstStyle/>
                <a:p>
                  <a:pPr>
                    <a:defRPr sz="199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731-4DA2-98D9-C3378718A76C}"/>
                </c:ext>
              </c:extLst>
            </c:dLbl>
            <c:dLbl>
              <c:idx val="4"/>
              <c:spPr>
                <a:noFill/>
                <a:ln w="9152">
                  <a:noFill/>
                </a:ln>
              </c:spPr>
              <c:txPr>
                <a:bodyPr/>
                <a:lstStyle/>
                <a:p>
                  <a:pPr>
                    <a:defRPr sz="199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731-4DA2-98D9-C3378718A76C}"/>
                </c:ext>
              </c:extLst>
            </c:dLbl>
            <c:dLbl>
              <c:idx val="5"/>
              <c:spPr>
                <a:noFill/>
                <a:ln w="9152">
                  <a:noFill/>
                </a:ln>
              </c:spPr>
              <c:txPr>
                <a:bodyPr/>
                <a:lstStyle/>
                <a:p>
                  <a:pPr>
                    <a:defRPr sz="1994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731-4DA2-98D9-C3378718A76C}"/>
                </c:ext>
              </c:extLst>
            </c:dLbl>
            <c:spPr>
              <a:noFill/>
              <a:ln w="9152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994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образование</c:v>
                </c:pt>
                <c:pt idx="1">
                  <c:v>культура</c:v>
                </c:pt>
                <c:pt idx="2">
                  <c:v>социальное развитие</c:v>
                </c:pt>
                <c:pt idx="3">
                  <c:v>физкультура 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89.4</c:v>
                </c:pt>
                <c:pt idx="1">
                  <c:v>7.8</c:v>
                </c:pt>
                <c:pt idx="2">
                  <c:v>0.8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731-4DA2-98D9-C3378718A7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2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4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rotY val="19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3571428571428568E-2"/>
          <c:y val="6.6825775656324582E-2"/>
          <c:w val="0.89413265306122447"/>
          <c:h val="0.92362768496420045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2026</c:v>
                </c:pt>
              </c:strCache>
            </c:strRef>
          </c:tx>
          <c:spPr>
            <a:ln w="7214">
              <a:noFill/>
            </a:ln>
          </c:spPr>
          <c:explosion val="25"/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339966" mc:Ignorable="a14" a14:legacySpreadsheetColorIndex="57"/>
                  </a:gs>
                  <a:gs pos="100000">
                    <a:srgbClr xmlns:mc="http://schemas.openxmlformats.org/markup-compatibility/2006" xmlns:a14="http://schemas.microsoft.com/office/drawing/2010/main" val="CCFFCC" mc:Ignorable="a14" a14:legacySpreadsheetColorIndex="42"/>
                  </a:gs>
                </a:gsLst>
                <a:lin ang="54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1-B021-402E-84BD-FFCFBDCF9BE0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CC00" mc:Ignorable="a14" a14:legacySpreadsheetColorIndex="51"/>
                  </a:gs>
                  <a:gs pos="100000">
                    <a:srgbClr xmlns:mc="http://schemas.openxmlformats.org/markup-compatibility/2006" xmlns:a14="http://schemas.microsoft.com/office/drawing/2010/main" val="FFCC99" mc:Ignorable="a14" a14:legacySpreadsheetColorIndex="47"/>
                  </a:gs>
                </a:gsLst>
                <a:lin ang="27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3-B021-402E-84BD-FFCFBDCF9BE0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3300" mc:Ignorable="a14" a14:legacySpreadsheetColorIndex="60"/>
                  </a:gs>
                  <a:gs pos="10000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</a:gsLst>
                <a:lin ang="54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5-B021-402E-84BD-FFCFBDCF9BE0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008000" mc:Ignorable="a14" a14:legacySpreadsheetColorIndex="17"/>
                  </a:gs>
                  <a:gs pos="100000">
                    <a:srgbClr xmlns:mc="http://schemas.openxmlformats.org/markup-compatibility/2006" xmlns:a14="http://schemas.microsoft.com/office/drawing/2010/main" val="CCFFCC" mc:Ignorable="a14" a14:legacySpreadsheetColorIndex="42"/>
                  </a:gs>
                </a:gsLst>
                <a:lin ang="54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7-B021-402E-84BD-FFCFBDCF9BE0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8080" mc:Ignorable="a14" a14:legacySpreadsheetColorIndex="28"/>
                  </a:gs>
                  <a:gs pos="100000">
                    <a:srgbClr xmlns:mc="http://schemas.openxmlformats.org/markup-compatibility/2006" xmlns:a14="http://schemas.microsoft.com/office/drawing/2010/main" val="FFFFFF" mc:Ignorable="a14" a14:legacySpreadsheetColorIndex="9"/>
                  </a:gs>
                </a:gsLst>
                <a:lin ang="54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9-B021-402E-84BD-FFCFBDCF9BE0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всего </c:v>
                </c:pt>
                <c:pt idx="1">
                  <c:v>соц. сфера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28.8</c:v>
                </c:pt>
                <c:pt idx="1">
                  <c:v>71.2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021-402E-84BD-FFCFBDCF9BE0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 w="7214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84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255056999142791"/>
          <c:y val="0.24393249234933514"/>
          <c:w val="0.72965879265092592"/>
          <c:h val="0.7195767195767195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2027</c:v>
                </c:pt>
              </c:strCache>
            </c:strRef>
          </c:tx>
          <c:spPr>
            <a:solidFill>
              <a:srgbClr val="CCECFF"/>
            </a:solidFill>
            <a:ln w="9189">
              <a:noFill/>
            </a:ln>
          </c:spPr>
          <c:explosion val="25"/>
          <c:dPt>
            <c:idx val="0"/>
            <c:bubble3D val="0"/>
            <c:explosion val="0"/>
            <c:spPr>
              <a:gradFill rotWithShape="0">
                <a:gsLst>
                  <a:gs pos="0">
                    <a:srgbClr val="333399"/>
                  </a:gs>
                  <a:gs pos="100000">
                    <a:srgbClr val="CC99FF"/>
                  </a:gs>
                </a:gsLst>
                <a:lin ang="5400000" scaled="1"/>
              </a:gradFill>
              <a:ln w="9189">
                <a:noFill/>
              </a:ln>
            </c:spPr>
            <c:extLst>
              <c:ext xmlns:c16="http://schemas.microsoft.com/office/drawing/2014/chart" uri="{C3380CC4-5D6E-409C-BE32-E72D297353CC}">
                <c16:uniqueId val="{00000001-99D1-4D17-A727-B96CB3FC849E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2700000" scaled="1"/>
              </a:gradFill>
              <a:ln w="9189">
                <a:noFill/>
              </a:ln>
            </c:spPr>
            <c:extLst>
              <c:ext xmlns:c16="http://schemas.microsoft.com/office/drawing/2014/chart" uri="{C3380CC4-5D6E-409C-BE32-E72D297353CC}">
                <c16:uniqueId val="{00000003-99D1-4D17-A727-B96CB3FC849E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val="993300"/>
                  </a:gs>
                  <a:gs pos="100000">
                    <a:srgbClr val="FF99CC"/>
                  </a:gs>
                </a:gsLst>
                <a:lin ang="5400000" scaled="1"/>
              </a:gradFill>
              <a:ln w="9189">
                <a:noFill/>
              </a:ln>
            </c:spPr>
            <c:extLst>
              <c:ext xmlns:c16="http://schemas.microsoft.com/office/drawing/2014/chart" uri="{C3380CC4-5D6E-409C-BE32-E72D297353CC}">
                <c16:uniqueId val="{00000005-99D1-4D17-A727-B96CB3FC849E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val="C0C0C0"/>
                  </a:gs>
                  <a:gs pos="100000">
                    <a:srgbClr val="FFFFFF"/>
                  </a:gs>
                </a:gsLst>
                <a:lin ang="5400000" scaled="1"/>
              </a:gradFill>
              <a:ln w="9189">
                <a:noFill/>
              </a:ln>
            </c:spPr>
            <c:extLst>
              <c:ext xmlns:c16="http://schemas.microsoft.com/office/drawing/2014/chart" uri="{C3380CC4-5D6E-409C-BE32-E72D297353CC}">
                <c16:uniqueId val="{00000007-99D1-4D17-A727-B96CB3FC849E}"/>
              </c:ext>
            </c:extLst>
          </c:dPt>
          <c:dLbls>
            <c:dLbl>
              <c:idx val="0"/>
              <c:layout>
                <c:manualLayout>
                  <c:x val="0.17753567640182619"/>
                  <c:y val="-0.22076398076981346"/>
                </c:manualLayout>
              </c:layout>
              <c:spPr>
                <a:noFill/>
                <a:ln w="9189">
                  <a:noFill/>
                </a:ln>
              </c:spPr>
              <c:txPr>
                <a:bodyPr/>
                <a:lstStyle/>
                <a:p>
                  <a:pPr>
                    <a:defRPr sz="2002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9D1-4D17-A727-B96CB3FC849E}"/>
                </c:ext>
              </c:extLst>
            </c:dLbl>
            <c:dLbl>
              <c:idx val="1"/>
              <c:layout>
                <c:manualLayout>
                  <c:x val="-1.9563307274762992E-2"/>
                  <c:y val="0"/>
                </c:manualLayout>
              </c:layout>
              <c:spPr>
                <a:noFill/>
                <a:ln w="9189">
                  <a:noFill/>
                </a:ln>
              </c:spPr>
              <c:txPr>
                <a:bodyPr/>
                <a:lstStyle/>
                <a:p>
                  <a:pPr>
                    <a:defRPr sz="2002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9D1-4D17-A727-B96CB3FC849E}"/>
                </c:ext>
              </c:extLst>
            </c:dLbl>
            <c:dLbl>
              <c:idx val="2"/>
              <c:layout>
                <c:manualLayout>
                  <c:x val="-1.9225956970432459E-2"/>
                  <c:y val="9.4562647754137547E-3"/>
                </c:manualLayout>
              </c:layout>
              <c:spPr>
                <a:noFill/>
                <a:ln w="9189">
                  <a:noFill/>
                </a:ln>
              </c:spPr>
              <c:txPr>
                <a:bodyPr/>
                <a:lstStyle/>
                <a:p>
                  <a:pPr>
                    <a:defRPr sz="2002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9D1-4D17-A727-B96CB3FC849E}"/>
                </c:ext>
              </c:extLst>
            </c:dLbl>
            <c:dLbl>
              <c:idx val="3"/>
              <c:layout>
                <c:manualLayout>
                  <c:x val="3.2665305201051181E-2"/>
                  <c:y val="0"/>
                </c:manualLayout>
              </c:layout>
              <c:spPr>
                <a:noFill/>
                <a:ln w="9189">
                  <a:noFill/>
                </a:ln>
              </c:spPr>
              <c:txPr>
                <a:bodyPr/>
                <a:lstStyle/>
                <a:p>
                  <a:pPr>
                    <a:defRPr sz="2002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4244866920152091"/>
                      <c:h val="0.2231513876492264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99D1-4D17-A727-B96CB3FC849E}"/>
                </c:ext>
              </c:extLst>
            </c:dLbl>
            <c:dLbl>
              <c:idx val="4"/>
              <c:spPr>
                <a:noFill/>
                <a:ln w="9189">
                  <a:noFill/>
                </a:ln>
              </c:spPr>
              <c:txPr>
                <a:bodyPr/>
                <a:lstStyle/>
                <a:p>
                  <a:pPr>
                    <a:defRPr sz="2002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9D1-4D17-A727-B96CB3FC849E}"/>
                </c:ext>
              </c:extLst>
            </c:dLbl>
            <c:dLbl>
              <c:idx val="5"/>
              <c:spPr>
                <a:noFill/>
                <a:ln w="9189">
                  <a:noFill/>
                </a:ln>
              </c:spPr>
              <c:txPr>
                <a:bodyPr/>
                <a:lstStyle/>
                <a:p>
                  <a:pPr>
                    <a:defRPr sz="2002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9D1-4D17-A727-B96CB3FC849E}"/>
                </c:ext>
              </c:extLst>
            </c:dLbl>
            <c:spPr>
              <a:noFill/>
              <a:ln w="9189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2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образование</c:v>
                </c:pt>
                <c:pt idx="1">
                  <c:v>культура</c:v>
                </c:pt>
                <c:pt idx="2">
                  <c:v>социальное развитие</c:v>
                </c:pt>
                <c:pt idx="3">
                  <c:v>физкультура 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89.3</c:v>
                </c:pt>
                <c:pt idx="1">
                  <c:v>7.9</c:v>
                </c:pt>
                <c:pt idx="2">
                  <c:v>0.8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9D1-4D17-A727-B96CB3FC84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26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47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rotY val="19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3571428571428568E-2"/>
          <c:y val="6.6825775656324582E-2"/>
          <c:w val="0.89413265306122447"/>
          <c:h val="0.92362768496420045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2027</c:v>
                </c:pt>
              </c:strCache>
            </c:strRef>
          </c:tx>
          <c:spPr>
            <a:ln w="7214">
              <a:noFill/>
            </a:ln>
          </c:spPr>
          <c:explosion val="25"/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339966" mc:Ignorable="a14" a14:legacySpreadsheetColorIndex="57"/>
                  </a:gs>
                  <a:gs pos="100000">
                    <a:srgbClr xmlns:mc="http://schemas.openxmlformats.org/markup-compatibility/2006" xmlns:a14="http://schemas.microsoft.com/office/drawing/2010/main" val="CCFFCC" mc:Ignorable="a14" a14:legacySpreadsheetColorIndex="42"/>
                  </a:gs>
                </a:gsLst>
                <a:lin ang="54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1-9F3D-4EED-B00A-1335106B2A9C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CC00" mc:Ignorable="a14" a14:legacySpreadsheetColorIndex="51"/>
                  </a:gs>
                  <a:gs pos="100000">
                    <a:srgbClr xmlns:mc="http://schemas.openxmlformats.org/markup-compatibility/2006" xmlns:a14="http://schemas.microsoft.com/office/drawing/2010/main" val="FFCC99" mc:Ignorable="a14" a14:legacySpreadsheetColorIndex="47"/>
                  </a:gs>
                </a:gsLst>
                <a:lin ang="27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3-9F3D-4EED-B00A-1335106B2A9C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3300" mc:Ignorable="a14" a14:legacySpreadsheetColorIndex="60"/>
                  </a:gs>
                  <a:gs pos="10000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</a:gsLst>
                <a:lin ang="54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5-9F3D-4EED-B00A-1335106B2A9C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008000" mc:Ignorable="a14" a14:legacySpreadsheetColorIndex="17"/>
                  </a:gs>
                  <a:gs pos="100000">
                    <a:srgbClr xmlns:mc="http://schemas.openxmlformats.org/markup-compatibility/2006" xmlns:a14="http://schemas.microsoft.com/office/drawing/2010/main" val="CCFFCC" mc:Ignorable="a14" a14:legacySpreadsheetColorIndex="42"/>
                  </a:gs>
                </a:gsLst>
                <a:lin ang="54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7-9F3D-4EED-B00A-1335106B2A9C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8080" mc:Ignorable="a14" a14:legacySpreadsheetColorIndex="28"/>
                  </a:gs>
                  <a:gs pos="100000">
                    <a:srgbClr xmlns:mc="http://schemas.openxmlformats.org/markup-compatibility/2006" xmlns:a14="http://schemas.microsoft.com/office/drawing/2010/main" val="FFFFFF" mc:Ignorable="a14" a14:legacySpreadsheetColorIndex="9"/>
                  </a:gs>
                </a:gsLst>
                <a:lin ang="54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9-9F3D-4EED-B00A-1335106B2A9C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всего </c:v>
                </c:pt>
                <c:pt idx="1">
                  <c:v>соц. сфера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28.7</c:v>
                </c:pt>
                <c:pt idx="1">
                  <c:v>71.3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F3D-4EED-B00A-1335106B2A9C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 w="7214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84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1521739130434798E-3"/>
          <c:y val="8.0000000000000043E-2"/>
          <c:w val="0.97826086956521741"/>
          <c:h val="0.8750000000000072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2026</c:v>
                </c:pt>
              </c:strCache>
            </c:strRef>
          </c:tx>
          <c:spPr>
            <a:solidFill>
              <a:srgbClr val="CCECFF"/>
            </a:solidFill>
            <a:ln w="12665">
              <a:noFill/>
            </a:ln>
          </c:spPr>
          <c:explosion val="25"/>
          <c:dPt>
            <c:idx val="0"/>
            <c:bubble3D val="0"/>
            <c:spPr>
              <a:gradFill rotWithShape="0">
                <a:gsLst>
                  <a:gs pos="0">
                    <a:srgbClr val="333399"/>
                  </a:gs>
                  <a:gs pos="100000">
                    <a:srgbClr val="CC99FF"/>
                  </a:gs>
                </a:gsLst>
                <a:lin ang="5400000" scaled="1"/>
              </a:gradFill>
              <a:ln w="12665">
                <a:noFill/>
              </a:ln>
            </c:spPr>
            <c:extLst>
              <c:ext xmlns:c16="http://schemas.microsoft.com/office/drawing/2014/chart" uri="{C3380CC4-5D6E-409C-BE32-E72D297353CC}">
                <c16:uniqueId val="{00000001-DEEB-4A71-9044-797D681B4701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2700000" scaled="1"/>
              </a:gradFill>
              <a:ln w="12665">
                <a:noFill/>
              </a:ln>
            </c:spPr>
            <c:extLst>
              <c:ext xmlns:c16="http://schemas.microsoft.com/office/drawing/2014/chart" uri="{C3380CC4-5D6E-409C-BE32-E72D297353CC}">
                <c16:uniqueId val="{00000003-DEEB-4A71-9044-797D681B4701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val="993300"/>
                  </a:gs>
                  <a:gs pos="100000">
                    <a:srgbClr val="FF99CC"/>
                  </a:gs>
                </a:gsLst>
                <a:lin ang="5400000" scaled="1"/>
              </a:gradFill>
              <a:ln w="12665">
                <a:noFill/>
              </a:ln>
            </c:spPr>
            <c:extLst>
              <c:ext xmlns:c16="http://schemas.microsoft.com/office/drawing/2014/chart" uri="{C3380CC4-5D6E-409C-BE32-E72D297353CC}">
                <c16:uniqueId val="{00000005-DEEB-4A71-9044-797D681B4701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val="008000"/>
                  </a:gs>
                  <a:gs pos="100000">
                    <a:srgbClr val="CCFFCC"/>
                  </a:gs>
                </a:gsLst>
                <a:lin ang="5400000" scaled="1"/>
              </a:gradFill>
              <a:ln w="12665">
                <a:noFill/>
              </a:ln>
            </c:spPr>
            <c:extLst>
              <c:ext xmlns:c16="http://schemas.microsoft.com/office/drawing/2014/chart" uri="{C3380CC4-5D6E-409C-BE32-E72D297353CC}">
                <c16:uniqueId val="{00000007-DEEB-4A71-9044-797D681B4701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val="808080"/>
                  </a:gs>
                  <a:gs pos="100000">
                    <a:srgbClr val="FFFFFF"/>
                  </a:gs>
                </a:gsLst>
                <a:lin ang="5400000" scaled="1"/>
              </a:gradFill>
              <a:ln w="12665">
                <a:noFill/>
              </a:ln>
            </c:spPr>
            <c:extLst>
              <c:ext xmlns:c16="http://schemas.microsoft.com/office/drawing/2014/chart" uri="{C3380CC4-5D6E-409C-BE32-E72D297353CC}">
                <c16:uniqueId val="{00000009-DEEB-4A71-9044-797D681B4701}"/>
              </c:ext>
            </c:extLst>
          </c:dPt>
          <c:dLbls>
            <c:dLbl>
              <c:idx val="0"/>
              <c:layout>
                <c:manualLayout>
                  <c:x val="0"/>
                  <c:y val="-9.6134369891560767E-2"/>
                </c:manualLayout>
              </c:layout>
              <c:numFmt formatCode="0.0" sourceLinked="0"/>
              <c:spPr>
                <a:noFill/>
                <a:ln w="12665">
                  <a:noFill/>
                </a:ln>
              </c:spPr>
              <c:txPr>
                <a:bodyPr/>
                <a:lstStyle/>
                <a:p>
                  <a:pPr>
                    <a:defRPr sz="2404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EEB-4A71-9044-797D681B4701}"/>
                </c:ext>
              </c:extLst>
            </c:dLbl>
            <c:dLbl>
              <c:idx val="1"/>
              <c:layout>
                <c:manualLayout>
                  <c:x val="-1.4993239481428451E-2"/>
                  <c:y val="-0.22458428514912135"/>
                </c:manualLayout>
              </c:layout>
              <c:numFmt formatCode="0.0" sourceLinked="0"/>
              <c:spPr>
                <a:noFill/>
                <a:ln w="12665">
                  <a:noFill/>
                </a:ln>
              </c:spPr>
              <c:txPr>
                <a:bodyPr/>
                <a:lstStyle/>
                <a:p>
                  <a:pPr>
                    <a:defRPr sz="2404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8989898989899"/>
                      <c:h val="0.3778282009724473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DEEB-4A71-9044-797D681B4701}"/>
                </c:ext>
              </c:extLst>
            </c:dLbl>
            <c:dLbl>
              <c:idx val="2"/>
              <c:layout>
                <c:manualLayout>
                  <c:x val="2.2843386867390635E-2"/>
                  <c:y val="5.7948263598587416E-2"/>
                </c:manualLayout>
              </c:layout>
              <c:numFmt formatCode="0.0" sourceLinked="0"/>
              <c:spPr>
                <a:noFill/>
                <a:ln w="12665">
                  <a:noFill/>
                </a:ln>
              </c:spPr>
              <c:txPr>
                <a:bodyPr/>
                <a:lstStyle/>
                <a:p>
                  <a:pPr>
                    <a:defRPr sz="2404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EEB-4A71-9044-797D681B4701}"/>
                </c:ext>
              </c:extLst>
            </c:dLbl>
            <c:dLbl>
              <c:idx val="3"/>
              <c:numFmt formatCode="0.0" sourceLinked="0"/>
              <c:spPr>
                <a:noFill/>
                <a:ln w="12665">
                  <a:noFill/>
                </a:ln>
              </c:spPr>
              <c:txPr>
                <a:bodyPr/>
                <a:lstStyle/>
                <a:p>
                  <a:pPr>
                    <a:defRPr sz="2404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EEB-4A71-9044-797D681B4701}"/>
                </c:ext>
              </c:extLst>
            </c:dLbl>
            <c:dLbl>
              <c:idx val="4"/>
              <c:layout>
                <c:manualLayout>
                  <c:x val="2.0642646941859539E-2"/>
                  <c:y val="1.4586709886547812E-2"/>
                </c:manualLayout>
              </c:layout>
              <c:numFmt formatCode="0.0" sourceLinked="0"/>
              <c:spPr>
                <a:noFill/>
                <a:ln w="12665">
                  <a:noFill/>
                </a:ln>
              </c:spPr>
              <c:txPr>
                <a:bodyPr/>
                <a:lstStyle/>
                <a:p>
                  <a:pPr>
                    <a:defRPr sz="2404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EEB-4A71-9044-797D681B4701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EEB-4A71-9044-797D681B4701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EEB-4A71-9044-797D681B4701}"/>
                </c:ext>
              </c:extLst>
            </c:dLbl>
            <c:numFmt formatCode="0.0" sourceLinked="0"/>
            <c:spPr>
              <a:noFill/>
              <a:ln w="12665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404" b="1" i="0" u="none" strike="noStrike" baseline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</c:v>
                </c:pt>
                <c:pt idx="4">
                  <c:v>госпошлина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71.8</c:v>
                </c:pt>
                <c:pt idx="1">
                  <c:v>103</c:v>
                </c:pt>
                <c:pt idx="2">
                  <c:v>72.8</c:v>
                </c:pt>
                <c:pt idx="3">
                  <c:v>15.6</c:v>
                </c:pt>
                <c:pt idx="4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DEEB-4A71-9044-797D681B47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39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501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202</a:t>
            </a:r>
            <a:r>
              <a:rPr lang="en-US" dirty="0"/>
              <a:t>4</a:t>
            </a:r>
            <a:endParaRPr lang="ru-RU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5CA-4714-A6BC-B742AE08F3D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5CA-4714-A6BC-B742AE08F3D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1"/>
                <c:pt idx="0">
                  <c:v>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90.1</c:v>
                </c:pt>
                <c:pt idx="1">
                  <c:v>9.9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5CA-4714-A6BC-B742AE08F3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202</a:t>
            </a:r>
            <a:r>
              <a:rPr lang="en-US" dirty="0"/>
              <a:t>5</a:t>
            </a:r>
            <a:endParaRPr lang="ru-RU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337-4B2C-B721-F0E01507E6F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337-4B2C-B721-F0E01507E6F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92.2</c:v>
                </c:pt>
                <c:pt idx="1">
                  <c:v>7.8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337-4B2C-B721-F0E01507E6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202</a:t>
            </a:r>
            <a:r>
              <a:rPr lang="en-US" dirty="0"/>
              <a:t>6</a:t>
            </a:r>
            <a:endParaRPr lang="ru-RU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2026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DB3-4CCE-AEE2-2C026A872DD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DB3-4CCE-AEE2-2C026A872DD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90.5</c:v>
                </c:pt>
                <c:pt idx="1">
                  <c:v>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B3-4CCE-AEE2-2C026A872D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202</a:t>
            </a:r>
            <a:r>
              <a:rPr lang="en-US" dirty="0"/>
              <a:t>7</a:t>
            </a:r>
            <a:endParaRPr lang="ru-RU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2027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9AE1-45AD-B2DB-1D78EF7383B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9AE1-45AD-B2DB-1D78EF7383B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89.7</c:v>
                </c:pt>
                <c:pt idx="1">
                  <c:v>10.3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E1-45AD-B2DB-1D78EF7383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73626778510451063"/>
          <c:w val="0.99136507700688359"/>
          <c:h val="0.2637322148954892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2025год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shade val="58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8A9-4912-AD88-ADCA0ECBD58C}"/>
              </c:ext>
            </c:extLst>
          </c:dPt>
          <c:dPt>
            <c:idx val="1"/>
            <c:bubble3D val="0"/>
            <c:spPr>
              <a:solidFill>
                <a:schemeClr val="accent3">
                  <a:shade val="86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8A9-4912-AD88-ADCA0ECBD58C}"/>
              </c:ext>
            </c:extLst>
          </c:dPt>
          <c:dPt>
            <c:idx val="2"/>
            <c:bubble3D val="0"/>
            <c:spPr>
              <a:solidFill>
                <a:schemeClr val="accent3">
                  <a:tint val="86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F8A9-4912-AD88-ADCA0ECBD58C}"/>
              </c:ext>
            </c:extLst>
          </c:dPt>
          <c:dPt>
            <c:idx val="3"/>
            <c:bubble3D val="0"/>
            <c:spPr>
              <a:solidFill>
                <a:schemeClr val="accent3">
                  <a:tint val="58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F8A9-4912-AD88-ADCA0ECBD58C}"/>
              </c:ext>
            </c:extLst>
          </c:dPt>
          <c:dLbls>
            <c:dLbl>
              <c:idx val="0"/>
              <c:layout>
                <c:manualLayout>
                  <c:x val="0.12486506153002488"/>
                  <c:y val="-0.38275852190176846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97875,7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F8A9-4912-AD88-ADCA0ECBD58C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8A9-4912-AD88-ADCA0ECBD58C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8A9-4912-AD88-ADCA0ECBD58C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8A9-4912-AD88-ADCA0ECBD58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97875.7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8A9-4912-AD88-ADCA0ECBD5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2026 год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2026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shade val="58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872-49EB-9872-088E3A63329D}"/>
              </c:ext>
            </c:extLst>
          </c:dPt>
          <c:dPt>
            <c:idx val="1"/>
            <c:bubble3D val="0"/>
            <c:spPr>
              <a:solidFill>
                <a:schemeClr val="accent3">
                  <a:shade val="86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872-49EB-9872-088E3A63329D}"/>
              </c:ext>
            </c:extLst>
          </c:dPt>
          <c:dPt>
            <c:idx val="2"/>
            <c:bubble3D val="0"/>
            <c:spPr>
              <a:solidFill>
                <a:schemeClr val="accent3">
                  <a:tint val="86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D872-49EB-9872-088E3A63329D}"/>
              </c:ext>
            </c:extLst>
          </c:dPt>
          <c:dPt>
            <c:idx val="3"/>
            <c:bubble3D val="0"/>
            <c:spPr>
              <a:solidFill>
                <a:schemeClr val="accent3">
                  <a:tint val="58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D872-49EB-9872-088E3A63329D}"/>
              </c:ext>
            </c:extLst>
          </c:dPt>
          <c:dLbls>
            <c:dLbl>
              <c:idx val="0"/>
              <c:layout>
                <c:manualLayout>
                  <c:x val="0.20531643191047949"/>
                  <c:y val="-0.36235544953663645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102989,0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456332664792712"/>
                      <c:h val="0.33024128686327076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D872-49EB-9872-088E3A63329D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872-49EB-9872-088E3A63329D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872-49EB-9872-088E3A63329D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872-49EB-9872-088E3A63329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102989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872-49EB-9872-088E3A6332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2027 год</a:t>
            </a:r>
          </a:p>
        </c:rich>
      </c:tx>
      <c:layout>
        <c:manualLayout>
          <c:xMode val="edge"/>
          <c:yMode val="edge"/>
          <c:x val="0.40409910594729243"/>
          <c:y val="1.472887276573437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2026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shade val="58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B28-43EE-90E3-F05EF5A074C4}"/>
              </c:ext>
            </c:extLst>
          </c:dPt>
          <c:dPt>
            <c:idx val="1"/>
            <c:bubble3D val="0"/>
            <c:spPr>
              <a:solidFill>
                <a:schemeClr val="accent3">
                  <a:shade val="86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B28-43EE-90E3-F05EF5A074C4}"/>
              </c:ext>
            </c:extLst>
          </c:dPt>
          <c:dPt>
            <c:idx val="2"/>
            <c:bubble3D val="0"/>
            <c:spPr>
              <a:solidFill>
                <a:schemeClr val="accent3">
                  <a:tint val="86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CB28-43EE-90E3-F05EF5A074C4}"/>
              </c:ext>
            </c:extLst>
          </c:dPt>
          <c:dPt>
            <c:idx val="3"/>
            <c:bubble3D val="0"/>
            <c:spPr>
              <a:solidFill>
                <a:schemeClr val="accent3">
                  <a:tint val="58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CB28-43EE-90E3-F05EF5A074C4}"/>
              </c:ext>
            </c:extLst>
          </c:dPt>
          <c:dLbls>
            <c:dLbl>
              <c:idx val="0"/>
              <c:layout>
                <c:manualLayout>
                  <c:x val="0.10771902537144995"/>
                  <c:y val="-0.38562894992801805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105434,3</a:t>
                    </a:r>
                  </a:p>
                  <a:p>
                    <a:pPr>
                      <a:defRPr sz="1600" b="1"/>
                    </a:pPr>
                    <a:endParaRPr lang="en-US" dirty="0"/>
                  </a:p>
                  <a:p>
                    <a:pPr>
                      <a:defRPr sz="1600" b="1"/>
                    </a:pP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CB28-43EE-90E3-F05EF5A074C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B28-43EE-90E3-F05EF5A074C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B28-43EE-90E3-F05EF5A074C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B28-43EE-90E3-F05EF5A074C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95740.800000000003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B28-43EE-90E3-F05EF5A074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6604938271604934"/>
          <c:h val="0.897334472896422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>
                        <a:solidFill>
                          <a:schemeClr val="tx1"/>
                        </a:solidFill>
                      </a:rPr>
                      <a:t>6,0</a:t>
                    </a:r>
                    <a:r>
                      <a:rPr lang="ru-RU" baseline="0" dirty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ru-RU" baseline="0" dirty="0" err="1">
                        <a:solidFill>
                          <a:schemeClr val="tx1"/>
                        </a:solidFill>
                      </a:rPr>
                      <a:t>млн.руб</a:t>
                    </a:r>
                    <a:r>
                      <a:rPr lang="ru-RU" baseline="0" dirty="0">
                        <a:solidFill>
                          <a:schemeClr val="tx1"/>
                        </a:solidFill>
                      </a:rPr>
                      <a:t>.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3DFC-4671-B2E7-C060D5FB6D7B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>
                        <a:solidFill>
                          <a:schemeClr val="tx1"/>
                        </a:solidFill>
                      </a:rPr>
                      <a:t>15,6 млн.руб.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3DFC-4671-B2E7-C060D5FB6D7B}"/>
                </c:ext>
              </c:extLst>
            </c:dLbl>
            <c:dLbl>
              <c:idx val="2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>
                        <a:solidFill>
                          <a:schemeClr val="tx1"/>
                        </a:solidFill>
                      </a:rPr>
                      <a:t>6,0 млн.руб.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3DFC-4671-B2E7-C060D5FB6D7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2024  (закон)</c:v>
                </c:pt>
                <c:pt idx="2">
                  <c:v>2025 (закон)</c:v>
                </c:pt>
                <c:pt idx="3">
                  <c:v>2026 (проект)</c:v>
                </c:pt>
                <c:pt idx="4">
                  <c:v>2027 (проект)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3-3DFC-4671-B2E7-C060D5FB6D7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2024  (закон)</c:v>
                </c:pt>
                <c:pt idx="2">
                  <c:v>2025 (закон)</c:v>
                </c:pt>
                <c:pt idx="3">
                  <c:v>2026 (проект)</c:v>
                </c:pt>
                <c:pt idx="4">
                  <c:v>2027 (проект)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 formatCode="0.0">
                  <c:v>15.4</c:v>
                </c:pt>
                <c:pt idx="2" formatCode="0.0">
                  <c:v>15.1</c:v>
                </c:pt>
                <c:pt idx="3">
                  <c:v>15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DFC-4671-B2E7-C060D5FB6D7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61491544"/>
        <c:axId val="159708616"/>
      </c:barChart>
      <c:catAx>
        <c:axId val="161491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9708616"/>
        <c:crosses val="autoZero"/>
        <c:auto val="1"/>
        <c:lblAlgn val="ctr"/>
        <c:lblOffset val="100"/>
        <c:noMultiLvlLbl val="0"/>
      </c:catAx>
      <c:valAx>
        <c:axId val="15970861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crossAx val="161491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463114792991408E-2"/>
          <c:y val="9.8975502129863835E-2"/>
          <c:w val="0.88454429727065953"/>
          <c:h val="0.8282001404417237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CCECFF"/>
            </a:solidFill>
            <a:ln w="13498">
              <a:noFill/>
            </a:ln>
          </c:spPr>
          <c:explosion val="13"/>
          <c:dPt>
            <c:idx val="0"/>
            <c:bubble3D val="0"/>
            <c:spPr>
              <a:gradFill rotWithShape="0">
                <a:gsLst>
                  <a:gs pos="0">
                    <a:srgbClr val="333399"/>
                  </a:gs>
                  <a:gs pos="100000">
                    <a:srgbClr val="CC99FF"/>
                  </a:gs>
                </a:gsLst>
                <a:lin ang="5400000" scaled="1"/>
              </a:gradFill>
              <a:ln w="13498">
                <a:noFill/>
              </a:ln>
            </c:spPr>
            <c:extLst>
              <c:ext xmlns:c16="http://schemas.microsoft.com/office/drawing/2014/chart" uri="{C3380CC4-5D6E-409C-BE32-E72D297353CC}">
                <c16:uniqueId val="{00000001-10A4-41AB-BDA5-C99E05298165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2700000" scaled="1"/>
              </a:gradFill>
              <a:ln w="13498">
                <a:noFill/>
              </a:ln>
            </c:spPr>
            <c:extLst>
              <c:ext xmlns:c16="http://schemas.microsoft.com/office/drawing/2014/chart" uri="{C3380CC4-5D6E-409C-BE32-E72D297353CC}">
                <c16:uniqueId val="{00000003-10A4-41AB-BDA5-C99E05298165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val="993300"/>
                  </a:gs>
                  <a:gs pos="100000">
                    <a:srgbClr val="FF99CC"/>
                  </a:gs>
                </a:gsLst>
                <a:lin ang="5400000" scaled="1"/>
              </a:gradFill>
              <a:ln w="13498">
                <a:noFill/>
              </a:ln>
            </c:spPr>
            <c:extLst>
              <c:ext xmlns:c16="http://schemas.microsoft.com/office/drawing/2014/chart" uri="{C3380CC4-5D6E-409C-BE32-E72D297353CC}">
                <c16:uniqueId val="{00000005-10A4-41AB-BDA5-C99E05298165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val="008000"/>
                  </a:gs>
                  <a:gs pos="100000">
                    <a:srgbClr val="CCFFCC"/>
                  </a:gs>
                </a:gsLst>
                <a:lin ang="5400000" scaled="1"/>
              </a:gradFill>
              <a:ln w="13498">
                <a:noFill/>
              </a:ln>
            </c:spPr>
            <c:extLst>
              <c:ext xmlns:c16="http://schemas.microsoft.com/office/drawing/2014/chart" uri="{C3380CC4-5D6E-409C-BE32-E72D297353CC}">
                <c16:uniqueId val="{00000007-10A4-41AB-BDA5-C99E05298165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val="808080"/>
                  </a:gs>
                  <a:gs pos="100000">
                    <a:srgbClr val="FFFFFF"/>
                  </a:gs>
                </a:gsLst>
                <a:lin ang="5400000" scaled="1"/>
              </a:gradFill>
              <a:ln w="13498">
                <a:noFill/>
              </a:ln>
            </c:spPr>
            <c:extLst>
              <c:ext xmlns:c16="http://schemas.microsoft.com/office/drawing/2014/chart" uri="{C3380CC4-5D6E-409C-BE32-E72D297353CC}">
                <c16:uniqueId val="{00000009-10A4-41AB-BDA5-C99E05298165}"/>
              </c:ext>
            </c:extLst>
          </c:dPt>
          <c:dLbls>
            <c:dLbl>
              <c:idx val="0"/>
              <c:layout>
                <c:manualLayout>
                  <c:x val="-0.14355145491461577"/>
                  <c:y val="-0.41328885448733277"/>
                </c:manualLayout>
              </c:layout>
              <c:numFmt formatCode="0.0" sourceLinked="0"/>
              <c:spPr>
                <a:noFill/>
                <a:ln w="13498">
                  <a:noFill/>
                </a:ln>
              </c:spPr>
              <c:txPr>
                <a:bodyPr/>
                <a:lstStyle/>
                <a:p>
                  <a:pPr>
                    <a:defRPr sz="2136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0A4-41AB-BDA5-C99E05298165}"/>
                </c:ext>
              </c:extLst>
            </c:dLbl>
            <c:dLbl>
              <c:idx val="1"/>
              <c:layout>
                <c:manualLayout>
                  <c:x val="4.4489911594441892E-2"/>
                  <c:y val="-0.21041372477447032"/>
                </c:manualLayout>
              </c:layout>
              <c:numFmt formatCode="0.0" sourceLinked="0"/>
              <c:spPr>
                <a:noFill/>
                <a:ln w="13498">
                  <a:noFill/>
                </a:ln>
              </c:spPr>
              <c:txPr>
                <a:bodyPr/>
                <a:lstStyle/>
                <a:p>
                  <a:pPr>
                    <a:defRPr sz="2136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0A4-41AB-BDA5-C99E05298165}"/>
                </c:ext>
              </c:extLst>
            </c:dLbl>
            <c:dLbl>
              <c:idx val="2"/>
              <c:layout>
                <c:manualLayout>
                  <c:x val="3.4510607013620992E-2"/>
                  <c:y val="-2.8449496793033331E-2"/>
                </c:manualLayout>
              </c:layout>
              <c:numFmt formatCode="0.0" sourceLinked="0"/>
              <c:spPr>
                <a:noFill/>
                <a:ln w="13498">
                  <a:noFill/>
                </a:ln>
              </c:spPr>
              <c:txPr>
                <a:bodyPr/>
                <a:lstStyle/>
                <a:p>
                  <a:pPr>
                    <a:defRPr sz="2136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0A4-41AB-BDA5-C99E05298165}"/>
                </c:ext>
              </c:extLst>
            </c:dLbl>
            <c:dLbl>
              <c:idx val="3"/>
              <c:layout>
                <c:manualLayout>
                  <c:x val="9.553233592980008E-2"/>
                  <c:y val="0.10444867328201832"/>
                </c:manualLayout>
              </c:layout>
              <c:numFmt formatCode="0.0" sourceLinked="0"/>
              <c:spPr>
                <a:noFill/>
                <a:ln w="13498">
                  <a:noFill/>
                </a:ln>
              </c:spPr>
              <c:txPr>
                <a:bodyPr/>
                <a:lstStyle/>
                <a:p>
                  <a:pPr>
                    <a:defRPr sz="2136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0A4-41AB-BDA5-C99E05298165}"/>
                </c:ext>
              </c:extLst>
            </c:dLbl>
            <c:dLbl>
              <c:idx val="4"/>
              <c:layout>
                <c:manualLayout>
                  <c:x val="3.47142165481742E-2"/>
                  <c:y val="6.8735902590031206E-2"/>
                </c:manualLayout>
              </c:layout>
              <c:numFmt formatCode="0.0" sourceLinked="0"/>
              <c:spPr>
                <a:noFill/>
                <a:ln w="13498">
                  <a:noFill/>
                </a:ln>
              </c:spPr>
              <c:txPr>
                <a:bodyPr/>
                <a:lstStyle/>
                <a:p>
                  <a:pPr>
                    <a:defRPr sz="2136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0A4-41AB-BDA5-C99E05298165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0A4-41AB-BDA5-C99E05298165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0A4-41AB-BDA5-C99E05298165}"/>
                </c:ext>
              </c:extLst>
            </c:dLbl>
            <c:numFmt formatCode="0.0" sourceLinked="0"/>
            <c:spPr>
              <a:noFill/>
              <a:ln w="13498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136" b="1" i="0" u="none" strike="noStrike" baseline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</c:v>
                </c:pt>
                <c:pt idx="4">
                  <c:v>Госпошлина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62.3</c:v>
                </c:pt>
                <c:pt idx="1">
                  <c:v>91.5</c:v>
                </c:pt>
                <c:pt idx="2">
                  <c:v>37</c:v>
                </c:pt>
                <c:pt idx="3">
                  <c:v>42.3</c:v>
                </c:pt>
                <c:pt idx="4">
                  <c:v>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10A4-41AB-BDA5-C99E052981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2601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534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1594202898550725E-2"/>
          <c:y val="8.0213903743315482E-2"/>
          <c:w val="0.96811594202898565"/>
          <c:h val="0.8716577540107032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CCECFF"/>
            </a:solidFill>
            <a:ln w="11810">
              <a:noFill/>
            </a:ln>
          </c:spPr>
          <c:explosion val="25"/>
          <c:dPt>
            <c:idx val="0"/>
            <c:bubble3D val="0"/>
            <c:spPr>
              <a:gradFill rotWithShape="0">
                <a:gsLst>
                  <a:gs pos="0">
                    <a:srgbClr val="333399"/>
                  </a:gs>
                  <a:gs pos="100000">
                    <a:srgbClr val="CC99FF"/>
                  </a:gs>
                </a:gsLst>
                <a:lin ang="5400000" scaled="1"/>
              </a:gradFill>
              <a:ln w="11810">
                <a:noFill/>
              </a:ln>
            </c:spPr>
            <c:extLst>
              <c:ext xmlns:c16="http://schemas.microsoft.com/office/drawing/2014/chart" uri="{C3380CC4-5D6E-409C-BE32-E72D297353CC}">
                <c16:uniqueId val="{00000001-D91A-4500-AEFA-2FD3D3672DFB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2700000" scaled="1"/>
              </a:gradFill>
              <a:ln w="11810">
                <a:noFill/>
              </a:ln>
            </c:spPr>
            <c:extLst>
              <c:ext xmlns:c16="http://schemas.microsoft.com/office/drawing/2014/chart" uri="{C3380CC4-5D6E-409C-BE32-E72D297353CC}">
                <c16:uniqueId val="{00000003-D91A-4500-AEFA-2FD3D3672DFB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val="993300"/>
                  </a:gs>
                  <a:gs pos="100000">
                    <a:srgbClr val="FF99CC"/>
                  </a:gs>
                </a:gsLst>
                <a:lin ang="5400000" scaled="1"/>
              </a:gradFill>
              <a:ln w="11810">
                <a:noFill/>
              </a:ln>
            </c:spPr>
            <c:extLst>
              <c:ext xmlns:c16="http://schemas.microsoft.com/office/drawing/2014/chart" uri="{C3380CC4-5D6E-409C-BE32-E72D297353CC}">
                <c16:uniqueId val="{00000005-D91A-4500-AEFA-2FD3D3672DFB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val="008000"/>
                  </a:gs>
                  <a:gs pos="100000">
                    <a:srgbClr val="CCFFCC"/>
                  </a:gs>
                </a:gsLst>
                <a:lin ang="5400000" scaled="1"/>
              </a:gradFill>
              <a:ln w="11810">
                <a:noFill/>
              </a:ln>
            </c:spPr>
            <c:extLst>
              <c:ext xmlns:c16="http://schemas.microsoft.com/office/drawing/2014/chart" uri="{C3380CC4-5D6E-409C-BE32-E72D297353CC}">
                <c16:uniqueId val="{00000007-D91A-4500-AEFA-2FD3D3672DFB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val="808080"/>
                  </a:gs>
                  <a:gs pos="100000">
                    <a:srgbClr val="FFFFFF"/>
                  </a:gs>
                </a:gsLst>
                <a:lin ang="5400000" scaled="1"/>
              </a:gradFill>
              <a:ln w="11810">
                <a:noFill/>
              </a:ln>
            </c:spPr>
            <c:extLst>
              <c:ext xmlns:c16="http://schemas.microsoft.com/office/drawing/2014/chart" uri="{C3380CC4-5D6E-409C-BE32-E72D297353CC}">
                <c16:uniqueId val="{00000009-D91A-4500-AEFA-2FD3D3672DFB}"/>
              </c:ext>
            </c:extLst>
          </c:dPt>
          <c:dLbls>
            <c:dLbl>
              <c:idx val="0"/>
              <c:layout>
                <c:manualLayout>
                  <c:x val="0"/>
                  <c:y val="-0.10475283929188016"/>
                </c:manualLayout>
              </c:layout>
              <c:numFmt formatCode="0.0" sourceLinked="0"/>
              <c:spPr>
                <a:noFill/>
                <a:ln w="11810">
                  <a:noFill/>
                </a:ln>
              </c:spPr>
              <c:txPr>
                <a:bodyPr/>
                <a:lstStyle/>
                <a:p>
                  <a:pPr>
                    <a:defRPr sz="2388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91A-4500-AEFA-2FD3D3672DFB}"/>
                </c:ext>
              </c:extLst>
            </c:dLbl>
            <c:dLbl>
              <c:idx val="1"/>
              <c:layout>
                <c:manualLayout>
                  <c:x val="4.5016886042637136E-2"/>
                  <c:y val="-0.21411107067200474"/>
                </c:manualLayout>
              </c:layout>
              <c:numFmt formatCode="0.0" sourceLinked="0"/>
              <c:spPr>
                <a:noFill/>
                <a:ln w="11810">
                  <a:noFill/>
                </a:ln>
              </c:spPr>
              <c:txPr>
                <a:bodyPr/>
                <a:lstStyle/>
                <a:p>
                  <a:pPr>
                    <a:defRPr sz="2388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91A-4500-AEFA-2FD3D3672DFB}"/>
                </c:ext>
              </c:extLst>
            </c:dLbl>
            <c:dLbl>
              <c:idx val="2"/>
              <c:layout>
                <c:manualLayout>
                  <c:x val="0.10038705293170436"/>
                  <c:y val="-0.11527024412233122"/>
                </c:manualLayout>
              </c:layout>
              <c:numFmt formatCode="0.0" sourceLinked="0"/>
              <c:spPr>
                <a:noFill/>
                <a:ln w="11810">
                  <a:noFill/>
                </a:ln>
              </c:spPr>
              <c:txPr>
                <a:bodyPr/>
                <a:lstStyle/>
                <a:p>
                  <a:pPr>
                    <a:defRPr sz="2388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91A-4500-AEFA-2FD3D3672DFB}"/>
                </c:ext>
              </c:extLst>
            </c:dLbl>
            <c:dLbl>
              <c:idx val="3"/>
              <c:layout>
                <c:manualLayout>
                  <c:x val="0.10590220437625843"/>
                  <c:y val="4.3019564133520677E-2"/>
                </c:manualLayout>
              </c:layout>
              <c:numFmt formatCode="0.0" sourceLinked="0"/>
              <c:spPr>
                <a:noFill/>
                <a:ln w="11810">
                  <a:noFill/>
                </a:ln>
              </c:spPr>
              <c:txPr>
                <a:bodyPr/>
                <a:lstStyle/>
                <a:p>
                  <a:pPr>
                    <a:defRPr sz="2388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91A-4500-AEFA-2FD3D3672DFB}"/>
                </c:ext>
              </c:extLst>
            </c:dLbl>
            <c:dLbl>
              <c:idx val="4"/>
              <c:layout>
                <c:manualLayout>
                  <c:x val="4.6711191314792358E-2"/>
                  <c:y val="-1.3082587179476621E-2"/>
                </c:manualLayout>
              </c:layout>
              <c:numFmt formatCode="0.0" sourceLinked="0"/>
              <c:spPr>
                <a:noFill/>
                <a:ln w="11810">
                  <a:noFill/>
                </a:ln>
              </c:spPr>
              <c:txPr>
                <a:bodyPr/>
                <a:lstStyle/>
                <a:p>
                  <a:pPr>
                    <a:defRPr sz="2388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0567428150331613"/>
                      <c:h val="0.1730826283844755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D91A-4500-AEFA-2FD3D3672DFB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91A-4500-AEFA-2FD3D3672DFB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91A-4500-AEFA-2FD3D3672DFB}"/>
                </c:ext>
              </c:extLst>
            </c:dLbl>
            <c:numFmt formatCode="0.0" sourceLinked="0"/>
            <c:spPr>
              <a:noFill/>
              <a:ln w="1181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388" b="1" i="0" u="none" strike="noStrike" baseline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</c:v>
                </c:pt>
                <c:pt idx="4">
                  <c:v>Государственная пошлина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67</c:v>
                </c:pt>
                <c:pt idx="1">
                  <c:v>97.9</c:v>
                </c:pt>
                <c:pt idx="2">
                  <c:v>61.1</c:v>
                </c:pt>
                <c:pt idx="3">
                  <c:v>14.6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D91A-4500-AEFA-2FD3D3672D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34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469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8973859086964292E-3"/>
          <c:y val="3.3155447010406396E-2"/>
          <c:w val="0.96811594202898565"/>
          <c:h val="0.8716577540107032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2027</c:v>
                </c:pt>
              </c:strCache>
            </c:strRef>
          </c:tx>
          <c:spPr>
            <a:solidFill>
              <a:srgbClr val="CCECFF"/>
            </a:solidFill>
            <a:ln w="11895">
              <a:noFill/>
            </a:ln>
          </c:spPr>
          <c:explosion val="25"/>
          <c:dPt>
            <c:idx val="0"/>
            <c:bubble3D val="0"/>
            <c:spPr>
              <a:gradFill rotWithShape="0">
                <a:gsLst>
                  <a:gs pos="0">
                    <a:srgbClr val="333399"/>
                  </a:gs>
                  <a:gs pos="100000">
                    <a:srgbClr val="CC99FF"/>
                  </a:gs>
                </a:gsLst>
                <a:lin ang="5400000" scaled="1"/>
              </a:gradFill>
              <a:ln w="11895">
                <a:noFill/>
              </a:ln>
            </c:spPr>
            <c:extLst>
              <c:ext xmlns:c16="http://schemas.microsoft.com/office/drawing/2014/chart" uri="{C3380CC4-5D6E-409C-BE32-E72D297353CC}">
                <c16:uniqueId val="{00000001-524E-4E63-A1EB-7D246A002BE6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2700000" scaled="1"/>
              </a:gradFill>
              <a:ln w="11895">
                <a:noFill/>
              </a:ln>
            </c:spPr>
            <c:extLst>
              <c:ext xmlns:c16="http://schemas.microsoft.com/office/drawing/2014/chart" uri="{C3380CC4-5D6E-409C-BE32-E72D297353CC}">
                <c16:uniqueId val="{00000003-524E-4E63-A1EB-7D246A002BE6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val="993300"/>
                  </a:gs>
                  <a:gs pos="100000">
                    <a:srgbClr val="FF99CC"/>
                  </a:gs>
                </a:gsLst>
                <a:lin ang="5400000" scaled="1"/>
              </a:gradFill>
              <a:ln w="11895">
                <a:noFill/>
              </a:ln>
            </c:spPr>
            <c:extLst>
              <c:ext xmlns:c16="http://schemas.microsoft.com/office/drawing/2014/chart" uri="{C3380CC4-5D6E-409C-BE32-E72D297353CC}">
                <c16:uniqueId val="{00000005-524E-4E63-A1EB-7D246A002BE6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val="008000"/>
                  </a:gs>
                  <a:gs pos="100000">
                    <a:srgbClr val="CCFFCC"/>
                  </a:gs>
                </a:gsLst>
                <a:lin ang="5400000" scaled="1"/>
              </a:gradFill>
              <a:ln w="11895">
                <a:noFill/>
              </a:ln>
            </c:spPr>
            <c:extLst>
              <c:ext xmlns:c16="http://schemas.microsoft.com/office/drawing/2014/chart" uri="{C3380CC4-5D6E-409C-BE32-E72D297353CC}">
                <c16:uniqueId val="{00000007-524E-4E63-A1EB-7D246A002BE6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val="808080"/>
                  </a:gs>
                  <a:gs pos="100000">
                    <a:srgbClr val="FFFFFF"/>
                  </a:gs>
                </a:gsLst>
                <a:lin ang="5400000" scaled="1"/>
              </a:gradFill>
              <a:ln w="11895">
                <a:noFill/>
              </a:ln>
            </c:spPr>
            <c:extLst>
              <c:ext xmlns:c16="http://schemas.microsoft.com/office/drawing/2014/chart" uri="{C3380CC4-5D6E-409C-BE32-E72D297353CC}">
                <c16:uniqueId val="{00000009-524E-4E63-A1EB-7D246A002BE6}"/>
              </c:ext>
            </c:extLst>
          </c:dPt>
          <c:dLbls>
            <c:dLbl>
              <c:idx val="0"/>
              <c:layout>
                <c:manualLayout>
                  <c:x val="-2.9090705481422095E-2"/>
                  <c:y val="-0.15497107323009834"/>
                </c:manualLayout>
              </c:layout>
              <c:numFmt formatCode="0.0" sourceLinked="0"/>
              <c:spPr>
                <a:noFill/>
                <a:ln w="11895">
                  <a:noFill/>
                </a:ln>
              </c:spPr>
              <c:txPr>
                <a:bodyPr/>
                <a:lstStyle/>
                <a:p>
                  <a:pPr>
                    <a:defRPr sz="2401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24E-4E63-A1EB-7D246A002BE6}"/>
                </c:ext>
              </c:extLst>
            </c:dLbl>
            <c:dLbl>
              <c:idx val="1"/>
              <c:layout>
                <c:manualLayout>
                  <c:x val="3.5705723208172883E-2"/>
                  <c:y val="-0.24508294316914891"/>
                </c:manualLayout>
              </c:layout>
              <c:numFmt formatCode="0.0" sourceLinked="0"/>
              <c:spPr>
                <a:noFill/>
                <a:ln w="11895">
                  <a:noFill/>
                </a:ln>
              </c:spPr>
              <c:txPr>
                <a:bodyPr/>
                <a:lstStyle/>
                <a:p>
                  <a:pPr>
                    <a:defRPr sz="2401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24E-4E63-A1EB-7D246A002BE6}"/>
                </c:ext>
              </c:extLst>
            </c:dLbl>
            <c:dLbl>
              <c:idx val="2"/>
              <c:layout>
                <c:manualLayout>
                  <c:x val="2.1144081708487177E-2"/>
                  <c:y val="3.2257429519303452E-2"/>
                </c:manualLayout>
              </c:layout>
              <c:numFmt formatCode="0.0" sourceLinked="0"/>
              <c:spPr>
                <a:noFill/>
                <a:ln w="11895">
                  <a:noFill/>
                </a:ln>
              </c:spPr>
              <c:txPr>
                <a:bodyPr/>
                <a:lstStyle/>
                <a:p>
                  <a:pPr>
                    <a:defRPr sz="2401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24E-4E63-A1EB-7D246A002BE6}"/>
                </c:ext>
              </c:extLst>
            </c:dLbl>
            <c:dLbl>
              <c:idx val="3"/>
              <c:numFmt formatCode="0.0" sourceLinked="0"/>
              <c:spPr>
                <a:noFill/>
                <a:ln w="11895">
                  <a:noFill/>
                </a:ln>
              </c:spPr>
              <c:txPr>
                <a:bodyPr/>
                <a:lstStyle/>
                <a:p>
                  <a:pPr>
                    <a:defRPr sz="2401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24E-4E63-A1EB-7D246A002BE6}"/>
                </c:ext>
              </c:extLst>
            </c:dLbl>
            <c:dLbl>
              <c:idx val="4"/>
              <c:layout>
                <c:manualLayout>
                  <c:x val="2.0887259889293613E-2"/>
                  <c:y val="1.2039130016442419E-2"/>
                </c:manualLayout>
              </c:layout>
              <c:numFmt formatCode="0.0" sourceLinked="0"/>
              <c:spPr>
                <a:noFill/>
                <a:ln w="11895">
                  <a:noFill/>
                </a:ln>
              </c:spPr>
              <c:txPr>
                <a:bodyPr/>
                <a:lstStyle/>
                <a:p>
                  <a:pPr>
                    <a:defRPr sz="2401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24E-4E63-A1EB-7D246A002BE6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24E-4E63-A1EB-7D246A002BE6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24E-4E63-A1EB-7D246A002BE6}"/>
                </c:ext>
              </c:extLst>
            </c:dLbl>
            <c:numFmt formatCode="0.0" sourceLinked="0"/>
            <c:spPr>
              <a:noFill/>
              <a:ln w="11895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401" b="1" i="0" u="none" strike="noStrike" baseline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</c:v>
                </c:pt>
                <c:pt idx="4">
                  <c:v>Госпошлина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76.5</c:v>
                </c:pt>
                <c:pt idx="1">
                  <c:v>105.4</c:v>
                </c:pt>
                <c:pt idx="2">
                  <c:v>85.2</c:v>
                </c:pt>
                <c:pt idx="3">
                  <c:v>16.3</c:v>
                </c:pt>
                <c:pt idx="4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24E-4E63-A1EB-7D246A002B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11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47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  <c:spPr>
        <a:solidFill>
          <a:schemeClr val="accent3">
            <a:lumMod val="40000"/>
            <a:lumOff val="60000"/>
          </a:schemeClr>
        </a:solidFill>
      </c:spPr>
    </c:sideWall>
    <c:backWall>
      <c:thickness val="0"/>
      <c:spPr>
        <a:solidFill>
          <a:schemeClr val="accent3">
            <a:lumMod val="40000"/>
            <a:lumOff val="60000"/>
          </a:schemeClr>
        </a:soli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упрощенный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422363535008148E-3"/>
                  <c:y val="-2.608159908155897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633-4C6A-98C2-09C811DC43EE}"/>
                </c:ext>
              </c:extLst>
            </c:dLbl>
            <c:spPr>
              <a:noFill/>
              <a:ln w="22505">
                <a:noFill/>
              </a:ln>
            </c:spPr>
            <c:txPr>
              <a:bodyPr/>
              <a:lstStyle/>
              <a:p>
                <a:pPr>
                  <a:defRPr sz="1772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56.9</c:v>
                </c:pt>
                <c:pt idx="1">
                  <c:v>68.599999999999994</c:v>
                </c:pt>
                <c:pt idx="2">
                  <c:v>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633-4C6A-98C2-09C811DC43E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патент</c:v>
                </c:pt>
              </c:strCache>
            </c:strRef>
          </c:tx>
          <c:invertIfNegative val="0"/>
          <c:dLbls>
            <c:spPr>
              <a:noFill/>
              <a:ln w="22505">
                <a:noFill/>
              </a:ln>
            </c:spPr>
            <c:txPr>
              <a:bodyPr/>
              <a:lstStyle/>
              <a:p>
                <a:pPr>
                  <a:defRPr sz="1772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</c:v>
                </c:pt>
                <c:pt idx="1">
                  <c:v>3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633-4C6A-98C2-09C811DC43EE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сельхозналог</c:v>
                </c:pt>
              </c:strCache>
            </c:strRef>
          </c:tx>
          <c:invertIfNegative val="0"/>
          <c:dLbls>
            <c:spPr>
              <a:noFill/>
              <a:ln w="22505">
                <a:noFill/>
              </a:ln>
            </c:spPr>
            <c:txPr>
              <a:bodyPr/>
              <a:lstStyle/>
              <a:p>
                <a:pPr>
                  <a:defRPr sz="1772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1.2</c:v>
                </c:pt>
                <c:pt idx="1">
                  <c:v>1.2</c:v>
                </c:pt>
                <c:pt idx="2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633-4C6A-98C2-09C811DC43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88532552"/>
        <c:axId val="290046944"/>
        <c:axId val="0"/>
      </c:bar3DChart>
      <c:catAx>
        <c:axId val="288532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90046944"/>
        <c:crosses val="autoZero"/>
        <c:auto val="1"/>
        <c:lblAlgn val="ctr"/>
        <c:lblOffset val="100"/>
        <c:noMultiLvlLbl val="0"/>
      </c:catAx>
      <c:valAx>
        <c:axId val="2900469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88532552"/>
        <c:crosses val="autoZero"/>
        <c:crossBetween val="between"/>
      </c:valAx>
      <c:spPr>
        <a:noFill/>
        <a:ln w="22505">
          <a:noFill/>
        </a:ln>
      </c:spPr>
    </c:plotArea>
    <c:legend>
      <c:legendPos val="r"/>
      <c:layout>
        <c:manualLayout>
          <c:xMode val="edge"/>
          <c:yMode val="edge"/>
          <c:x val="0.77521927549875569"/>
          <c:y val="0.39463592595264962"/>
          <c:w val="0.21381581959103349"/>
          <c:h val="0.2088122238025720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595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201</a:t>
            </a:r>
            <a:r>
              <a:rPr lang="ru-RU" dirty="0"/>
              <a:t>8 год</a:t>
            </a:r>
            <a:endParaRPr lang="en-US" dirty="0"/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396">
          <a:noFill/>
        </a:ln>
      </c:spPr>
    </c:plotArea>
    <c:legend>
      <c:legendPos val="r"/>
      <c:layout>
        <c:manualLayout>
          <c:xMode val="edge"/>
          <c:yMode val="edge"/>
          <c:x val="0.1463157894736842"/>
          <c:y val="0.8655462184873951"/>
          <c:w val="0.66631578947368431"/>
          <c:h val="9.5238095238095247E-2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377">
          <a:noFill/>
        </a:ln>
      </c:spPr>
    </c:plotArea>
    <c:legend>
      <c:legendPos val="r"/>
      <c:layout>
        <c:manualLayout>
          <c:xMode val="edge"/>
          <c:yMode val="edge"/>
          <c:x val="0.96135265700483097"/>
          <c:y val="0.49090909090909091"/>
          <c:w val="1.932367149758454E-2"/>
          <c:h val="1.8181818181818181E-2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798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6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7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208BF-5C18-4618-95DA-C6D90750F0A8}" type="datetimeFigureOut">
              <a:rPr lang="ru-RU" smtClean="0"/>
              <a:pPr/>
              <a:t>24.12.2024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E994A-5CAE-4A28-8659-646DA134B0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919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E994A-5CAE-4A28-8659-646DA134B01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460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A339761-FF43-4BAE-97EB-61938BF10728}" type="slidenum">
              <a:rPr lang="ru-RU" smtClean="0">
                <a:latin typeface="Constantia" pitchFamily="18" charset="0"/>
              </a:rPr>
              <a:pPr eaLnBrk="1" hangingPunct="1"/>
              <a:t>23</a:t>
            </a:fld>
            <a:endParaRPr lang="ru-RU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758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3EF5D-A6D4-4A9C-BBD1-0DEFA1CEBBA7}" type="datetime1">
              <a:rPr lang="ru-RU" smtClean="0"/>
              <a:pPr/>
              <a:t>24.12.2024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A938B-8A55-4F4E-A9A6-BA690F8289DE}" type="datetime1">
              <a:rPr lang="ru-RU" smtClean="0"/>
              <a:pPr/>
              <a:t>24.12.2024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02A7-F932-441C-ADF9-F2028C9FE7A3}" type="datetime1">
              <a:rPr lang="ru-RU" smtClean="0"/>
              <a:pPr/>
              <a:t>24.12.2024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95CAC0C-FBD4-46DE-A69B-1B0E86A3F6F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93143230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70852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D1C06-C01F-4DC3-83E9-2EA584663398}" type="datetime1">
              <a:rPr lang="ru-RU" smtClean="0"/>
              <a:pPr>
                <a:defRPr/>
              </a:pPr>
              <a:t>24.12.2024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608B7-180F-45C0-B573-7AE051A369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63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E1E20-BF1B-43A6-8FEC-DDA31128A61D}" type="datetime1">
              <a:rPr lang="ru-RU" smtClean="0"/>
              <a:pPr/>
              <a:t>24.12.2024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973E-92D3-4A38-B480-B86F26D8F881}" type="datetime1">
              <a:rPr lang="ru-RU" smtClean="0"/>
              <a:pPr/>
              <a:t>24.12.2024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F46D-E080-42DB-9EC1-402C1181A69C}" type="datetime1">
              <a:rPr lang="ru-RU" smtClean="0"/>
              <a:pPr/>
              <a:t>24.12.2024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2AC5-5B04-4E80-B6EB-EF9BBBCA3843}" type="datetime1">
              <a:rPr lang="ru-RU" smtClean="0"/>
              <a:pPr/>
              <a:t>24.12.2024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16287-BA3D-4DA7-B488-ACD24304CB07}" type="datetime1">
              <a:rPr lang="ru-RU" smtClean="0"/>
              <a:pPr/>
              <a:t>24.12.2024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E6B77-150D-4BCB-B858-7EC4CE74455F}" type="datetime1">
              <a:rPr lang="ru-RU" smtClean="0"/>
              <a:pPr/>
              <a:t>24.12.2024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0327-6474-4918-8F09-0D6447FC9EDA}" type="datetime1">
              <a:rPr lang="ru-RU" smtClean="0"/>
              <a:pPr/>
              <a:t>24.12.2024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3F38-FFF8-4DCC-ACFE-B61F026490D3}" type="datetime1">
              <a:rPr lang="ru-RU" smtClean="0"/>
              <a:pPr/>
              <a:t>24.12.2024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B0AF33-20FE-48F7-B3B4-AA4A175902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1C7A18F-9C5F-4C7E-BEEF-8B2A9AE7D7C3}" type="datetime1">
              <a:rPr lang="ru-RU" smtClean="0"/>
              <a:pPr/>
              <a:t>24.12.2024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B0AF33-20FE-48F7-B3B4-AA4A1759029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chart" Target="../charts/chart3.xml"/><Relationship Id="rId7" Type="http://schemas.openxmlformats.org/officeDocument/2006/relationships/image" Target="../media/image8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Relationship Id="rId9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7" Type="http://schemas.openxmlformats.org/officeDocument/2006/relationships/chart" Target="../charts/chart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8.xml"/><Relationship Id="rId5" Type="http://schemas.openxmlformats.org/officeDocument/2006/relationships/image" Target="../media/image9.png"/><Relationship Id="rId4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19.xml"/><Relationship Id="rId4" Type="http://schemas.openxmlformats.org/officeDocument/2006/relationships/chart" Target="../charts/char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7.xml"/><Relationship Id="rId3" Type="http://schemas.openxmlformats.org/officeDocument/2006/relationships/chart" Target="../charts/chart22.xml"/><Relationship Id="rId7" Type="http://schemas.openxmlformats.org/officeDocument/2006/relationships/chart" Target="../charts/chart26.xml"/><Relationship Id="rId12" Type="http://schemas.openxmlformats.org/officeDocument/2006/relationships/image" Target="../media/image14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25.xml"/><Relationship Id="rId11" Type="http://schemas.openxmlformats.org/officeDocument/2006/relationships/oleObject" Target="../embeddings/oleObject5.bin"/><Relationship Id="rId5" Type="http://schemas.openxmlformats.org/officeDocument/2006/relationships/chart" Target="../charts/chart24.xml"/><Relationship Id="rId10" Type="http://schemas.openxmlformats.org/officeDocument/2006/relationships/chart" Target="../charts/chart29.xml"/><Relationship Id="rId4" Type="http://schemas.openxmlformats.org/officeDocument/2006/relationships/chart" Target="../charts/chart23.xml"/><Relationship Id="rId9" Type="http://schemas.openxmlformats.org/officeDocument/2006/relationships/chart" Target="../charts/char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33.xml"/><Relationship Id="rId4" Type="http://schemas.openxmlformats.org/officeDocument/2006/relationships/chart" Target="../charts/chart3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5.xml"/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3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mailto:fo@tularegion.r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atMod val="400000"/>
              </a:schemeClr>
            </a:gs>
            <a:gs pos="51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20688"/>
            <a:ext cx="7851648" cy="1872208"/>
          </a:xfrm>
          <a:noFill/>
        </p:spPr>
        <p:txBody>
          <a:bodyPr>
            <a:noAutofit/>
          </a:bodyPr>
          <a:lstStyle/>
          <a:p>
            <a:r>
              <a:rPr lang="ru-RU" sz="6000" dirty="0"/>
              <a:t>БЮДЖЕТ ДЛЯ ГРАЖДАН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492896"/>
            <a:ext cx="7854696" cy="1800200"/>
          </a:xfrm>
        </p:spPr>
        <p:txBody>
          <a:bodyPr>
            <a:normAutofit/>
          </a:bodyPr>
          <a:lstStyle/>
          <a:p>
            <a:r>
              <a:rPr lang="ru-RU" dirty="0"/>
              <a:t>к решению Собрания представителей МО Чернский район «О бюджете МО Чернский район на 2025 год и на плановый период 2026 и 2027 годов»</a:t>
            </a:r>
          </a:p>
        </p:txBody>
      </p:sp>
      <p:pic>
        <p:nvPicPr>
          <p:cNvPr id="4" name="Picture 2" descr="Z:\ОРГОТДЕЛ\КАРТЫ\новые границы МО 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300" t="19096" r="22278" b="25341"/>
          <a:stretch/>
        </p:blipFill>
        <p:spPr bwMode="auto">
          <a:xfrm>
            <a:off x="2627784" y="3597546"/>
            <a:ext cx="3888432" cy="3260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764704"/>
            <a:ext cx="1152128" cy="1584175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0504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/>
              <a:t>Справочная информация о бюджетном процессе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52736"/>
            <a:ext cx="3024336" cy="3384376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63888" y="1124744"/>
            <a:ext cx="5046712" cy="504056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just"/>
            <a:r>
              <a:rPr lang="ru-RU" sz="1400" b="1" dirty="0">
                <a:cs typeface="Arial" pitchFamily="34" charset="0"/>
              </a:rPr>
              <a:t>Сбалансированность бюджета по доходам и расходам </a:t>
            </a:r>
            <a:r>
              <a:rPr lang="ru-RU" sz="1400" dirty="0">
                <a:cs typeface="Arial" pitchFamily="34" charset="0"/>
              </a:rPr>
              <a:t>- при составлении бюджета применяется принцип сбалансированности бюджета. Это означает, что объем предусмотренных бюджетом расходов должен соответствовать суммарному объему доходов бюджета и поступлений источников финансирования его дефицита, уменьшенных на суммы выплат из бюджета, связанных с источниками финансирования дефицита бюджета и изменением остатков на счетах по учету средств бюджетов. </a:t>
            </a:r>
          </a:p>
          <a:p>
            <a:pPr algn="just"/>
            <a:r>
              <a:rPr lang="ru-RU" sz="1400" b="1" dirty="0"/>
              <a:t>Бюджет области </a:t>
            </a:r>
            <a:r>
              <a:rPr lang="ru-RU" sz="1400" dirty="0"/>
              <a:t>- Бюджет Тульской области составляется министерством финансов Тульской области, принимается и утверждается Тульской областной думой и подписывается Губернатором Тульской области.</a:t>
            </a:r>
            <a:endParaRPr lang="ru-RU" sz="1400" i="1" dirty="0"/>
          </a:p>
          <a:p>
            <a:pPr algn="just"/>
            <a:r>
              <a:rPr lang="ru-RU" sz="1400" b="1" dirty="0">
                <a:cs typeface="Arial" pitchFamily="34" charset="0"/>
              </a:rPr>
              <a:t>Бюджет района –</a:t>
            </a:r>
            <a:r>
              <a:rPr lang="ru-RU" sz="1400" dirty="0">
                <a:cs typeface="Arial" pitchFamily="34" charset="0"/>
              </a:rPr>
              <a:t>бюджет  муниципального образования </a:t>
            </a:r>
            <a:r>
              <a:rPr lang="ru-RU" sz="1400" dirty="0" err="1">
                <a:cs typeface="Arial" pitchFamily="34" charset="0"/>
              </a:rPr>
              <a:t>Чернский</a:t>
            </a:r>
            <a:r>
              <a:rPr lang="ru-RU" sz="1400" dirty="0">
                <a:cs typeface="Arial" pitchFamily="34" charset="0"/>
              </a:rPr>
              <a:t> район составляется Финансовым управлением администрации муниципального образования   </a:t>
            </a:r>
            <a:r>
              <a:rPr lang="ru-RU" sz="1400" dirty="0" err="1">
                <a:cs typeface="Arial" pitchFamily="34" charset="0"/>
              </a:rPr>
              <a:t>Чернский</a:t>
            </a:r>
            <a:r>
              <a:rPr lang="ru-RU" sz="1400" dirty="0">
                <a:cs typeface="Arial" pitchFamily="34" charset="0"/>
              </a:rPr>
              <a:t> район, принимается и утверждается Собранием представителей муниципального образования </a:t>
            </a:r>
            <a:r>
              <a:rPr lang="ru-RU" sz="1400" dirty="0" err="1">
                <a:cs typeface="Arial" pitchFamily="34" charset="0"/>
              </a:rPr>
              <a:t>Чернский</a:t>
            </a:r>
            <a:r>
              <a:rPr lang="ru-RU" sz="1400" dirty="0">
                <a:cs typeface="Arial" pitchFamily="34" charset="0"/>
              </a:rPr>
              <a:t> район и подписывается главой муниципального образования </a:t>
            </a:r>
            <a:r>
              <a:rPr lang="ru-RU" sz="1400" dirty="0" err="1">
                <a:cs typeface="Arial" pitchFamily="34" charset="0"/>
              </a:rPr>
              <a:t>Чернский</a:t>
            </a:r>
            <a:r>
              <a:rPr lang="ru-RU" sz="1400" dirty="0">
                <a:cs typeface="Arial" pitchFamily="34" charset="0"/>
              </a:rPr>
              <a:t> район.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184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992888" cy="792088"/>
          </a:xfrm>
        </p:spPr>
        <p:txBody>
          <a:bodyPr/>
          <a:lstStyle/>
          <a:p>
            <a:pPr algn="ctr"/>
            <a:r>
              <a:rPr lang="ru-RU" sz="2000" b="1" dirty="0"/>
              <a:t>ОПИСАНИЕ АДМИНИСТРАТИВНО-ТЕРРИТОРИАЛЬНОГО ДЕЛЕНИЯ ЧЕРНСКОГО РАЙОНА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51920" y="1484784"/>
            <a:ext cx="4680520" cy="4860032"/>
          </a:xfrm>
          <a:solidFill>
            <a:schemeClr val="bg2"/>
          </a:solidFill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1600" b="1" dirty="0"/>
              <a:t>Административно – территориальное деление </a:t>
            </a:r>
            <a:r>
              <a:rPr lang="ru-RU" sz="1600" b="1" dirty="0" err="1"/>
              <a:t>Чернского</a:t>
            </a:r>
            <a:r>
              <a:rPr lang="ru-RU" sz="1600" b="1" dirty="0"/>
              <a:t> района Тульской области </a:t>
            </a:r>
            <a:r>
              <a:rPr lang="ru-RU" sz="1600" dirty="0"/>
              <a:t>-система территориальных единиц, образованных с учётом исторических и иных местных традиций территории района, являющееся основой для осуществления функций муниципального управления.</a:t>
            </a:r>
          </a:p>
          <a:p>
            <a:pPr algn="just">
              <a:lnSpc>
                <a:spcPct val="110000"/>
              </a:lnSpc>
            </a:pPr>
            <a:r>
              <a:rPr lang="ru-RU" sz="1700" dirty="0" err="1"/>
              <a:t>Чернский</a:t>
            </a:r>
            <a:r>
              <a:rPr lang="ru-RU" sz="1700" dirty="0"/>
              <a:t> район расположен в южной части Тульской области, занимает площадь 1614,0 км</a:t>
            </a:r>
            <a:r>
              <a:rPr lang="ru-RU" sz="1700" baseline="30000" dirty="0"/>
              <a:t>2 .</a:t>
            </a:r>
          </a:p>
          <a:p>
            <a:pPr algn="just"/>
            <a:r>
              <a:rPr lang="ru-RU" sz="1600" dirty="0"/>
              <a:t>Протяженность границ района с севера на юг 48 км, с запада на восток 120 км. В состав муниципального образования входят одно городское и три сельских поселения.</a:t>
            </a:r>
          </a:p>
          <a:p>
            <a:pPr algn="just"/>
            <a:r>
              <a:rPr lang="ru-RU" sz="1600" dirty="0"/>
              <a:t>На территории района расположены 267 населенных пунктов. Численность населения составило </a:t>
            </a:r>
            <a:r>
              <a:rPr lang="en-US" sz="1600" dirty="0"/>
              <a:t>18218 </a:t>
            </a:r>
            <a:r>
              <a:rPr lang="ru-RU" sz="1600" dirty="0"/>
              <a:t>человек, городское -</a:t>
            </a:r>
            <a:r>
              <a:rPr lang="en-US" sz="1600" dirty="0"/>
              <a:t>5915</a:t>
            </a:r>
            <a:r>
              <a:rPr lang="ru-RU" sz="1600" dirty="0"/>
              <a:t> человек, сельское население </a:t>
            </a:r>
            <a:r>
              <a:rPr lang="en-US" sz="1600" dirty="0"/>
              <a:t>12303 </a:t>
            </a:r>
            <a:r>
              <a:rPr lang="ru-RU" sz="1600" dirty="0"/>
              <a:t>человек.</a:t>
            </a:r>
          </a:p>
          <a:p>
            <a:pPr fontAlgn="base"/>
            <a:r>
              <a:rPr lang="ru-RU" sz="1600" dirty="0"/>
              <a:t>При этом на территории района  сформировано 4 муниципальных образования, в том числе:</a:t>
            </a:r>
          </a:p>
          <a:p>
            <a:pPr fontAlgn="base"/>
            <a:r>
              <a:rPr lang="ru-RU" sz="1600" dirty="0"/>
              <a:t> 1 городское </a:t>
            </a:r>
          </a:p>
          <a:p>
            <a:pPr fontAlgn="base"/>
            <a:r>
              <a:rPr lang="ru-RU" sz="1600" dirty="0"/>
              <a:t> 3 сельских.</a:t>
            </a:r>
          </a:p>
          <a:p>
            <a:pPr fontAlgn="base"/>
            <a:r>
              <a:rPr lang="ru-RU" sz="1600" dirty="0"/>
              <a:t>Административным центром </a:t>
            </a:r>
            <a:r>
              <a:rPr lang="ru-RU" sz="1600" dirty="0" err="1"/>
              <a:t>Чернского</a:t>
            </a:r>
            <a:r>
              <a:rPr lang="ru-RU" sz="1600" dirty="0"/>
              <a:t> района Тульской области является рабочий поселок </a:t>
            </a:r>
            <a:r>
              <a:rPr lang="ru-RU" sz="1600" b="1" dirty="0"/>
              <a:t>ЧЕРНЬ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13" y="1253979"/>
            <a:ext cx="1152128" cy="1584175"/>
          </a:xfrm>
        </p:spPr>
      </p:pic>
      <p:pic>
        <p:nvPicPr>
          <p:cNvPr id="6" name="Picture 2" descr="Z:\ОРГОТДЕЛ\КАРТЫ\новые границы МО 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300" t="19096" r="22278" b="25341"/>
          <a:stretch/>
        </p:blipFill>
        <p:spPr bwMode="auto">
          <a:xfrm>
            <a:off x="-31563" y="2852936"/>
            <a:ext cx="3888432" cy="3260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516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/>
              <a:t>Основные показатели социально-экономического</a:t>
            </a:r>
            <a:br>
              <a:rPr lang="ru-RU" sz="2800" b="1" dirty="0"/>
            </a:br>
            <a:r>
              <a:rPr lang="ru-RU" sz="2800" b="1" dirty="0"/>
              <a:t>развития МО Чернский район Тульской области на 202</a:t>
            </a:r>
            <a:r>
              <a:rPr lang="en-US" sz="2800" b="1" dirty="0"/>
              <a:t>3</a:t>
            </a:r>
            <a:r>
              <a:rPr lang="ru-RU" sz="2800" b="1" dirty="0"/>
              <a:t>-202</a:t>
            </a:r>
            <a:r>
              <a:rPr lang="en-US" sz="2800" b="1" dirty="0"/>
              <a:t>7</a:t>
            </a:r>
            <a:r>
              <a:rPr lang="ru-RU" sz="2800" b="1" dirty="0"/>
              <a:t> годы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3071352"/>
              </p:ext>
            </p:extLst>
          </p:nvPr>
        </p:nvGraphicFramePr>
        <p:xfrm>
          <a:off x="683568" y="1700808"/>
          <a:ext cx="8352928" cy="35518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0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51152"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0" dirty="0">
                          <a:effectLst/>
                          <a:latin typeface="+mj-lt"/>
                        </a:rPr>
                        <a:t>Наименование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65100" algn="l">
                        <a:lnSpc>
                          <a:spcPts val="115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 spc="0" dirty="0">
                          <a:effectLst/>
                          <a:latin typeface="+mj-lt"/>
                        </a:rPr>
                        <a:t>202</a:t>
                      </a:r>
                      <a:r>
                        <a:rPr lang="en-US" sz="1200" b="1" spc="0" dirty="0">
                          <a:effectLst/>
                          <a:latin typeface="+mj-lt"/>
                        </a:rPr>
                        <a:t>3</a:t>
                      </a:r>
                      <a:endParaRPr lang="ru-RU" sz="1200" b="1" dirty="0">
                        <a:effectLst/>
                        <a:latin typeface="+mj-lt"/>
                      </a:endParaRPr>
                    </a:p>
                    <a:p>
                      <a:pPr marL="165100" algn="l">
                        <a:lnSpc>
                          <a:spcPts val="115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0" dirty="0">
                          <a:effectLst/>
                          <a:latin typeface="+mj-lt"/>
                        </a:rPr>
                        <a:t>(факт)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90500" algn="l">
                        <a:lnSpc>
                          <a:spcPts val="115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 spc="0" dirty="0">
                          <a:effectLst/>
                          <a:latin typeface="+mj-lt"/>
                        </a:rPr>
                        <a:t>202</a:t>
                      </a:r>
                      <a:r>
                        <a:rPr lang="en-US" sz="1200" b="1" spc="0" dirty="0">
                          <a:effectLst/>
                          <a:latin typeface="+mj-lt"/>
                        </a:rPr>
                        <a:t>4</a:t>
                      </a:r>
                      <a:endParaRPr lang="ru-RU" sz="1200" b="1" dirty="0">
                        <a:effectLst/>
                        <a:latin typeface="+mj-lt"/>
                      </a:endParaRPr>
                    </a:p>
                    <a:p>
                      <a:pPr marL="88900" algn="l">
                        <a:lnSpc>
                          <a:spcPts val="115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0" dirty="0">
                          <a:effectLst/>
                          <a:latin typeface="+mj-lt"/>
                        </a:rPr>
                        <a:t>(оценка)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28600" algn="l">
                        <a:lnSpc>
                          <a:spcPts val="115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 spc="0" dirty="0">
                          <a:effectLst/>
                          <a:latin typeface="+mj-lt"/>
                        </a:rPr>
                        <a:t>202</a:t>
                      </a:r>
                      <a:r>
                        <a:rPr lang="en-US" sz="1200" b="1" spc="0" dirty="0">
                          <a:effectLst/>
                          <a:latin typeface="+mj-lt"/>
                        </a:rPr>
                        <a:t>5</a:t>
                      </a:r>
                      <a:endParaRPr lang="ru-RU" sz="1200" b="1" dirty="0">
                        <a:effectLst/>
                        <a:latin typeface="+mj-lt"/>
                      </a:endParaRPr>
                    </a:p>
                    <a:p>
                      <a:pPr marL="101600" algn="l">
                        <a:lnSpc>
                          <a:spcPts val="115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0" dirty="0">
                          <a:effectLst/>
                          <a:latin typeface="+mj-lt"/>
                        </a:rPr>
                        <a:t>(прогноз)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28600" algn="l">
                        <a:lnSpc>
                          <a:spcPts val="115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 spc="0" dirty="0">
                          <a:effectLst/>
                          <a:latin typeface="+mj-lt"/>
                        </a:rPr>
                        <a:t>202</a:t>
                      </a:r>
                      <a:r>
                        <a:rPr lang="en-US" sz="1200" b="1" spc="0" dirty="0">
                          <a:effectLst/>
                          <a:latin typeface="+mj-lt"/>
                        </a:rPr>
                        <a:t>6</a:t>
                      </a:r>
                      <a:endParaRPr lang="ru-RU" sz="1200" b="1" dirty="0">
                        <a:effectLst/>
                        <a:latin typeface="+mj-lt"/>
                      </a:endParaRPr>
                    </a:p>
                    <a:p>
                      <a:pPr marL="101600" algn="l">
                        <a:lnSpc>
                          <a:spcPts val="115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0" dirty="0">
                          <a:effectLst/>
                          <a:latin typeface="+mj-lt"/>
                        </a:rPr>
                        <a:t>(прогноз)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15900" algn="l">
                        <a:lnSpc>
                          <a:spcPts val="115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 spc="0" dirty="0">
                          <a:effectLst/>
                          <a:latin typeface="+mj-lt"/>
                        </a:rPr>
                        <a:t>202</a:t>
                      </a:r>
                      <a:r>
                        <a:rPr lang="en-US" sz="1200" b="1" spc="0" dirty="0">
                          <a:effectLst/>
                          <a:latin typeface="+mj-lt"/>
                        </a:rPr>
                        <a:t>7</a:t>
                      </a:r>
                      <a:endParaRPr lang="ru-RU" sz="1200" b="1" dirty="0">
                        <a:effectLst/>
                        <a:latin typeface="+mj-lt"/>
                      </a:endParaRPr>
                    </a:p>
                    <a:p>
                      <a:pPr algn="l">
                        <a:lnSpc>
                          <a:spcPts val="115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0" dirty="0">
                          <a:effectLst/>
                          <a:latin typeface="+mj-lt"/>
                        </a:rPr>
                        <a:t>(прогноз)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051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0" dirty="0">
                          <a:effectLst/>
                          <a:latin typeface="+mj-lt"/>
                        </a:rPr>
                        <a:t>Численность постоянного населения (среднегодовая), чел.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01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0" dirty="0">
                          <a:effectLst/>
                          <a:latin typeface="+mj-lt"/>
                        </a:rPr>
                        <a:t>18375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889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0" dirty="0">
                          <a:effectLst/>
                          <a:latin typeface="+mj-lt"/>
                        </a:rPr>
                        <a:t>18375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88900" marR="0" lvl="0" indent="0" algn="ctr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18218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Microsoft Sans Serif"/>
                        <a:cs typeface="+mn-cs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88900" marR="0" lvl="0" indent="0" algn="ctr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18218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Microsoft Sans Serif"/>
                        <a:cs typeface="+mn-cs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88900" marR="0" lvl="0" indent="0" algn="ctr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18218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Microsoft Sans Serif"/>
                        <a:cs typeface="+mn-cs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668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0" dirty="0">
                          <a:effectLst/>
                          <a:latin typeface="+mj-lt"/>
                        </a:rPr>
                        <a:t>Продукция сельского хозяйства в хозяйствах всех категорий (</a:t>
                      </a:r>
                      <a:r>
                        <a:rPr lang="ru-RU" sz="1200" b="1" spc="0" dirty="0" err="1">
                          <a:effectLst/>
                          <a:latin typeface="+mj-lt"/>
                        </a:rPr>
                        <a:t>млн.руб</a:t>
                      </a:r>
                      <a:r>
                        <a:rPr lang="ru-RU" sz="1200" b="1" spc="0" dirty="0">
                          <a:effectLst/>
                          <a:latin typeface="+mj-lt"/>
                        </a:rPr>
                        <a:t>.)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Microsoft Sans Serif"/>
                        </a:rPr>
                        <a:t>6140,26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889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Microsoft Sans Serif"/>
                        </a:rPr>
                        <a:t>6360,60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101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Microsoft Sans Serif"/>
                        </a:rPr>
                        <a:t>6635,69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101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Microsoft Sans Serif"/>
                        </a:rPr>
                        <a:t>6994,69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Microsoft Sans Serif"/>
                        </a:rPr>
                        <a:t>7415,21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4651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0" dirty="0">
                          <a:effectLst/>
                          <a:latin typeface="+mj-lt"/>
                        </a:rPr>
                        <a:t>Финансовый результат по всем видам деятельности (тыс. руб.)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Microsoft Sans Serif"/>
                        </a:rPr>
                        <a:t>70199,00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889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Microsoft Sans Serif"/>
                        </a:rPr>
                        <a:t>393806,10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101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Microsoft Sans Serif"/>
                        </a:rPr>
                        <a:t>461396,85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101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Microsoft Sans Serif"/>
                        </a:rPr>
                        <a:t>530083,00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Microsoft Sans Serif"/>
                        </a:rPr>
                        <a:t>606666,93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8687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0" dirty="0">
                          <a:effectLst/>
                          <a:latin typeface="+mj-lt"/>
                        </a:rPr>
                        <a:t>Среднемесячная заработная плата, руб.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Microsoft Sans Serif"/>
                        </a:rPr>
                        <a:t>47267,30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889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Microsoft Sans Serif"/>
                        </a:rPr>
                        <a:t>53769,56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101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Microsoft Sans Serif"/>
                        </a:rPr>
                        <a:t>58901,23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101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Microsoft Sans Serif"/>
                        </a:rPr>
                        <a:t>63085,25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Microsoft Sans Serif"/>
                        </a:rPr>
                        <a:t>67126,56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886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101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889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101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101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8507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0" dirty="0">
                          <a:effectLst/>
                          <a:latin typeface="+mj-lt"/>
                        </a:rPr>
                        <a:t>Фонд оплаты труда, </a:t>
                      </a:r>
                      <a:r>
                        <a:rPr lang="ru-RU" sz="1200" b="1" spc="0" dirty="0" err="1">
                          <a:effectLst/>
                          <a:latin typeface="+mj-lt"/>
                        </a:rPr>
                        <a:t>тыс.руб</a:t>
                      </a:r>
                      <a:r>
                        <a:rPr lang="ru-RU" sz="1200" b="1" spc="0" dirty="0">
                          <a:effectLst/>
                          <a:latin typeface="+mj-lt"/>
                        </a:rPr>
                        <a:t>.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Microsoft Sans Serif"/>
                        </a:rPr>
                        <a:t>1269853,20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889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Microsoft Sans Serif"/>
                        </a:rPr>
                        <a:t>1470490,01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101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Microsoft Sans Serif"/>
                        </a:rPr>
                        <a:t>1619156,55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101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Microsoft Sans Serif"/>
                        </a:rPr>
                        <a:t>1747879,49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Microsoft Sans Serif"/>
                        </a:rPr>
                        <a:t>1865336,99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ts val="156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65100" algn="l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90500" algn="l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28600" algn="l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28600" algn="l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15900" algn="l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3596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0" dirty="0">
                          <a:effectLst/>
                          <a:latin typeface="+mj-lt"/>
                        </a:rPr>
                        <a:t>Объем инвестиций (в основной капитал) за счет всех источников финансирования</a:t>
                      </a:r>
                      <a:r>
                        <a:rPr lang="ru-RU" sz="1200" b="1" spc="0" baseline="0" dirty="0">
                          <a:effectLst/>
                          <a:latin typeface="+mj-lt"/>
                        </a:rPr>
                        <a:t> (</a:t>
                      </a:r>
                      <a:r>
                        <a:rPr lang="ru-RU" sz="1200" b="1" spc="0" baseline="0" dirty="0" err="1">
                          <a:effectLst/>
                          <a:latin typeface="+mj-lt"/>
                        </a:rPr>
                        <a:t>млн.руб</a:t>
                      </a:r>
                      <a:r>
                        <a:rPr lang="ru-RU" sz="1200" b="1" spc="0" baseline="0" dirty="0">
                          <a:effectLst/>
                          <a:latin typeface="+mj-lt"/>
                        </a:rPr>
                        <a:t>.)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651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Microsoft Sans Serif"/>
                        </a:rPr>
                        <a:t>1090,76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  <a:p>
                      <a:pPr marL="1651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905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Microsoft Sans Serif"/>
                        </a:rPr>
                        <a:t>1260,00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  <a:p>
                      <a:pPr marL="1905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28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Microsoft Sans Serif"/>
                        </a:rPr>
                        <a:t>1388,48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28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Microsoft Sans Serif"/>
                        </a:rPr>
                        <a:t>1505,94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159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+mj-lt"/>
                        <a:ea typeface="Microsoft Sans Serif"/>
                      </a:endParaRPr>
                    </a:p>
                    <a:p>
                      <a:pPr marL="2159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Microsoft Sans Serif"/>
                        </a:rPr>
                        <a:t>1622,51</a:t>
                      </a:r>
                    </a:p>
                    <a:p>
                      <a:pPr marL="2159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  <a:p>
                      <a:pPr marL="2159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305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Основные цели бюджетной политики МО Чернский район Тульской области на 2025- 2027 годы</a:t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just"/>
            <a:r>
              <a:rPr lang="ru-RU" sz="1200" dirty="0"/>
              <a:t>В условиях ограниченных финансовых ресурсов применять на муниципальном уровне полный комплекс мер по мобилизации дополнительных доходов в бюджеты.</a:t>
            </a:r>
          </a:p>
          <a:p>
            <a:pPr algn="just"/>
            <a:r>
              <a:rPr lang="ru-RU" sz="1200" dirty="0"/>
              <a:t>Обеспечить неукоснительное финансирование Указов Президента..</a:t>
            </a:r>
          </a:p>
          <a:p>
            <a:pPr algn="just"/>
            <a:r>
              <a:rPr lang="ru-RU" sz="1200" dirty="0"/>
              <a:t>Проведение инвентаризации расходных обязательств, определение правовой обоснованности расходов, сопоставление с доходными источниками.</a:t>
            </a:r>
          </a:p>
          <a:p>
            <a:pPr algn="just"/>
            <a:r>
              <a:rPr lang="ru-RU" sz="1200" dirty="0"/>
              <a:t>Повышение адресности мер социальной поддержки граждан, оценка их экономической целесообразности, на предмет нуждаемости.</a:t>
            </a:r>
          </a:p>
          <a:p>
            <a:pPr algn="just"/>
            <a:r>
              <a:rPr lang="ru-RU" sz="1200" dirty="0"/>
              <a:t>Усиление контроля за эффективностью расходования бюджетных средств.</a:t>
            </a:r>
          </a:p>
          <a:p>
            <a:pPr algn="ctr"/>
            <a:r>
              <a:rPr lang="ru-RU" sz="18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Отличительные особенности бюджетной политики</a:t>
            </a:r>
          </a:p>
          <a:p>
            <a:pPr algn="just"/>
            <a:r>
              <a:rPr lang="ru-RU" sz="1200" dirty="0"/>
              <a:t>Бюджетная политика в 2025 - 2027 годы направлена на сохранение стабильности ситуации при обеспечении долгосрочной сбалансированности и финансовой устойчивости бюджетной системы района, накопление и рациональное использование резервов, анализ рисков и обеспечение предсказуемости ситуации с учетом сложившихся условий и перспектив развития экономики, преемственность и реализация поставленных ранее целей.</a:t>
            </a:r>
          </a:p>
          <a:p>
            <a:pPr algn="just"/>
            <a:r>
              <a:rPr lang="ru-RU" sz="1200" dirty="0"/>
              <a:t>Продолжится реализация мероприятий, включенных в основные направления деятельности муниципального образования , определяющие цели и приоритеты социально­ -экономического развития муниципального образования </a:t>
            </a:r>
            <a:r>
              <a:rPr lang="ru-RU" sz="1200" dirty="0" err="1"/>
              <a:t>Чернский</a:t>
            </a:r>
            <a:r>
              <a:rPr lang="ru-RU" sz="1200" dirty="0"/>
              <a:t> район Тульской области в среднесрочной перспективе.</a:t>
            </a:r>
          </a:p>
          <a:p>
            <a:pPr algn="just"/>
            <a:r>
              <a:rPr lang="ru-RU" sz="1200" dirty="0"/>
              <a:t>Базисными документами при реализации бюджетной политики на 2025-2027 годы станут уточненный бюджетный прогноз до 2028 года и разработанная бюджетная стратегия района до 2035 года. В основу этих документов положены показатели текущей ситуации и предполагаемые тенденции ее развития.</a:t>
            </a:r>
          </a:p>
          <a:p>
            <a:pPr algn="just"/>
            <a:r>
              <a:rPr lang="ru-RU" sz="1200" dirty="0"/>
              <a:t>Как и в предыдущие годы, сохраняется социальная направленность бюджета района. Более 6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1200" dirty="0"/>
              <a:t> процентов  расходов приходится на финансирование отраслей социальной сферы, первоочередных расходов.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3203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/>
              <a:t>Основные задачи и приоритетные направления</a:t>
            </a:r>
            <a:br>
              <a:rPr lang="ru-RU" sz="3100" b="1" dirty="0"/>
            </a:br>
            <a:r>
              <a:rPr lang="ru-RU" sz="3100" b="1" dirty="0"/>
              <a:t>бюджетной политики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695800"/>
          </a:xfrm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pPr algn="just"/>
            <a:r>
              <a:rPr lang="ru-RU" b="1" dirty="0"/>
              <a:t>1. Обеспечение долгосрочной сбалансированности и устойчивости бюджетной системы, повышение эффективности бюджетных расходов.</a:t>
            </a:r>
          </a:p>
          <a:p>
            <a:pPr algn="just"/>
            <a:r>
              <a:rPr lang="ru-RU" b="1" dirty="0"/>
              <a:t>2. Повышение качества муниципальных программ района и расширение их использования в бюджетном планировании. </a:t>
            </a:r>
          </a:p>
          <a:p>
            <a:pPr algn="just"/>
            <a:r>
              <a:rPr lang="ru-RU" b="1" dirty="0"/>
              <a:t>3. Реализация майских указов Президента Российской Федерации.</a:t>
            </a:r>
          </a:p>
          <a:p>
            <a:pPr algn="just"/>
            <a:r>
              <a:rPr lang="ru-RU" b="1" dirty="0"/>
              <a:t>4. Финансирование отраслей социальной сферы.</a:t>
            </a:r>
          </a:p>
          <a:p>
            <a:pPr algn="just"/>
            <a:r>
              <a:rPr lang="ru-RU" b="1" dirty="0"/>
              <a:t>5. Финансовое обеспечение производственной сферы (дорожная деятельность, благоустройство).</a:t>
            </a:r>
          </a:p>
          <a:p>
            <a:pPr algn="just"/>
            <a:r>
              <a:rPr lang="ru-RU" b="1" dirty="0"/>
              <a:t>6. Стимулирование инвестиционного развития района. </a:t>
            </a:r>
          </a:p>
          <a:p>
            <a:pPr algn="just"/>
            <a:r>
              <a:rPr lang="ru-RU" b="1" dirty="0"/>
              <a:t>7. Повышение эффективности оказания населению муниципальных  услуг.</a:t>
            </a:r>
          </a:p>
          <a:p>
            <a:pPr algn="just"/>
            <a:r>
              <a:rPr lang="ru-RU" b="1" dirty="0"/>
              <a:t>8. Повышение прозрачности бюджетного процесса. Развитие Регионального электронного бюджета.</a:t>
            </a:r>
          </a:p>
          <a:p>
            <a:pPr algn="just"/>
            <a:r>
              <a:rPr lang="ru-RU" b="1" dirty="0"/>
              <a:t>9. Совершенствование системы внутреннего муниципального финансового контроля. </a:t>
            </a:r>
          </a:p>
          <a:p>
            <a:pPr algn="just"/>
            <a:r>
              <a:rPr lang="ru-RU" b="1" dirty="0"/>
              <a:t>10. Совершенствование бюджетной политики в сфере муниципальных закупок. </a:t>
            </a:r>
          </a:p>
          <a:p>
            <a:pPr algn="just"/>
            <a:r>
              <a:rPr lang="ru-RU" b="1" dirty="0"/>
              <a:t>11. Совершенствование основных подходов к формированию системы межбюджетных отношений.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5607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214313" y="260350"/>
            <a:ext cx="8929687" cy="9366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200" b="1" dirty="0"/>
              <a:t>Доходы консолидированного бюджета МО Чернский район в 2024-2027 г.(</a:t>
            </a:r>
            <a:r>
              <a:rPr lang="ru-RU" altLang="ru-RU" sz="2800" b="1" dirty="0"/>
              <a:t>млн. руб.</a:t>
            </a:r>
            <a:r>
              <a:rPr lang="ru-RU" altLang="ru-RU" sz="3200" b="1" dirty="0"/>
              <a:t>) </a:t>
            </a:r>
          </a:p>
        </p:txBody>
      </p:sp>
      <p:graphicFrame>
        <p:nvGraphicFramePr>
          <p:cNvPr id="2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4753832"/>
              </p:ext>
            </p:extLst>
          </p:nvPr>
        </p:nvGraphicFramePr>
        <p:xfrm>
          <a:off x="265113" y="1265238"/>
          <a:ext cx="8612187" cy="532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148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C2DD6420-056B-4228-888A-2E60ADBB9CB7}" type="slidenum">
              <a:rPr lang="ru-RU" altLang="ru-RU">
                <a:solidFill>
                  <a:srgbClr val="1D4577"/>
                </a:solidFill>
                <a:latin typeface="Century Gothic" pitchFamily="34" charset="0"/>
              </a:rPr>
              <a:pPr/>
              <a:t>15</a:t>
            </a:fld>
            <a:endParaRPr lang="ru-RU" altLang="ru-RU">
              <a:solidFill>
                <a:srgbClr val="1D4577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2323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122396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Объем налоговых и неналоговых доходов консолидированного бюджета МО Чернский район в 2024-2027 г.г. </a:t>
            </a: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</a:rPr>
              <a:t>(млн.руб.)</a:t>
            </a:r>
          </a:p>
        </p:txBody>
      </p:sp>
      <p:graphicFrame>
        <p:nvGraphicFramePr>
          <p:cNvPr id="2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0568930"/>
              </p:ext>
            </p:extLst>
          </p:nvPr>
        </p:nvGraphicFramePr>
        <p:xfrm>
          <a:off x="592138" y="2036763"/>
          <a:ext cx="7881937" cy="4203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172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4FF7AEC3-6F69-495D-9A65-8FE82A8469E3}" type="slidenum">
              <a:rPr lang="ru-RU" altLang="ru-RU">
                <a:solidFill>
                  <a:srgbClr val="1D4577"/>
                </a:solidFill>
                <a:latin typeface="Century Gothic" pitchFamily="34" charset="0"/>
              </a:rPr>
              <a:pPr/>
              <a:t>16</a:t>
            </a:fld>
            <a:endParaRPr lang="ru-RU" altLang="ru-RU">
              <a:solidFill>
                <a:srgbClr val="1D4577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0607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3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373235837"/>
              </p:ext>
            </p:extLst>
          </p:nvPr>
        </p:nvGraphicFramePr>
        <p:xfrm>
          <a:off x="554758" y="3887098"/>
          <a:ext cx="3771900" cy="1958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Object 3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76318395"/>
              </p:ext>
            </p:extLst>
          </p:nvPr>
        </p:nvGraphicFramePr>
        <p:xfrm>
          <a:off x="331788" y="1597025"/>
          <a:ext cx="3924300" cy="2093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Object 55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1782802891"/>
              </p:ext>
            </p:extLst>
          </p:nvPr>
        </p:nvGraphicFramePr>
        <p:xfrm>
          <a:off x="4437063" y="1655763"/>
          <a:ext cx="4308475" cy="1941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" name="Object 58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5769232"/>
              </p:ext>
            </p:extLst>
          </p:nvPr>
        </p:nvGraphicFramePr>
        <p:xfrm>
          <a:off x="4691063" y="3767138"/>
          <a:ext cx="3605212" cy="2109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9222" name="Номер слайда 6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73C05685-DEDD-41D3-B1DD-8B0C36DCEAD5}" type="slidenum">
              <a:rPr lang="ru-RU" altLang="ru-RU">
                <a:solidFill>
                  <a:srgbClr val="1D4577"/>
                </a:solidFill>
                <a:latin typeface="Century Gothic" pitchFamily="34" charset="0"/>
              </a:rPr>
              <a:pPr/>
              <a:t>17</a:t>
            </a:fld>
            <a:endParaRPr lang="ru-RU" altLang="ru-RU">
              <a:solidFill>
                <a:srgbClr val="1D4577"/>
              </a:solidFill>
              <a:latin typeface="Century Gothic" pitchFamily="34" charset="0"/>
            </a:endParaRPr>
          </a:p>
        </p:txBody>
      </p:sp>
      <p:sp>
        <p:nvSpPr>
          <p:cNvPr id="2056" name="Text Box 4"/>
          <p:cNvSpPr txBox="1">
            <a:spLocks noChangeArrowheads="1"/>
          </p:cNvSpPr>
          <p:nvPr/>
        </p:nvSpPr>
        <p:spPr bwMode="auto">
          <a:xfrm>
            <a:off x="468313" y="195263"/>
            <a:ext cx="82804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Структура налоговых  доходов   бюджета МО Чернский район  2024-2027 г.г.(млн.руб.)</a:t>
            </a:r>
          </a:p>
        </p:txBody>
      </p:sp>
      <p:grpSp>
        <p:nvGrpSpPr>
          <p:cNvPr id="9224" name="Group 18"/>
          <p:cNvGrpSpPr>
            <a:grpSpLocks/>
          </p:cNvGrpSpPr>
          <p:nvPr/>
        </p:nvGrpSpPr>
        <p:grpSpPr bwMode="auto">
          <a:xfrm>
            <a:off x="963613" y="1185863"/>
            <a:ext cx="2643187" cy="476250"/>
            <a:chOff x="941" y="742"/>
            <a:chExt cx="998" cy="209"/>
          </a:xfrm>
        </p:grpSpPr>
        <p:pic>
          <p:nvPicPr>
            <p:cNvPr id="9235" name="Picture 16" descr="title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1" y="742"/>
              <a:ext cx="998" cy="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6" name="Rectangle 5"/>
            <p:cNvSpPr>
              <a:spLocks noChangeArrowheads="1"/>
            </p:cNvSpPr>
            <p:nvPr/>
          </p:nvSpPr>
          <p:spPr bwMode="auto">
            <a:xfrm>
              <a:off x="968" y="742"/>
              <a:ext cx="925" cy="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 b="1" dirty="0">
                  <a:latin typeface="Times New Roman" pitchFamily="18" charset="0"/>
                  <a:cs typeface="Times New Roman" pitchFamily="18" charset="0"/>
                </a:rPr>
                <a:t>2024 год </a:t>
              </a:r>
            </a:p>
          </p:txBody>
        </p:sp>
      </p:grpSp>
      <p:graphicFrame>
        <p:nvGraphicFramePr>
          <p:cNvPr id="9225" name="Object 7"/>
          <p:cNvGraphicFramePr>
            <a:graphicFrameLocks noChangeAspect="1"/>
          </p:cNvGraphicFramePr>
          <p:nvPr/>
        </p:nvGraphicFramePr>
        <p:xfrm>
          <a:off x="357188" y="5667375"/>
          <a:ext cx="8628062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92" r:id="rId8" imgW="8626588" imgH="603556" progId="Excel.Chart.8">
                  <p:embed/>
                </p:oleObj>
              </mc:Choice>
              <mc:Fallback>
                <p:oleObj r:id="rId8" imgW="8626588" imgH="603556" progId="Excel.Chart.8">
                  <p:embed/>
                  <p:pic>
                    <p:nvPicPr>
                      <p:cNvPr id="0" name="Picture 3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8" y="5667375"/>
                        <a:ext cx="8628062" cy="773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226" name="Group 19"/>
          <p:cNvGrpSpPr>
            <a:grpSpLocks/>
          </p:cNvGrpSpPr>
          <p:nvPr/>
        </p:nvGrpSpPr>
        <p:grpSpPr bwMode="auto">
          <a:xfrm>
            <a:off x="7092950" y="1296988"/>
            <a:ext cx="1871663" cy="441325"/>
            <a:chOff x="941" y="643"/>
            <a:chExt cx="1060" cy="308"/>
          </a:xfrm>
        </p:grpSpPr>
        <p:pic>
          <p:nvPicPr>
            <p:cNvPr id="9233" name="Picture 20" descr="title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1" y="643"/>
              <a:ext cx="99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4" name="Rectangle 21"/>
            <p:cNvSpPr>
              <a:spLocks noChangeArrowheads="1"/>
            </p:cNvSpPr>
            <p:nvPr/>
          </p:nvSpPr>
          <p:spPr bwMode="auto">
            <a:xfrm>
              <a:off x="1023" y="734"/>
              <a:ext cx="978" cy="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 b="1" dirty="0">
                  <a:latin typeface="Times New Roman" pitchFamily="18" charset="0"/>
                  <a:cs typeface="Times New Roman" pitchFamily="18" charset="0"/>
                </a:rPr>
                <a:t>2025 год</a:t>
              </a:r>
            </a:p>
          </p:txBody>
        </p:sp>
      </p:grpSp>
      <p:grpSp>
        <p:nvGrpSpPr>
          <p:cNvPr id="9227" name="Group 61"/>
          <p:cNvGrpSpPr>
            <a:grpSpLocks/>
          </p:cNvGrpSpPr>
          <p:nvPr/>
        </p:nvGrpSpPr>
        <p:grpSpPr bwMode="auto">
          <a:xfrm>
            <a:off x="6443663" y="3429000"/>
            <a:ext cx="2079625" cy="500063"/>
            <a:chOff x="857" y="643"/>
            <a:chExt cx="1138" cy="507"/>
          </a:xfrm>
        </p:grpSpPr>
        <p:pic>
          <p:nvPicPr>
            <p:cNvPr id="9231" name="Picture 62" descr="title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7" y="643"/>
              <a:ext cx="1138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2" name="Rectangle 63"/>
            <p:cNvSpPr>
              <a:spLocks noChangeArrowheads="1"/>
            </p:cNvSpPr>
            <p:nvPr/>
          </p:nvSpPr>
          <p:spPr bwMode="auto">
            <a:xfrm>
              <a:off x="899" y="643"/>
              <a:ext cx="1096" cy="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 b="1" dirty="0">
                  <a:latin typeface="Times New Roman" pitchFamily="18" charset="0"/>
                  <a:cs typeface="Times New Roman" pitchFamily="18" charset="0"/>
                </a:rPr>
                <a:t>2027 год</a:t>
              </a:r>
            </a:p>
          </p:txBody>
        </p:sp>
      </p:grpSp>
      <p:grpSp>
        <p:nvGrpSpPr>
          <p:cNvPr id="9228" name="Group 64"/>
          <p:cNvGrpSpPr>
            <a:grpSpLocks/>
          </p:cNvGrpSpPr>
          <p:nvPr/>
        </p:nvGrpSpPr>
        <p:grpSpPr bwMode="auto">
          <a:xfrm>
            <a:off x="1071563" y="3429000"/>
            <a:ext cx="2428875" cy="428625"/>
            <a:chOff x="941" y="643"/>
            <a:chExt cx="1089" cy="288"/>
          </a:xfrm>
        </p:grpSpPr>
        <p:pic>
          <p:nvPicPr>
            <p:cNvPr id="9229" name="Picture 65" descr="title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1" y="643"/>
              <a:ext cx="108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Rectangle 66"/>
            <p:cNvSpPr>
              <a:spLocks noChangeArrowheads="1"/>
            </p:cNvSpPr>
            <p:nvPr/>
          </p:nvSpPr>
          <p:spPr bwMode="auto">
            <a:xfrm>
              <a:off x="1020" y="663"/>
              <a:ext cx="817" cy="2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 b="1" dirty="0">
                  <a:latin typeface="Times New Roman" pitchFamily="18" charset="0"/>
                  <a:cs typeface="Times New Roman" pitchFamily="18" charset="0"/>
                </a:rPr>
                <a:t>2026 год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4852981"/>
      </p:ext>
    </p:extLst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5411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Налоги на совокупный доход в консолидированном бюджете МО Чернский район на 2025-2027 г.г.   (млн.руб.)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979750165"/>
              </p:ext>
            </p:extLst>
          </p:nvPr>
        </p:nvGraphicFramePr>
        <p:xfrm>
          <a:off x="676275" y="1651000"/>
          <a:ext cx="7733357" cy="4463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243" name="Содержимое 8"/>
          <p:cNvGraphicFramePr>
            <a:graphicFrameLocks noGrp="1"/>
          </p:cNvGraphicFramePr>
          <p:nvPr>
            <p:ph sz="quarter" idx="2"/>
          </p:nvPr>
        </p:nvGraphicFramePr>
        <p:xfrm>
          <a:off x="4651375" y="1214438"/>
          <a:ext cx="4030663" cy="292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55" r:id="rId4" imgW="4035902" imgH="2932430" progId="Excel.Chart.8">
                  <p:embed/>
                </p:oleObj>
              </mc:Choice>
              <mc:Fallback>
                <p:oleObj r:id="rId4" imgW="4035902" imgH="2932430" progId="Excel.Chart.8">
                  <p:embed/>
                  <p:pic>
                    <p:nvPicPr>
                      <p:cNvPr id="0" name="Picture 270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1375" y="1214438"/>
                        <a:ext cx="4030663" cy="2928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Содержимое 9"/>
          <p:cNvGraphicFramePr>
            <a:graphicFrameLocks noGrp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3740872922"/>
              </p:ext>
            </p:extLst>
          </p:nvPr>
        </p:nvGraphicFramePr>
        <p:xfrm>
          <a:off x="158750" y="3048000"/>
          <a:ext cx="9042400" cy="3397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5" name="Содержимое 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452697452"/>
              </p:ext>
            </p:extLst>
          </p:nvPr>
        </p:nvGraphicFramePr>
        <p:xfrm>
          <a:off x="4697413" y="3908425"/>
          <a:ext cx="3930650" cy="2085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0246" name="Номер слайда 10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78552C59-95C5-458B-91AB-7B316BF4ABE3}" type="slidenum">
              <a:rPr lang="ru-RU" altLang="ru-RU">
                <a:solidFill>
                  <a:srgbClr val="1D4577"/>
                </a:solidFill>
                <a:latin typeface="Century Gothic" pitchFamily="34" charset="0"/>
              </a:rPr>
              <a:pPr/>
              <a:t>18</a:t>
            </a:fld>
            <a:endParaRPr lang="ru-RU" altLang="ru-RU">
              <a:solidFill>
                <a:srgbClr val="1D4577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017701"/>
      </p:ext>
    </p:extLst>
  </p:cSld>
  <p:clrMapOvr>
    <a:masterClrMapping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107950" y="115888"/>
            <a:ext cx="8928100" cy="13684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Налоги на имущество в консолидированном бюджете МО Чернский район  2025-2027 г. (млн.руб.)</a:t>
            </a:r>
          </a:p>
        </p:txBody>
      </p:sp>
      <p:graphicFrame>
        <p:nvGraphicFramePr>
          <p:cNvPr id="3" name="Содержимое 7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062364578"/>
              </p:ext>
            </p:extLst>
          </p:nvPr>
        </p:nvGraphicFramePr>
        <p:xfrm>
          <a:off x="323850" y="1341438"/>
          <a:ext cx="3887788" cy="2879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Содержимое 8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954405607"/>
              </p:ext>
            </p:extLst>
          </p:nvPr>
        </p:nvGraphicFramePr>
        <p:xfrm>
          <a:off x="4956175" y="1651000"/>
          <a:ext cx="3422650" cy="2084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Содержимое 9"/>
          <p:cNvGraphicFramePr>
            <a:graphicFrameLocks noGrp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966168876"/>
              </p:ext>
            </p:extLst>
          </p:nvPr>
        </p:nvGraphicFramePr>
        <p:xfrm>
          <a:off x="469900" y="2997200"/>
          <a:ext cx="7964488" cy="3600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270" name="Содержимое 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668933147"/>
              </p:ext>
            </p:extLst>
          </p:nvPr>
        </p:nvGraphicFramePr>
        <p:xfrm>
          <a:off x="4638296" y="3861048"/>
          <a:ext cx="4032250" cy="218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3" r:id="rId6" imgW="4035902" imgH="2188654" progId="Excel.Chart.8">
                  <p:embed/>
                </p:oleObj>
              </mc:Choice>
              <mc:Fallback>
                <p:oleObj r:id="rId6" imgW="4035902" imgH="2188654" progId="Excel.Chart.8">
                  <p:embed/>
                  <p:pic>
                    <p:nvPicPr>
                      <p:cNvPr id="0" name="Picture 272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8296" y="3861048"/>
                        <a:ext cx="4032250" cy="2187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1" name="Номер слайда 10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69004C64-B457-4AE2-8FDF-98E85F52C388}" type="slidenum">
              <a:rPr lang="ru-RU" altLang="ru-RU">
                <a:solidFill>
                  <a:srgbClr val="1D4577"/>
                </a:solidFill>
                <a:latin typeface="Century Gothic" pitchFamily="34" charset="0"/>
              </a:rPr>
              <a:pPr/>
              <a:t>19</a:t>
            </a:fld>
            <a:endParaRPr lang="ru-RU" altLang="ru-RU">
              <a:solidFill>
                <a:srgbClr val="1D4577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227486"/>
      </p:ext>
    </p:extLst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0405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УВАЖАЕМЫЕ ДРУЗЬЯ!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just"/>
            <a:r>
              <a:rPr lang="ru-RU" sz="1600" dirty="0"/>
              <a:t>Задача повышения прозрачности и открытости управления финансами является одной из приоритетных в деятельности  Финансового управления администрации МО </a:t>
            </a:r>
            <a:r>
              <a:rPr lang="ru-RU" sz="1600" dirty="0" err="1"/>
              <a:t>Чернский</a:t>
            </a:r>
            <a:r>
              <a:rPr lang="ru-RU" sz="1600" dirty="0"/>
              <a:t> район Тульской области.</a:t>
            </a:r>
          </a:p>
          <a:p>
            <a:pPr algn="just"/>
            <a:r>
              <a:rPr lang="ru-RU" sz="1600" dirty="0"/>
              <a:t>В этой связи, немаловажное значение в обеспечении понимания и доступности бюджетных данных имеет проект «Бюджет для граждан», публикуемый Финансовым управлением администрации МО </a:t>
            </a:r>
            <a:r>
              <a:rPr lang="ru-RU" sz="1600" dirty="0" err="1"/>
              <a:t>Чернский</a:t>
            </a:r>
            <a:r>
              <a:rPr lang="ru-RU" sz="1600" dirty="0"/>
              <a:t> район .</a:t>
            </a:r>
          </a:p>
          <a:p>
            <a:pPr algn="just"/>
            <a:r>
              <a:rPr lang="ru-RU" sz="1600" dirty="0"/>
              <a:t>Проект «Бюджет для граждан» способствует вовлечению граждан в процесс формирования и распределения потоков финансовых ресурсов бюджета. Яркий пример этому</a:t>
            </a:r>
            <a:r>
              <a:rPr lang="ru-RU" sz="1600" i="1" dirty="0"/>
              <a:t>- </a:t>
            </a:r>
            <a:r>
              <a:rPr lang="ru-RU" sz="1600" dirty="0"/>
              <a:t>практика инициативного бюджетирования, которая в Тульской области реализуется в рамках проекта «Народный бюджет».</a:t>
            </a:r>
          </a:p>
          <a:p>
            <a:pPr algn="just"/>
            <a:r>
              <a:rPr lang="ru-RU" sz="1600" dirty="0"/>
              <a:t>Вопрос открытости бюджетных данных, в условиях динамично меняющейся экономической ситуации, становится всё бол</a:t>
            </a:r>
            <a:r>
              <a:rPr lang="en-US" sz="1600" dirty="0" err="1"/>
              <a:t>ee</a:t>
            </a:r>
            <a:r>
              <a:rPr lang="en-US" sz="1600" dirty="0"/>
              <a:t> </a:t>
            </a:r>
            <a:r>
              <a:rPr lang="ru-RU" sz="1600" dirty="0"/>
              <a:t>актуальным. Проект</a:t>
            </a:r>
            <a:r>
              <a:rPr lang="ru-RU" sz="1600" i="1" dirty="0"/>
              <a:t> </a:t>
            </a:r>
            <a:r>
              <a:rPr lang="ru-RU" sz="1600" dirty="0"/>
              <a:t>«Бюджет для граждан</a:t>
            </a:r>
            <a:r>
              <a:rPr lang="ru-RU" sz="1600" i="1" dirty="0"/>
              <a:t>» </a:t>
            </a:r>
            <a:r>
              <a:rPr lang="ru-RU" sz="1600" dirty="0"/>
              <a:t>нацелен, с этой точки зрения, на повышение информированности граждан и формирование всеобщей финансовой грамотности.</a:t>
            </a:r>
          </a:p>
          <a:p>
            <a:pPr algn="just"/>
            <a:r>
              <a:rPr lang="ru-RU" sz="1600" dirty="0"/>
              <a:t>«Бюджет для граждан» - это</a:t>
            </a:r>
            <a:r>
              <a:rPr lang="ru-RU" sz="1600" i="1" dirty="0"/>
              <a:t> </a:t>
            </a:r>
            <a:r>
              <a:rPr lang="ru-RU" sz="1600" dirty="0"/>
              <a:t>«дорога с двухсторонним движением». С одной стороны, граждане получают возможность влиять на систему принятия решений в бюджетной сфере; с другой стороны, обеспечивается обратная связь финансовых органов с гражданами при посредстве общественных советов и иных механизмов взаимодействия с населением МО </a:t>
            </a:r>
            <a:r>
              <a:rPr lang="ru-RU" sz="1600" dirty="0" err="1"/>
              <a:t>Чернский</a:t>
            </a:r>
            <a:r>
              <a:rPr lang="ru-RU" sz="1600" dirty="0"/>
              <a:t> район.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9094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54112"/>
          </a:xfrm>
        </p:spPr>
        <p:txBody>
          <a:bodyPr/>
          <a:lstStyle/>
          <a:p>
            <a:pPr algn="ctr"/>
            <a:r>
              <a:rPr lang="ru-RU" altLang="ru-RU" sz="2400" b="1" dirty="0"/>
              <a:t>Доходы от использования имущества, находящегося в муниципальной собственности в  консолидированном  бюджете  Чернского района 2025-2027 г.( млн.руб.)</a:t>
            </a:r>
          </a:p>
        </p:txBody>
      </p:sp>
      <p:graphicFrame>
        <p:nvGraphicFramePr>
          <p:cNvPr id="3" name="Содержимое 7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38579392"/>
              </p:ext>
            </p:extLst>
          </p:nvPr>
        </p:nvGraphicFramePr>
        <p:xfrm>
          <a:off x="6350" y="1214438"/>
          <a:ext cx="4703763" cy="2928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Содержимое 8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252084040"/>
              </p:ext>
            </p:extLst>
          </p:nvPr>
        </p:nvGraphicFramePr>
        <p:xfrm>
          <a:off x="4651375" y="1000125"/>
          <a:ext cx="4275138" cy="3071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Содержимое 9"/>
          <p:cNvGraphicFramePr>
            <a:graphicFrameLocks noGrp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3023837458"/>
              </p:ext>
            </p:extLst>
          </p:nvPr>
        </p:nvGraphicFramePr>
        <p:xfrm>
          <a:off x="508000" y="3071640"/>
          <a:ext cx="8343900" cy="357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294" name="Содержимое 6"/>
          <p:cNvGraphicFramePr>
            <a:graphicFrameLocks noGrp="1"/>
          </p:cNvGraphicFramePr>
          <p:nvPr>
            <p:ph sz="quarter" idx="4"/>
          </p:nvPr>
        </p:nvGraphicFramePr>
        <p:xfrm>
          <a:off x="4598988" y="3806825"/>
          <a:ext cx="4127500" cy="2289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9" name="Лист" r:id="rId6" imgW="4145639" imgH="2298391" progId="Excel.Sheet.8">
                  <p:embed/>
                </p:oleObj>
              </mc:Choice>
              <mc:Fallback>
                <p:oleObj name="Лист" r:id="rId6" imgW="4145639" imgH="2298391" progId="Excel.Sheet.8">
                  <p:embed/>
                  <p:pic>
                    <p:nvPicPr>
                      <p:cNvPr id="0" name="Picture 274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8988" y="3806825"/>
                        <a:ext cx="4127500" cy="2289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5" name="Номер слайда 10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59F74E33-E8DD-421D-B471-317466561287}" type="slidenum">
              <a:rPr lang="ru-RU" altLang="ru-RU">
                <a:solidFill>
                  <a:srgbClr val="1D4577"/>
                </a:solidFill>
                <a:latin typeface="Century Gothic" pitchFamily="34" charset="0"/>
              </a:rPr>
              <a:pPr/>
              <a:t>20</a:t>
            </a:fld>
            <a:endParaRPr lang="ru-RU" altLang="ru-RU">
              <a:solidFill>
                <a:srgbClr val="1D4577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070347"/>
      </p:ext>
    </p:extLst>
  </p:cSld>
  <p:clrMapOvr>
    <a:masterClrMapping/>
  </p:clrMapOvr>
  <p:transition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Структура безвозмездных поступлений в консолидированный бюджет МО Чернский район в 2024 -2027 г.г.(млн.руб.)</a:t>
            </a:r>
            <a:endParaRPr lang="ru-RU" sz="2800" dirty="0"/>
          </a:p>
        </p:txBody>
      </p:sp>
      <p:graphicFrame>
        <p:nvGraphicFramePr>
          <p:cNvPr id="3" name="Объект 10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403868232"/>
              </p:ext>
            </p:extLst>
          </p:nvPr>
        </p:nvGraphicFramePr>
        <p:xfrm>
          <a:off x="179512" y="1417638"/>
          <a:ext cx="4535488" cy="2587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Объект 1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675529225"/>
              </p:ext>
            </p:extLst>
          </p:nvPr>
        </p:nvGraphicFramePr>
        <p:xfrm>
          <a:off x="3779912" y="1124744"/>
          <a:ext cx="4679950" cy="2879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Объект 20"/>
          <p:cNvGraphicFramePr>
            <a:graphicFrameLocks noGrp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851168840"/>
              </p:ext>
            </p:extLst>
          </p:nvPr>
        </p:nvGraphicFramePr>
        <p:xfrm>
          <a:off x="111125" y="3573463"/>
          <a:ext cx="4386263" cy="2951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Объект 24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627936895"/>
              </p:ext>
            </p:extLst>
          </p:nvPr>
        </p:nvGraphicFramePr>
        <p:xfrm>
          <a:off x="3040016" y="3331271"/>
          <a:ext cx="5616575" cy="3363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319" name="Номер слайда 6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1AAA242D-6E87-49B1-B9AE-A3C9CF25F55D}" type="slidenum">
              <a:rPr lang="ru-RU" altLang="ru-RU">
                <a:solidFill>
                  <a:srgbClr val="1D4577"/>
                </a:solidFill>
                <a:latin typeface="Century Gothic" pitchFamily="34" charset="0"/>
              </a:rPr>
              <a:pPr/>
              <a:t>21</a:t>
            </a:fld>
            <a:endParaRPr lang="ru-RU" altLang="ru-RU">
              <a:solidFill>
                <a:srgbClr val="1D4577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831290"/>
      </p:ext>
    </p:extLst>
  </p:cSld>
  <p:clrMapOvr>
    <a:masterClrMapping/>
  </p:clrMapOvr>
  <p:transition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74638"/>
            <a:ext cx="8186737" cy="72548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Доходы бюджета МО Чернский район 2024-2027 г.г. (млн.руб.)</a:t>
            </a:r>
          </a:p>
        </p:txBody>
      </p:sp>
      <p:graphicFrame>
        <p:nvGraphicFramePr>
          <p:cNvPr id="3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8332183"/>
              </p:ext>
            </p:extLst>
          </p:nvPr>
        </p:nvGraphicFramePr>
        <p:xfrm>
          <a:off x="266700" y="1271588"/>
          <a:ext cx="8650288" cy="5322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340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8184B7C1-E7EB-4F69-B87F-51718583E2F2}" type="slidenum">
              <a:rPr lang="ru-RU" altLang="ru-RU">
                <a:solidFill>
                  <a:srgbClr val="1D4577"/>
                </a:solidFill>
                <a:latin typeface="Century Gothic" pitchFamily="34" charset="0"/>
              </a:rPr>
              <a:pPr/>
              <a:t>22</a:t>
            </a:fld>
            <a:endParaRPr lang="ru-RU" altLang="ru-RU">
              <a:solidFill>
                <a:srgbClr val="1D4577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25944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764704"/>
            <a:ext cx="7643192" cy="504056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effectLst/>
              </a:rPr>
              <a:t>Налоговые доходы бюджета МО Чернский район на 2025 год и плановый период 2026 -2027 г.г.(тыс. руб.)</a:t>
            </a:r>
          </a:p>
        </p:txBody>
      </p:sp>
      <p:graphicFrame>
        <p:nvGraphicFramePr>
          <p:cNvPr id="233592" name="Group 12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37119286"/>
              </p:ext>
            </p:extLst>
          </p:nvPr>
        </p:nvGraphicFramePr>
        <p:xfrm>
          <a:off x="250825" y="1773238"/>
          <a:ext cx="8569326" cy="4114799"/>
        </p:xfrm>
        <a:graphic>
          <a:graphicData uri="http://schemas.openxmlformats.org/drawingml/2006/table">
            <a:tbl>
              <a:tblPr/>
              <a:tblGrid>
                <a:gridCol w="5040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8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279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Наименование доходов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2025 год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2026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2027 год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61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Налог на доходы физических лиц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66974,3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71830,2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76458,9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Налоги на товары (работы, услуги), реализуемые на территории Российской Федерации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97875,7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102989,0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105434,3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63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Налоги на совокупный доход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61100,4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72771,9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85232,3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Налоги на имущество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14641,0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15616,6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16314,6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0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Государственная пошлина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2956,0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3082,3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3213,2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8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Итого налоговые доходы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243547,4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266290,0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286653,3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D608B7-180F-45C0-B573-7AE051A36966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614112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568952" cy="504056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effectLst/>
              </a:rPr>
              <a:t>Неналоговые доходы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бюджета МО Чернский район на 2025 год и плановый период 2026 -2027 г.г.(тыс. руб.) 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graphicFrame>
        <p:nvGraphicFramePr>
          <p:cNvPr id="233592" name="Group 12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509873495"/>
              </p:ext>
            </p:extLst>
          </p:nvPr>
        </p:nvGraphicFramePr>
        <p:xfrm>
          <a:off x="323850" y="1268413"/>
          <a:ext cx="8569325" cy="5041901"/>
        </p:xfrm>
        <a:graphic>
          <a:graphicData uri="http://schemas.openxmlformats.org/drawingml/2006/table">
            <a:tbl>
              <a:tblPr/>
              <a:tblGrid>
                <a:gridCol w="50404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1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5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279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Наименование</a:t>
                      </a:r>
                    </a:p>
                  </a:txBody>
                  <a:tcPr marL="91444" marR="914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2025 год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2026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2027 год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30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Доходы,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91444" marR="914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12211,8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9504,0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9589,4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94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Платежи при пользовании природными ресурсами</a:t>
                      </a:r>
                    </a:p>
                  </a:txBody>
                  <a:tcPr marL="91444" marR="914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13,4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13,4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13,4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Доходы от оказания платных услуг (работ) и компенсации затрат государства</a:t>
                      </a:r>
                    </a:p>
                  </a:txBody>
                  <a:tcPr marL="91444" marR="914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4658,7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4658,7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4658,7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51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91444" marR="914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1100,0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1100,0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1100,0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Штрафы, санкции, возмещение ущерба</a:t>
                      </a:r>
                    </a:p>
                  </a:txBody>
                  <a:tcPr marL="91444" marR="91444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213,0</a:t>
                      </a:r>
                    </a:p>
                  </a:txBody>
                  <a:tcPr marL="91444" marR="91444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213,0</a:t>
                      </a:r>
                    </a:p>
                  </a:txBody>
                  <a:tcPr marL="91444" marR="91444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213,0</a:t>
                      </a:r>
                    </a:p>
                  </a:txBody>
                  <a:tcPr marL="91444" marR="91444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8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Прочие неналоговые доходы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Итого неналоговые доходы</a:t>
                      </a:r>
                    </a:p>
                  </a:txBody>
                  <a:tcPr marL="91444" marR="91444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592,8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18789,7</a:t>
                      </a:r>
                    </a:p>
                  </a:txBody>
                  <a:tcPr marL="91444" marR="91444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15489,1</a:t>
                      </a:r>
                    </a:p>
                  </a:txBody>
                  <a:tcPr marL="91444" marR="91444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15574,5</a:t>
                      </a:r>
                    </a:p>
                  </a:txBody>
                  <a:tcPr marL="91444" marR="91444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Итого  доходов налоговых и неналоговых</a:t>
                      </a:r>
                    </a:p>
                  </a:txBody>
                  <a:tcPr marL="91444" marR="91444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262337,1</a:t>
                      </a:r>
                    </a:p>
                  </a:txBody>
                  <a:tcPr marL="91444" marR="91444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281779,1</a:t>
                      </a:r>
                    </a:p>
                  </a:txBody>
                  <a:tcPr marL="91444" marR="91444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302227,8</a:t>
                      </a:r>
                    </a:p>
                  </a:txBody>
                  <a:tcPr marL="91444" marR="91444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D608B7-180F-45C0-B573-7AE051A36966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087561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78563"/>
            <a:ext cx="2133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ru-RU" altLang="ru-RU" sz="1200" dirty="0">
              <a:latin typeface="Tahoma" pitchFamily="34" charset="0"/>
            </a:endParaRPr>
          </a:p>
          <a:p>
            <a:endParaRPr lang="ru-RU" altLang="ru-RU" sz="1200" dirty="0">
              <a:latin typeface="Tahoma" pitchFamily="34" charset="0"/>
            </a:endParaRPr>
          </a:p>
          <a:p>
            <a:endParaRPr lang="ru-RU" altLang="ru-RU" sz="1200" dirty="0">
              <a:latin typeface="Tahoma" pitchFamily="34" charset="0"/>
            </a:endParaRPr>
          </a:p>
          <a:p>
            <a:endParaRPr lang="ru-RU" altLang="ru-RU" sz="1200" dirty="0">
              <a:latin typeface="Tahoma" pitchFamily="34" charset="0"/>
            </a:endParaRPr>
          </a:p>
          <a:p>
            <a:endParaRPr lang="ru-RU" altLang="ru-RU" sz="1200" dirty="0">
              <a:latin typeface="Tahoma" pitchFamily="34" charset="0"/>
            </a:endParaRPr>
          </a:p>
          <a:p>
            <a:endParaRPr lang="ru-RU" altLang="ru-RU" sz="1200" dirty="0">
              <a:latin typeface="Tahoma" pitchFamily="34" charset="0"/>
            </a:endParaRPr>
          </a:p>
          <a:p>
            <a:endParaRPr lang="ru-RU" altLang="ru-RU" sz="1200" dirty="0">
              <a:latin typeface="Tahoma" pitchFamily="34" charset="0"/>
            </a:endParaRPr>
          </a:p>
          <a:p>
            <a:r>
              <a:rPr lang="ru-RU" altLang="ru-RU" sz="1200" dirty="0">
                <a:latin typeface="Tahoma" pitchFamily="34" charset="0"/>
              </a:rPr>
              <a:t>Обслуживание </a:t>
            </a:r>
            <a:r>
              <a:rPr lang="ru-RU" altLang="ru-RU" sz="1200" dirty="0" err="1">
                <a:latin typeface="Tahoma" pitchFamily="34" charset="0"/>
              </a:rPr>
              <a:t>гос.долга</a:t>
            </a:r>
            <a:r>
              <a:rPr lang="ru-RU" altLang="ru-RU" sz="1200" dirty="0">
                <a:latin typeface="Tahoma" pitchFamily="34" charset="0"/>
              </a:rPr>
              <a:t> </a:t>
            </a:r>
            <a:r>
              <a:rPr lang="en-US" altLang="ru-RU" sz="1200" dirty="0">
                <a:latin typeface="Tahoma" pitchFamily="34" charset="0"/>
              </a:rPr>
              <a:t>1097,4</a:t>
            </a:r>
            <a:r>
              <a:rPr lang="ru-RU" altLang="ru-RU" sz="1200" dirty="0">
                <a:latin typeface="Tahoma" pitchFamily="34" charset="0"/>
              </a:rPr>
              <a:t> </a:t>
            </a:r>
            <a:r>
              <a:rPr lang="ru-RU" altLang="ru-RU" sz="1200" dirty="0" err="1">
                <a:latin typeface="Tahoma" pitchFamily="34" charset="0"/>
              </a:rPr>
              <a:t>тыс.руб</a:t>
            </a:r>
            <a:endParaRPr lang="ru-RU" altLang="ru-RU" sz="1200" dirty="0">
              <a:latin typeface="Tahoma" pitchFamily="34" charset="0"/>
            </a:endParaRPr>
          </a:p>
          <a:p>
            <a:fld id="{ACC5895A-C688-4AC9-88D8-9FF9FB73D032}" type="slidenum">
              <a:rPr lang="ru-RU" altLang="ru-RU" sz="1200" smtClean="0">
                <a:latin typeface="Tahoma" pitchFamily="34" charset="0"/>
              </a:rPr>
              <a:pPr/>
              <a:t>25</a:t>
            </a:fld>
            <a:endParaRPr lang="ru-RU" altLang="ru-RU" sz="1200" dirty="0">
              <a:latin typeface="Tahoma" pitchFamily="34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60350"/>
            <a:ext cx="8512175" cy="35083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2800" b="1" dirty="0">
                <a:solidFill>
                  <a:schemeClr val="accent3">
                    <a:lumMod val="50000"/>
                  </a:schemeClr>
                </a:solidFill>
              </a:rPr>
              <a:t>Основные параметры бюджета района на 202</a:t>
            </a:r>
            <a:r>
              <a:rPr lang="en-US" altLang="ru-RU" sz="2800" b="1" dirty="0">
                <a:solidFill>
                  <a:schemeClr val="accent3">
                    <a:lumMod val="50000"/>
                  </a:schemeClr>
                </a:solidFill>
              </a:rPr>
              <a:t>5</a:t>
            </a:r>
            <a:r>
              <a:rPr lang="ru-RU" altLang="ru-RU" sz="2800" b="1" dirty="0">
                <a:solidFill>
                  <a:schemeClr val="accent3">
                    <a:lumMod val="50000"/>
                  </a:schemeClr>
                </a:solidFill>
              </a:rPr>
              <a:t> год</a:t>
            </a: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 rot="-5400000">
            <a:off x="3492195" y="2348219"/>
            <a:ext cx="1728787" cy="2159977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gradFill flip="none" rotWithShape="1">
            <a:gsLst>
              <a:gs pos="0">
                <a:srgbClr val="765E2F"/>
              </a:gs>
              <a:gs pos="50000">
                <a:srgbClr val="FFCC66"/>
              </a:gs>
              <a:gs pos="100000">
                <a:srgbClr val="765E2F"/>
              </a:gs>
            </a:gsLst>
            <a:lin ang="5400000" scaled="1"/>
            <a:tileRect/>
          </a:gra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eaVert" wrap="none" anchor="ctr"/>
          <a:lstStyle/>
          <a:p>
            <a:pPr algn="ctr" eaLnBrk="1" hangingPunct="1"/>
            <a:r>
              <a:rPr lang="ru-RU" altLang="ru-RU" b="1" dirty="0">
                <a:solidFill>
                  <a:srgbClr val="540000"/>
                </a:solidFill>
                <a:latin typeface="Tahoma" pitchFamily="34" charset="0"/>
              </a:rPr>
              <a:t>БЮДЖЕТ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276600" y="1052514"/>
            <a:ext cx="2158512" cy="1368425"/>
          </a:xfrm>
          <a:prstGeom prst="rect">
            <a:avLst/>
          </a:prstGeom>
          <a:gradFill flip="none" rotWithShape="1">
            <a:gsLst>
              <a:gs pos="0">
                <a:srgbClr val="765E47"/>
              </a:gs>
              <a:gs pos="50000">
                <a:srgbClr val="FFCC99"/>
              </a:gs>
              <a:gs pos="100000">
                <a:srgbClr val="765E47"/>
              </a:gs>
            </a:gsLst>
            <a:lin ang="10800000" scaled="1"/>
            <a:tileRect/>
          </a:gra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eaLnBrk="1" hangingPunct="1"/>
            <a:r>
              <a:rPr lang="ru-RU" altLang="ru-RU" sz="1800" b="1" dirty="0">
                <a:solidFill>
                  <a:srgbClr val="540000"/>
                </a:solidFill>
                <a:latin typeface="Tahoma" pitchFamily="34" charset="0"/>
              </a:rPr>
              <a:t>Доходы в расчете</a:t>
            </a:r>
          </a:p>
          <a:p>
            <a:pPr algn="ctr" eaLnBrk="1" hangingPunct="1"/>
            <a:r>
              <a:rPr lang="ru-RU" altLang="ru-RU" sz="1800" b="1" dirty="0">
                <a:solidFill>
                  <a:srgbClr val="540000"/>
                </a:solidFill>
                <a:latin typeface="Tahoma" pitchFamily="34" charset="0"/>
              </a:rPr>
              <a:t>на 1 человека </a:t>
            </a:r>
          </a:p>
          <a:p>
            <a:pPr algn="ctr" eaLnBrk="1" hangingPunct="1"/>
            <a:r>
              <a:rPr lang="ru-RU" altLang="ru-RU" sz="1800" b="1" dirty="0">
                <a:solidFill>
                  <a:srgbClr val="540000"/>
                </a:solidFill>
                <a:latin typeface="Tahoma" pitchFamily="34" charset="0"/>
              </a:rPr>
              <a:t>57108,85 руб.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276600" y="4581526"/>
            <a:ext cx="2158512" cy="1584325"/>
          </a:xfrm>
          <a:prstGeom prst="rect">
            <a:avLst/>
          </a:prstGeom>
          <a:gradFill flip="none" rotWithShape="1">
            <a:gsLst>
              <a:gs pos="0">
                <a:srgbClr val="765E47"/>
              </a:gs>
              <a:gs pos="50000">
                <a:srgbClr val="FFCC99"/>
              </a:gs>
              <a:gs pos="100000">
                <a:srgbClr val="765E47"/>
              </a:gs>
            </a:gsLst>
            <a:lin ang="0" scaled="1"/>
            <a:tileRect/>
          </a:gra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eaLnBrk="1" hangingPunct="1"/>
            <a:r>
              <a:rPr lang="ru-RU" altLang="ru-RU" sz="1800" b="1" dirty="0">
                <a:solidFill>
                  <a:srgbClr val="540000"/>
                </a:solidFill>
                <a:latin typeface="Tahoma" pitchFamily="34" charset="0"/>
              </a:rPr>
              <a:t>Расходы в расчете на 1 человека</a:t>
            </a:r>
          </a:p>
          <a:p>
            <a:pPr algn="ctr" eaLnBrk="1" hangingPunct="1"/>
            <a:r>
              <a:rPr lang="ru-RU" altLang="ru-RU" b="1" dirty="0">
                <a:solidFill>
                  <a:srgbClr val="540000"/>
                </a:solidFill>
                <a:latin typeface="Tahoma" pitchFamily="34" charset="0"/>
              </a:rPr>
              <a:t>57936,60</a:t>
            </a:r>
          </a:p>
          <a:p>
            <a:pPr algn="ctr" eaLnBrk="1" hangingPunct="1"/>
            <a:r>
              <a:rPr lang="ru-RU" altLang="ru-RU" sz="1800" b="1" dirty="0">
                <a:solidFill>
                  <a:srgbClr val="540000"/>
                </a:solidFill>
                <a:latin typeface="Tahoma" pitchFamily="34" charset="0"/>
              </a:rPr>
              <a:t> руб. 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 rot="10800000">
            <a:off x="2555631" y="1052513"/>
            <a:ext cx="647700" cy="5113337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0000">
                <a:srgbClr val="A97E63"/>
              </a:gs>
              <a:gs pos="100000">
                <a:srgbClr val="4E3A2E"/>
              </a:gs>
            </a:gsLst>
            <a:lin ang="0" scaled="1"/>
            <a:tileRect/>
          </a:gra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eaVert" wrap="none" anchor="ctr"/>
          <a:lstStyle/>
          <a:p>
            <a:pPr algn="ctr" eaLnBrk="1" hangingPunct="1"/>
            <a:r>
              <a:rPr lang="ru-RU" altLang="ru-RU" sz="2000" b="1" dirty="0">
                <a:solidFill>
                  <a:srgbClr val="540000"/>
                </a:solidFill>
                <a:latin typeface="Tahoma" pitchFamily="34" charset="0"/>
              </a:rPr>
              <a:t>Доходы бюджета 1040409,0 </a:t>
            </a:r>
            <a:r>
              <a:rPr lang="ru-RU" altLang="ru-RU" sz="2000" b="1" dirty="0" err="1">
                <a:solidFill>
                  <a:srgbClr val="540000"/>
                </a:solidFill>
                <a:latin typeface="Tahoma" pitchFamily="34" charset="0"/>
              </a:rPr>
              <a:t>тыс.руб</a:t>
            </a:r>
            <a:r>
              <a:rPr lang="ru-RU" altLang="ru-RU" sz="2200" dirty="0">
                <a:latin typeface="Tahoma" pitchFamily="34" charset="0"/>
              </a:rPr>
              <a:t>.</a:t>
            </a: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 rot="10800000">
            <a:off x="5501054" y="1052513"/>
            <a:ext cx="647700" cy="5113337"/>
          </a:xfrm>
          <a:prstGeom prst="rect">
            <a:avLst/>
          </a:prstGeom>
          <a:gradFill rotWithShape="1">
            <a:gsLst>
              <a:gs pos="0">
                <a:srgbClr val="FFC000"/>
              </a:gs>
              <a:gs pos="50000">
                <a:srgbClr val="A97E63"/>
              </a:gs>
              <a:gs pos="100000">
                <a:srgbClr val="4E3A2E"/>
              </a:gs>
            </a:gsLst>
            <a:lin ang="0" scaled="1"/>
          </a:gra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eaVert" wrap="none" anchor="ctr"/>
          <a:lstStyle/>
          <a:p>
            <a:pPr algn="ctr" eaLnBrk="1" hangingPunct="1"/>
            <a:r>
              <a:rPr lang="ru-RU" altLang="ru-RU" sz="2000" b="1" dirty="0">
                <a:solidFill>
                  <a:srgbClr val="540000"/>
                </a:solidFill>
                <a:latin typeface="Tahoma" pitchFamily="34" charset="0"/>
              </a:rPr>
              <a:t>Расходы бюджета 1055489,0 </a:t>
            </a:r>
            <a:r>
              <a:rPr lang="ru-RU" altLang="ru-RU" sz="2000" b="1" dirty="0" err="1">
                <a:solidFill>
                  <a:srgbClr val="540000"/>
                </a:solidFill>
                <a:latin typeface="Tahoma" pitchFamily="34" charset="0"/>
              </a:rPr>
              <a:t>тыс.руб</a:t>
            </a:r>
            <a:r>
              <a:rPr lang="ru-RU" altLang="ru-RU" sz="2000" b="1" dirty="0">
                <a:solidFill>
                  <a:srgbClr val="43458D"/>
                </a:solidFill>
                <a:latin typeface="Tahoma" pitchFamily="34" charset="0"/>
              </a:rPr>
              <a:t>.</a:t>
            </a:r>
          </a:p>
        </p:txBody>
      </p:sp>
      <p:sp>
        <p:nvSpPr>
          <p:cNvPr id="14345" name="AutoShape 9"/>
          <p:cNvSpPr>
            <a:spLocks noChangeArrowheads="1"/>
          </p:cNvSpPr>
          <p:nvPr/>
        </p:nvSpPr>
        <p:spPr bwMode="auto">
          <a:xfrm>
            <a:off x="395654" y="1125539"/>
            <a:ext cx="2302120" cy="1368425"/>
          </a:xfrm>
          <a:prstGeom prst="homePlate">
            <a:avLst>
              <a:gd name="adj" fmla="val 45563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/>
            <a:r>
              <a:rPr lang="ru-RU" altLang="ru-RU" sz="1800" b="1" dirty="0">
                <a:solidFill>
                  <a:schemeClr val="accent3">
                    <a:lumMod val="50000"/>
                  </a:schemeClr>
                </a:solidFill>
                <a:latin typeface="Tahoma" pitchFamily="34" charset="0"/>
              </a:rPr>
              <a:t>Налоговые доходы</a:t>
            </a:r>
          </a:p>
          <a:p>
            <a:pPr algn="ctr" eaLnBrk="1" hangingPunct="1"/>
            <a:r>
              <a:rPr lang="en-US" altLang="ru-RU" sz="1600" b="1" dirty="0">
                <a:solidFill>
                  <a:schemeClr val="accent3">
                    <a:lumMod val="50000"/>
                  </a:schemeClr>
                </a:solidFill>
                <a:latin typeface="Tahoma" pitchFamily="34" charset="0"/>
              </a:rPr>
              <a:t>243547,4 </a:t>
            </a:r>
            <a:r>
              <a:rPr lang="ru-RU" altLang="ru-RU" sz="1600" b="1" dirty="0" err="1">
                <a:solidFill>
                  <a:schemeClr val="accent3">
                    <a:lumMod val="50000"/>
                  </a:schemeClr>
                </a:solidFill>
                <a:latin typeface="Tahoma" pitchFamily="34" charset="0"/>
              </a:rPr>
              <a:t>тыс.руб</a:t>
            </a:r>
            <a:r>
              <a:rPr lang="ru-RU" altLang="ru-RU" sz="1600" b="1" dirty="0">
                <a:solidFill>
                  <a:schemeClr val="accent3">
                    <a:lumMod val="50000"/>
                  </a:schemeClr>
                </a:solidFill>
                <a:latin typeface="Tahoma" pitchFamily="34" charset="0"/>
              </a:rPr>
              <a:t>.</a:t>
            </a:r>
          </a:p>
        </p:txBody>
      </p:sp>
      <p:sp>
        <p:nvSpPr>
          <p:cNvPr id="14346" name="AutoShape 10"/>
          <p:cNvSpPr>
            <a:spLocks noChangeArrowheads="1"/>
          </p:cNvSpPr>
          <p:nvPr/>
        </p:nvSpPr>
        <p:spPr bwMode="auto">
          <a:xfrm>
            <a:off x="273261" y="4689474"/>
            <a:ext cx="2302120" cy="1368425"/>
          </a:xfrm>
          <a:prstGeom prst="homePlate">
            <a:avLst>
              <a:gd name="adj" fmla="val 45563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/>
            <a:r>
              <a:rPr lang="ru-RU" altLang="ru-RU" sz="1800" b="1" dirty="0">
                <a:solidFill>
                  <a:schemeClr val="accent3">
                    <a:lumMod val="50000"/>
                  </a:schemeClr>
                </a:solidFill>
                <a:latin typeface="Tahoma" pitchFamily="34" charset="0"/>
              </a:rPr>
              <a:t>Безвозмездные поступления</a:t>
            </a:r>
          </a:p>
          <a:p>
            <a:pPr algn="ctr" eaLnBrk="1" hangingPunct="1"/>
            <a:r>
              <a:rPr lang="ru-RU" altLang="ru-RU" sz="1600" b="1" dirty="0">
                <a:solidFill>
                  <a:schemeClr val="accent3">
                    <a:lumMod val="50000"/>
                  </a:schemeClr>
                </a:solidFill>
                <a:latin typeface="Tahoma" pitchFamily="34" charset="0"/>
              </a:rPr>
              <a:t>778071,9 </a:t>
            </a:r>
            <a:r>
              <a:rPr lang="ru-RU" altLang="ru-RU" sz="1600" b="1" dirty="0" err="1">
                <a:solidFill>
                  <a:schemeClr val="accent3">
                    <a:lumMod val="50000"/>
                  </a:schemeClr>
                </a:solidFill>
                <a:latin typeface="Tahoma" pitchFamily="34" charset="0"/>
              </a:rPr>
              <a:t>тыс.руб</a:t>
            </a:r>
            <a:r>
              <a:rPr lang="ru-RU" altLang="ru-RU" sz="1600" b="1" dirty="0">
                <a:solidFill>
                  <a:schemeClr val="accent3">
                    <a:lumMod val="50000"/>
                  </a:schemeClr>
                </a:solidFill>
                <a:latin typeface="Tahoma" pitchFamily="34" charset="0"/>
              </a:rPr>
              <a:t>.</a:t>
            </a:r>
          </a:p>
        </p:txBody>
      </p:sp>
      <p:sp>
        <p:nvSpPr>
          <p:cNvPr id="14347" name="AutoShape 11"/>
          <p:cNvSpPr>
            <a:spLocks noChangeArrowheads="1"/>
          </p:cNvSpPr>
          <p:nvPr/>
        </p:nvSpPr>
        <p:spPr bwMode="auto">
          <a:xfrm>
            <a:off x="395654" y="2924176"/>
            <a:ext cx="2302120" cy="1368425"/>
          </a:xfrm>
          <a:prstGeom prst="homePlate">
            <a:avLst>
              <a:gd name="adj" fmla="val 45563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/>
            <a:r>
              <a:rPr lang="ru-RU" altLang="ru-RU" sz="1800" b="1" dirty="0">
                <a:solidFill>
                  <a:schemeClr val="accent3">
                    <a:lumMod val="50000"/>
                  </a:schemeClr>
                </a:solidFill>
                <a:latin typeface="Tahoma" pitchFamily="34" charset="0"/>
              </a:rPr>
              <a:t>Неналоговые доходы</a:t>
            </a:r>
          </a:p>
          <a:p>
            <a:pPr algn="ctr" eaLnBrk="1" hangingPunct="1"/>
            <a:r>
              <a:rPr lang="en-US" altLang="ru-RU" sz="1600" b="1" dirty="0">
                <a:solidFill>
                  <a:schemeClr val="accent3">
                    <a:lumMod val="50000"/>
                  </a:schemeClr>
                </a:solidFill>
                <a:latin typeface="Tahoma" pitchFamily="34" charset="0"/>
              </a:rPr>
              <a:t>18789,7</a:t>
            </a:r>
            <a:r>
              <a:rPr lang="ru-RU" altLang="ru-RU" sz="1600" b="1" dirty="0">
                <a:solidFill>
                  <a:schemeClr val="accent3">
                    <a:lumMod val="50000"/>
                  </a:schemeClr>
                </a:solidFill>
                <a:latin typeface="Tahoma" pitchFamily="34" charset="0"/>
              </a:rPr>
              <a:t> </a:t>
            </a:r>
            <a:r>
              <a:rPr lang="ru-RU" altLang="ru-RU" sz="1600" b="1" dirty="0" err="1">
                <a:solidFill>
                  <a:schemeClr val="accent3">
                    <a:lumMod val="50000"/>
                  </a:schemeClr>
                </a:solidFill>
                <a:latin typeface="Tahoma" pitchFamily="34" charset="0"/>
              </a:rPr>
              <a:t>тыс.руб</a:t>
            </a:r>
            <a:r>
              <a:rPr lang="ru-RU" altLang="ru-RU" sz="1600" b="1" dirty="0">
                <a:solidFill>
                  <a:schemeClr val="accent3">
                    <a:lumMod val="50000"/>
                  </a:schemeClr>
                </a:solidFill>
                <a:latin typeface="Tahoma" pitchFamily="34" charset="0"/>
              </a:rPr>
              <a:t>.</a:t>
            </a:r>
          </a:p>
        </p:txBody>
      </p:sp>
      <p:sp>
        <p:nvSpPr>
          <p:cNvPr id="14348" name="AutoShape 12"/>
          <p:cNvSpPr>
            <a:spLocks noChangeArrowheads="1"/>
          </p:cNvSpPr>
          <p:nvPr/>
        </p:nvSpPr>
        <p:spPr bwMode="auto">
          <a:xfrm rot="10800000">
            <a:off x="6109919" y="692791"/>
            <a:ext cx="2953683" cy="433388"/>
          </a:xfrm>
          <a:prstGeom prst="homePlate">
            <a:avLst>
              <a:gd name="adj" fmla="val 136935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10800000" wrap="none" anchor="ctr" anchorCtr="1"/>
          <a:lstStyle/>
          <a:p>
            <a:pPr algn="ctr"/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Общегосударственные вопросы</a:t>
            </a:r>
          </a:p>
          <a:p>
            <a:pPr algn="ctr"/>
            <a:r>
              <a:rPr lang="en-US" altLang="ru-RU" sz="1100" b="1" dirty="0">
                <a:solidFill>
                  <a:srgbClr val="43458D"/>
                </a:solidFill>
                <a:latin typeface="Tahoma" pitchFamily="34" charset="0"/>
              </a:rPr>
              <a:t>86801,3</a:t>
            </a:r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 тыс. руб</a:t>
            </a:r>
            <a:r>
              <a:rPr lang="ru-RU" altLang="ru-RU" sz="1000" b="1" dirty="0">
                <a:solidFill>
                  <a:srgbClr val="43458D"/>
                </a:solidFill>
                <a:latin typeface="Tahoma" pitchFamily="34" charset="0"/>
              </a:rPr>
              <a:t>.</a:t>
            </a:r>
          </a:p>
        </p:txBody>
      </p:sp>
      <p:sp>
        <p:nvSpPr>
          <p:cNvPr id="14353" name="AutoShape 17"/>
          <p:cNvSpPr>
            <a:spLocks noChangeArrowheads="1"/>
          </p:cNvSpPr>
          <p:nvPr/>
        </p:nvSpPr>
        <p:spPr bwMode="auto">
          <a:xfrm rot="10800000">
            <a:off x="6054726" y="5538093"/>
            <a:ext cx="2914131" cy="704850"/>
          </a:xfrm>
          <a:prstGeom prst="homePlate">
            <a:avLst>
              <a:gd name="adj" fmla="val 152418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10800000" anchor="ctr" anchorCtr="1"/>
          <a:lstStyle/>
          <a:p>
            <a:pPr algn="ctr" eaLnBrk="1" hangingPunct="1"/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Межбюджетные </a:t>
            </a:r>
            <a:r>
              <a:rPr lang="ru-RU" altLang="ru-RU" sz="1100" b="1" dirty="0" err="1">
                <a:solidFill>
                  <a:srgbClr val="43458D"/>
                </a:solidFill>
                <a:latin typeface="Tahoma" pitchFamily="34" charset="0"/>
              </a:rPr>
              <a:t>трансф</a:t>
            </a:r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. Поселениям </a:t>
            </a:r>
            <a:r>
              <a:rPr lang="en-US" altLang="ru-RU" sz="1100" b="1" dirty="0">
                <a:solidFill>
                  <a:srgbClr val="43458D"/>
                </a:solidFill>
                <a:latin typeface="Tahoma" pitchFamily="34" charset="0"/>
              </a:rPr>
              <a:t>30933,4</a:t>
            </a:r>
            <a:endParaRPr lang="ru-RU" altLang="ru-RU" sz="1100" b="1" dirty="0">
              <a:solidFill>
                <a:srgbClr val="43458D"/>
              </a:solidFill>
              <a:latin typeface="Tahoma" pitchFamily="34" charset="0"/>
            </a:endParaRPr>
          </a:p>
          <a:p>
            <a:pPr algn="ctr" eaLnBrk="1" hangingPunct="1"/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 тыс. руб.</a:t>
            </a:r>
          </a:p>
        </p:txBody>
      </p:sp>
      <p:sp>
        <p:nvSpPr>
          <p:cNvPr id="14354" name="AutoShape 18"/>
          <p:cNvSpPr>
            <a:spLocks noChangeArrowheads="1"/>
          </p:cNvSpPr>
          <p:nvPr/>
        </p:nvSpPr>
        <p:spPr bwMode="auto">
          <a:xfrm rot="10800000">
            <a:off x="6148754" y="4315743"/>
            <a:ext cx="2878804" cy="385762"/>
          </a:xfrm>
          <a:prstGeom prst="homePlate">
            <a:avLst>
              <a:gd name="adj" fmla="val 156894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10800000" wrap="none" anchor="ctr" anchorCtr="1"/>
          <a:lstStyle/>
          <a:p>
            <a:pPr algn="ctr" eaLnBrk="1" hangingPunct="1"/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Культура и кинематография</a:t>
            </a:r>
          </a:p>
          <a:p>
            <a:pPr algn="ctr" eaLnBrk="1" hangingPunct="1"/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51495,3 тыс. руб.</a:t>
            </a:r>
          </a:p>
        </p:txBody>
      </p:sp>
      <p:sp>
        <p:nvSpPr>
          <p:cNvPr id="14355" name="AutoShape 19"/>
          <p:cNvSpPr>
            <a:spLocks noChangeArrowheads="1"/>
          </p:cNvSpPr>
          <p:nvPr/>
        </p:nvSpPr>
        <p:spPr bwMode="auto">
          <a:xfrm rot="10800000">
            <a:off x="6109919" y="1427933"/>
            <a:ext cx="2926574" cy="720083"/>
          </a:xfrm>
          <a:prstGeom prst="homePlate">
            <a:avLst>
              <a:gd name="adj" fmla="val 144573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10800000" anchor="ctr" anchorCtr="1"/>
          <a:lstStyle/>
          <a:p>
            <a:pPr algn="ctr" eaLnBrk="1" hangingPunct="1"/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Национальна безопасность и правоохранительная деятельность</a:t>
            </a:r>
          </a:p>
          <a:p>
            <a:pPr algn="ctr" eaLnBrk="1" hangingPunct="1"/>
            <a:r>
              <a:rPr lang="en-US" altLang="ru-RU" sz="1100" b="1" dirty="0">
                <a:solidFill>
                  <a:srgbClr val="43458D"/>
                </a:solidFill>
                <a:latin typeface="Tahoma" pitchFamily="34" charset="0"/>
              </a:rPr>
              <a:t>8256,5 </a:t>
            </a:r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тыс. руб.</a:t>
            </a:r>
          </a:p>
        </p:txBody>
      </p:sp>
      <p:sp>
        <p:nvSpPr>
          <p:cNvPr id="14357" name="AutoShape 21"/>
          <p:cNvSpPr>
            <a:spLocks noChangeArrowheads="1"/>
          </p:cNvSpPr>
          <p:nvPr/>
        </p:nvSpPr>
        <p:spPr bwMode="auto">
          <a:xfrm rot="10800000">
            <a:off x="6201364" y="4719750"/>
            <a:ext cx="2878804" cy="447675"/>
          </a:xfrm>
          <a:prstGeom prst="homePlate">
            <a:avLst>
              <a:gd name="adj" fmla="val 108654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10800000" wrap="none" anchor="ctr" anchorCtr="1"/>
          <a:lstStyle/>
          <a:p>
            <a:pPr eaLnBrk="1" hangingPunct="1"/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Социальная политика</a:t>
            </a:r>
          </a:p>
          <a:p>
            <a:pPr eaLnBrk="1" hangingPunct="1"/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5624,1 тыс. руб.</a:t>
            </a:r>
          </a:p>
        </p:txBody>
      </p:sp>
      <p:sp>
        <p:nvSpPr>
          <p:cNvPr id="14358" name="AutoShape 22"/>
          <p:cNvSpPr>
            <a:spLocks noChangeArrowheads="1"/>
          </p:cNvSpPr>
          <p:nvPr/>
        </p:nvSpPr>
        <p:spPr bwMode="auto">
          <a:xfrm rot="10800000">
            <a:off x="6054726" y="2817677"/>
            <a:ext cx="2981767" cy="610529"/>
          </a:xfrm>
          <a:prstGeom prst="homePlate">
            <a:avLst>
              <a:gd name="adj" fmla="val 167404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10800000" wrap="none" anchor="ctr" anchorCtr="1"/>
          <a:lstStyle/>
          <a:p>
            <a:pPr algn="ctr" eaLnBrk="1" hangingPunct="1"/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Жилищно-коммунальное хозяйство</a:t>
            </a:r>
          </a:p>
          <a:p>
            <a:pPr algn="ctr" eaLnBrk="1" hangingPunct="1"/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40374,9 тыс. руб.</a:t>
            </a:r>
          </a:p>
        </p:txBody>
      </p:sp>
      <p:sp>
        <p:nvSpPr>
          <p:cNvPr id="14359" name="AutoShape 23"/>
          <p:cNvSpPr>
            <a:spLocks noChangeArrowheads="1"/>
          </p:cNvSpPr>
          <p:nvPr/>
        </p:nvSpPr>
        <p:spPr bwMode="auto">
          <a:xfrm rot="10800000">
            <a:off x="6132568" y="1051761"/>
            <a:ext cx="2953683" cy="388936"/>
          </a:xfrm>
          <a:prstGeom prst="homePlate">
            <a:avLst>
              <a:gd name="adj" fmla="val 230006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10800000" wrap="none" anchor="ctr" anchorCtr="1"/>
          <a:lstStyle/>
          <a:p>
            <a:pPr algn="ctr" eaLnBrk="1" hangingPunct="1"/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Национальная оборона 1711,5 т.руб.</a:t>
            </a:r>
            <a:endParaRPr lang="ru-RU" altLang="ru-RU" sz="1000" b="1" dirty="0">
              <a:solidFill>
                <a:srgbClr val="43458D"/>
              </a:solidFill>
              <a:latin typeface="Tahoma" pitchFamily="34" charset="0"/>
            </a:endParaRPr>
          </a:p>
        </p:txBody>
      </p:sp>
      <p:sp>
        <p:nvSpPr>
          <p:cNvPr id="2" name="AutoShape 19"/>
          <p:cNvSpPr>
            <a:spLocks noChangeArrowheads="1"/>
          </p:cNvSpPr>
          <p:nvPr/>
        </p:nvSpPr>
        <p:spPr bwMode="auto">
          <a:xfrm rot="10800000">
            <a:off x="6198563" y="3933056"/>
            <a:ext cx="2864061" cy="382687"/>
          </a:xfrm>
          <a:prstGeom prst="homePlate">
            <a:avLst>
              <a:gd name="adj" fmla="val 191034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10800000" anchor="ctr" anchorCtr="1"/>
          <a:lstStyle/>
          <a:p>
            <a:pPr algn="ctr" eaLnBrk="1" hangingPunct="1"/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Образование</a:t>
            </a:r>
          </a:p>
          <a:p>
            <a:pPr algn="ctr" eaLnBrk="1" hangingPunct="1"/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701331,9 тыс. руб.</a:t>
            </a:r>
          </a:p>
        </p:txBody>
      </p:sp>
      <p:sp>
        <p:nvSpPr>
          <p:cNvPr id="3" name="AutoShape 19"/>
          <p:cNvSpPr>
            <a:spLocks noChangeArrowheads="1"/>
          </p:cNvSpPr>
          <p:nvPr/>
        </p:nvSpPr>
        <p:spPr bwMode="auto">
          <a:xfrm rot="10800000">
            <a:off x="6082810" y="3469712"/>
            <a:ext cx="2953683" cy="463344"/>
          </a:xfrm>
          <a:prstGeom prst="homePlate">
            <a:avLst>
              <a:gd name="adj" fmla="val 146948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10800000" anchor="ctr" anchorCtr="1"/>
          <a:lstStyle/>
          <a:p>
            <a:pPr algn="ctr" eaLnBrk="1" hangingPunct="1"/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Охрана окружающей среды</a:t>
            </a:r>
          </a:p>
          <a:p>
            <a:pPr algn="ctr" eaLnBrk="1" hangingPunct="1"/>
            <a:r>
              <a:rPr lang="en-US" altLang="ru-RU" sz="1100" b="1" dirty="0">
                <a:solidFill>
                  <a:srgbClr val="43458D"/>
                </a:solidFill>
                <a:latin typeface="Tahoma" pitchFamily="34" charset="0"/>
              </a:rPr>
              <a:t>6943,5</a:t>
            </a:r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тыс. руб.</a:t>
            </a:r>
          </a:p>
        </p:txBody>
      </p:sp>
      <p:sp>
        <p:nvSpPr>
          <p:cNvPr id="4" name="AutoShape 22"/>
          <p:cNvSpPr>
            <a:spLocks noChangeArrowheads="1"/>
          </p:cNvSpPr>
          <p:nvPr/>
        </p:nvSpPr>
        <p:spPr bwMode="auto">
          <a:xfrm rot="10800000">
            <a:off x="6154567" y="2181418"/>
            <a:ext cx="2881926" cy="602857"/>
          </a:xfrm>
          <a:prstGeom prst="homePlate">
            <a:avLst>
              <a:gd name="adj" fmla="val 184116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10800000" wrap="none" anchor="ctr" anchorCtr="1"/>
          <a:lstStyle/>
          <a:p>
            <a:pPr algn="ctr" eaLnBrk="1" hangingPunct="1"/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Национальная экономика</a:t>
            </a:r>
          </a:p>
          <a:p>
            <a:pPr algn="ctr" eaLnBrk="1" hangingPunct="1"/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107591,7 тыс. руб.</a:t>
            </a:r>
          </a:p>
        </p:txBody>
      </p:sp>
      <p:sp>
        <p:nvSpPr>
          <p:cNvPr id="5" name="AutoShape 20"/>
          <p:cNvSpPr>
            <a:spLocks noChangeArrowheads="1"/>
          </p:cNvSpPr>
          <p:nvPr/>
        </p:nvSpPr>
        <p:spPr bwMode="auto">
          <a:xfrm rot="10800000">
            <a:off x="6129030" y="5122068"/>
            <a:ext cx="2907463" cy="503238"/>
          </a:xfrm>
          <a:prstGeom prst="homePlate">
            <a:avLst>
              <a:gd name="adj" fmla="val 220711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10800000" wrap="none" anchor="ctr" anchorCtr="1"/>
          <a:lstStyle/>
          <a:p>
            <a:pPr algn="ctr" eaLnBrk="1" hangingPunct="1"/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Физическая культура и спорт</a:t>
            </a:r>
          </a:p>
          <a:p>
            <a:pPr algn="ctr" eaLnBrk="1" hangingPunct="1"/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13327,5</a:t>
            </a:r>
          </a:p>
          <a:p>
            <a:pPr algn="ctr" eaLnBrk="1" hangingPunct="1"/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 тыс. руб</a:t>
            </a:r>
            <a:r>
              <a:rPr lang="ru-RU" altLang="ru-RU" sz="1000" b="1" dirty="0">
                <a:solidFill>
                  <a:srgbClr val="43458D"/>
                </a:solidFill>
                <a:latin typeface="Tahoma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565014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2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37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2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2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26500"/>
                            </p:stCondLst>
                            <p:childTnLst>
                              <p:par>
                                <p:cTn id="7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3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28500"/>
                            </p:stCondLst>
                            <p:childTnLst>
                              <p:par>
                                <p:cTn id="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0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3050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325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34500"/>
                            </p:stCondLst>
                            <p:childTnLst>
                              <p:par>
                                <p:cTn id="9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36500"/>
                            </p:stCondLst>
                            <p:childTnLst>
                              <p:par>
                                <p:cTn id="9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40" grpId="0" animBg="1"/>
      <p:bldP spid="14341" grpId="0" animBg="1"/>
      <p:bldP spid="14342" grpId="0" animBg="1"/>
      <p:bldP spid="14343" grpId="0" animBg="1"/>
      <p:bldP spid="14344" grpId="0" animBg="1"/>
      <p:bldP spid="14345" grpId="0" animBg="1"/>
      <p:bldP spid="14346" grpId="0" animBg="1"/>
      <p:bldP spid="14347" grpId="0" animBg="1"/>
      <p:bldP spid="14348" grpId="0" animBg="1"/>
      <p:bldP spid="14353" grpId="0" animBg="1"/>
      <p:bldP spid="14354" grpId="0" animBg="1"/>
      <p:bldP spid="14355" grpId="0" animBg="1"/>
      <p:bldP spid="14357" grpId="0" animBg="1"/>
      <p:bldP spid="14358" grpId="0" animBg="1"/>
      <p:bldP spid="14359" grpId="0" animBg="1"/>
      <p:bldP spid="2" grpId="0" animBg="1"/>
      <p:bldP spid="3" grpId="0" animBg="1"/>
      <p:bldP spid="4" grpId="0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Nach_FY\Desktop\Бюджет для граждан\gl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424637"/>
            <a:ext cx="9145016" cy="6453336"/>
          </a:xfrm>
          <a:prstGeom prst="rect">
            <a:avLst/>
          </a:prstGeom>
          <a:noFill/>
        </p:spPr>
      </p:pic>
      <p:pic>
        <p:nvPicPr>
          <p:cNvPr id="15362" name="Picture 2" descr="http://www.ipatovo.org/images/budget_struc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4005064"/>
            <a:ext cx="9073008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0196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>
          <a:xfrm>
            <a:off x="215008" y="908720"/>
            <a:ext cx="8928992" cy="45719"/>
          </a:xfrm>
          <a:solidFill>
            <a:schemeClr val="bg1"/>
          </a:solidFill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algn="ctr">
              <a:defRPr/>
            </a:pPr>
            <a:br>
              <a:rPr lang="ru-RU" sz="1800" dirty="0">
                <a:solidFill>
                  <a:srgbClr val="7030A0"/>
                </a:solidFill>
                <a:effectLst/>
              </a:rPr>
            </a:b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effectLst/>
              </a:rPr>
              <a:t>Расходы бюджета на 202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  <a:effectLst/>
              </a:rPr>
              <a:t>5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effectLst/>
              </a:rPr>
              <a:t> г. на плановый период 202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  <a:effectLst/>
              </a:rPr>
              <a:t>6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effectLst/>
              </a:rPr>
              <a:t> и 202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  <a:effectLst/>
              </a:rPr>
              <a:t>7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effectLst/>
              </a:rPr>
              <a:t> г. по разделам классификации расходов бюджетов РФ 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effectLst/>
              </a:rPr>
              <a:t>			(тыс. руб.)     					</a:t>
            </a:r>
          </a:p>
        </p:txBody>
      </p:sp>
      <p:graphicFrame>
        <p:nvGraphicFramePr>
          <p:cNvPr id="233592" name="Group 12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763150120"/>
              </p:ext>
            </p:extLst>
          </p:nvPr>
        </p:nvGraphicFramePr>
        <p:xfrm>
          <a:off x="323528" y="980727"/>
          <a:ext cx="8569325" cy="5637861"/>
        </p:xfrm>
        <a:graphic>
          <a:graphicData uri="http://schemas.openxmlformats.org/drawingml/2006/table">
            <a:tbl>
              <a:tblPr/>
              <a:tblGrid>
                <a:gridCol w="1440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00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8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6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Раздел</a:t>
                      </a:r>
                    </a:p>
                  </a:txBody>
                  <a:tcPr marT="45692" marB="456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Наименование разделов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год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год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8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01</a:t>
                      </a:r>
                    </a:p>
                  </a:txBody>
                  <a:tcPr marT="45692" marB="456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Общегосударственные вопросы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86801,3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86325,7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88738,5</a:t>
                      </a:r>
                      <a:endParaRPr lang="ru-RU" sz="12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8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02</a:t>
                      </a:r>
                    </a:p>
                  </a:txBody>
                  <a:tcPr marT="45692" marB="456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Национальная оборона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1711,5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1864,6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1928,6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04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03</a:t>
                      </a:r>
                    </a:p>
                  </a:txBody>
                  <a:tcPr marT="45692" marB="456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8256,5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7470,5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7716,6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38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04</a:t>
                      </a:r>
                    </a:p>
                  </a:txBody>
                  <a:tcPr marT="45692" marB="456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Национальная экономика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107591,7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109396,8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111704,0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38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05</a:t>
                      </a:r>
                    </a:p>
                  </a:txBody>
                  <a:tcPr marT="45692" marB="456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Жилищно-коммунальное хозяйство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40374,9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28918,9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28794,4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89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06</a:t>
                      </a:r>
                    </a:p>
                  </a:txBody>
                  <a:tcPr marT="45692" marB="456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Охрана окружающей среды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6943,5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6843,5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6843,5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89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07</a:t>
                      </a:r>
                    </a:p>
                  </a:txBody>
                  <a:tcPr marT="45692" marB="456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Образование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701331,9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616013,1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657659,5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89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08</a:t>
                      </a:r>
                    </a:p>
                  </a:txBody>
                  <a:tcPr marT="45692" marB="456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Культура и кинематография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51495,3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53222,7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58769,1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89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T="45692" marB="456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Социальная политика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5624,1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5590,4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5552,4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21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marT="45692" marB="456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Физическая культура и спорт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13327,5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13974,0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14561,0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315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</a:t>
                      </a:r>
                    </a:p>
                  </a:txBody>
                  <a:tcPr marT="45692" marB="456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Обслуживание государственного и муниципального долга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1097,4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779,5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466,0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6042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marT="45701" marB="4570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Межбюджетные трансферты общего характера бюджетам субъектов РФ и муниципальных образований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30933,4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26130,7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27336,1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38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99</a:t>
                      </a:r>
                    </a:p>
                  </a:txBody>
                  <a:tcPr marT="45701" marB="4570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Условно утвержденные расходы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10500,0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22900,0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860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Итого расходы       </a:t>
                      </a:r>
                    </a:p>
                  </a:txBody>
                  <a:tcPr marT="45701" marB="4570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1055489,0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967030,4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1032970,9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D608B7-180F-45C0-B573-7AE051A36966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701272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7722634"/>
              </p:ext>
            </p:extLst>
          </p:nvPr>
        </p:nvGraphicFramePr>
        <p:xfrm>
          <a:off x="209550" y="2047875"/>
          <a:ext cx="8585200" cy="474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785786" y="614362"/>
            <a:ext cx="8250710" cy="1243002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 расходов бюджета МО Чернский район в  202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-202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г.г. (%)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6040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F9560659-E171-424A-8DDC-9AA363F0C3BC}" type="slidenum">
              <a:rPr lang="ru-RU" altLang="ru-RU">
                <a:solidFill>
                  <a:srgbClr val="1D4577"/>
                </a:solidFill>
                <a:latin typeface="Century Gothic" pitchFamily="34" charset="0"/>
              </a:rPr>
              <a:pPr/>
              <a:t>29</a:t>
            </a:fld>
            <a:endParaRPr lang="ru-RU" altLang="ru-RU">
              <a:solidFill>
                <a:srgbClr val="1D4577"/>
              </a:solidFill>
              <a:latin typeface="Century Gothic" pitchFamily="34" charset="0"/>
            </a:endParaRPr>
          </a:p>
        </p:txBody>
      </p:sp>
      <p:sp>
        <p:nvSpPr>
          <p:cNvPr id="218205" name="AutoShape 93"/>
          <p:cNvSpPr>
            <a:spLocks noChangeArrowheads="1"/>
          </p:cNvSpPr>
          <p:nvPr/>
        </p:nvSpPr>
        <p:spPr bwMode="gray">
          <a:xfrm>
            <a:off x="7859713" y="1000125"/>
            <a:ext cx="1079500" cy="719138"/>
          </a:xfrm>
          <a:prstGeom prst="leftArrow">
            <a:avLst>
              <a:gd name="adj1" fmla="val 50000"/>
              <a:gd name="adj2" fmla="val 37528"/>
            </a:avLst>
          </a:prstGeom>
          <a:gradFill rotWithShape="1">
            <a:gsLst>
              <a:gs pos="0">
                <a:schemeClr val="bg2">
                  <a:alpha val="45000"/>
                </a:schemeClr>
              </a:gs>
              <a:gs pos="100000">
                <a:schemeClr val="bg2">
                  <a:gamma/>
                  <a:tint val="22353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218206" name="AutoShape 94"/>
          <p:cNvSpPr>
            <a:spLocks noChangeArrowheads="1"/>
          </p:cNvSpPr>
          <p:nvPr/>
        </p:nvSpPr>
        <p:spPr bwMode="gray">
          <a:xfrm>
            <a:off x="7850188" y="2017713"/>
            <a:ext cx="1079500" cy="719137"/>
          </a:xfrm>
          <a:prstGeom prst="leftArrow">
            <a:avLst>
              <a:gd name="adj1" fmla="val 50000"/>
              <a:gd name="adj2" fmla="val 37528"/>
            </a:avLst>
          </a:prstGeom>
          <a:gradFill rotWithShape="1">
            <a:gsLst>
              <a:gs pos="0">
                <a:schemeClr val="bg2">
                  <a:alpha val="45000"/>
                </a:schemeClr>
              </a:gs>
              <a:gs pos="100000">
                <a:schemeClr val="bg2">
                  <a:gamma/>
                  <a:tint val="22353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218207" name="AutoShape 95"/>
          <p:cNvSpPr>
            <a:spLocks noChangeArrowheads="1"/>
          </p:cNvSpPr>
          <p:nvPr/>
        </p:nvSpPr>
        <p:spPr bwMode="gray">
          <a:xfrm>
            <a:off x="7893050" y="3160713"/>
            <a:ext cx="1079500" cy="719137"/>
          </a:xfrm>
          <a:prstGeom prst="leftArrow">
            <a:avLst>
              <a:gd name="adj1" fmla="val 50000"/>
              <a:gd name="adj2" fmla="val 37528"/>
            </a:avLst>
          </a:prstGeom>
          <a:gradFill rotWithShape="1">
            <a:gsLst>
              <a:gs pos="0">
                <a:schemeClr val="bg2">
                  <a:alpha val="45000"/>
                </a:schemeClr>
              </a:gs>
              <a:gs pos="100000">
                <a:schemeClr val="bg2">
                  <a:gamma/>
                  <a:tint val="22353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218208" name="AutoShape 96"/>
          <p:cNvSpPr>
            <a:spLocks noChangeArrowheads="1"/>
          </p:cNvSpPr>
          <p:nvPr/>
        </p:nvSpPr>
        <p:spPr bwMode="gray">
          <a:xfrm>
            <a:off x="7894638" y="4340225"/>
            <a:ext cx="1079500" cy="719138"/>
          </a:xfrm>
          <a:prstGeom prst="leftArrow">
            <a:avLst>
              <a:gd name="adj1" fmla="val 50000"/>
              <a:gd name="adj2" fmla="val 37528"/>
            </a:avLst>
          </a:prstGeom>
          <a:gradFill rotWithShape="1">
            <a:gsLst>
              <a:gs pos="0">
                <a:schemeClr val="bg2">
                  <a:alpha val="45000"/>
                </a:schemeClr>
              </a:gs>
              <a:gs pos="100000">
                <a:schemeClr val="bg2">
                  <a:gamma/>
                  <a:tint val="22353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6" name="Text Box 12"/>
          <p:cNvSpPr txBox="1">
            <a:spLocks noChangeArrowheads="1"/>
          </p:cNvSpPr>
          <p:nvPr/>
        </p:nvSpPr>
        <p:spPr bwMode="auto">
          <a:xfrm>
            <a:off x="468313" y="188913"/>
            <a:ext cx="8280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Структура расходов бюджета МО Чернский район по отраслям социальной сферы  в 202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4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-202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7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 г.г. в 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(%)</a:t>
            </a:r>
          </a:p>
        </p:txBody>
      </p:sp>
      <p:graphicFrame>
        <p:nvGraphicFramePr>
          <p:cNvPr id="3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5098187"/>
              </p:ext>
            </p:extLst>
          </p:nvPr>
        </p:nvGraphicFramePr>
        <p:xfrm>
          <a:off x="4354513" y="906463"/>
          <a:ext cx="4175125" cy="1325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Object 40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7250959"/>
              </p:ext>
            </p:extLst>
          </p:nvPr>
        </p:nvGraphicFramePr>
        <p:xfrm>
          <a:off x="850900" y="1247775"/>
          <a:ext cx="2022475" cy="1038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8165" name="Rectangle 53"/>
          <p:cNvSpPr>
            <a:spLocks noChangeArrowheads="1"/>
          </p:cNvSpPr>
          <p:nvPr/>
        </p:nvSpPr>
        <p:spPr bwMode="auto">
          <a:xfrm>
            <a:off x="1022350" y="1671638"/>
            <a:ext cx="5032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37,5</a:t>
            </a:r>
            <a:endParaRPr lang="ru-RU" sz="2000" b="1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18166" name="Rectangle 54"/>
          <p:cNvSpPr>
            <a:spLocks noChangeArrowheads="1"/>
          </p:cNvSpPr>
          <p:nvPr/>
        </p:nvSpPr>
        <p:spPr bwMode="auto">
          <a:xfrm>
            <a:off x="8223250" y="1196975"/>
            <a:ext cx="5032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202</a:t>
            </a:r>
            <a:r>
              <a:rPr 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4</a:t>
            </a:r>
            <a:r>
              <a:rPr lang="ru-RU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 год</a:t>
            </a:r>
          </a:p>
        </p:txBody>
      </p:sp>
      <p:graphicFrame>
        <p:nvGraphicFramePr>
          <p:cNvPr id="4" name="Objec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371504"/>
              </p:ext>
            </p:extLst>
          </p:nvPr>
        </p:nvGraphicFramePr>
        <p:xfrm>
          <a:off x="4438650" y="2114550"/>
          <a:ext cx="4175125" cy="1323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Object 40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0501699"/>
              </p:ext>
            </p:extLst>
          </p:nvPr>
        </p:nvGraphicFramePr>
        <p:xfrm>
          <a:off x="858838" y="2282825"/>
          <a:ext cx="2058987" cy="1058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18170" name="Rectangle 58"/>
          <p:cNvSpPr>
            <a:spLocks noChangeArrowheads="1"/>
          </p:cNvSpPr>
          <p:nvPr/>
        </p:nvSpPr>
        <p:spPr bwMode="auto">
          <a:xfrm>
            <a:off x="2051050" y="2492375"/>
            <a:ext cx="5032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73,1</a:t>
            </a:r>
            <a:endParaRPr lang="ru-RU" sz="2000" b="1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18171" name="Rectangle 59"/>
          <p:cNvSpPr>
            <a:spLocks noChangeArrowheads="1"/>
          </p:cNvSpPr>
          <p:nvPr/>
        </p:nvSpPr>
        <p:spPr bwMode="auto">
          <a:xfrm>
            <a:off x="8235950" y="2205038"/>
            <a:ext cx="5032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202</a:t>
            </a:r>
            <a:r>
              <a:rPr 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5</a:t>
            </a:r>
            <a:r>
              <a:rPr lang="ru-RU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 год</a:t>
            </a:r>
          </a:p>
        </p:txBody>
      </p:sp>
      <p:graphicFrame>
        <p:nvGraphicFramePr>
          <p:cNvPr id="5" name="Objec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0066076"/>
              </p:ext>
            </p:extLst>
          </p:nvPr>
        </p:nvGraphicFramePr>
        <p:xfrm>
          <a:off x="4752975" y="3352800"/>
          <a:ext cx="3546475" cy="1493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8" name="Object 40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2853329"/>
              </p:ext>
            </p:extLst>
          </p:nvPr>
        </p:nvGraphicFramePr>
        <p:xfrm>
          <a:off x="833438" y="3389313"/>
          <a:ext cx="2060575" cy="1058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18175" name="Rectangle 63"/>
          <p:cNvSpPr>
            <a:spLocks noChangeArrowheads="1"/>
          </p:cNvSpPr>
          <p:nvPr/>
        </p:nvSpPr>
        <p:spPr bwMode="auto">
          <a:xfrm>
            <a:off x="2099469" y="3646488"/>
            <a:ext cx="5032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71,2</a:t>
            </a:r>
            <a:endParaRPr lang="ru-RU" sz="2000" b="1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18176" name="Rectangle 64"/>
          <p:cNvSpPr>
            <a:spLocks noChangeArrowheads="1"/>
          </p:cNvSpPr>
          <p:nvPr/>
        </p:nvSpPr>
        <p:spPr bwMode="auto">
          <a:xfrm>
            <a:off x="8243888" y="3357563"/>
            <a:ext cx="5032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202</a:t>
            </a:r>
            <a:r>
              <a:rPr 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6</a:t>
            </a:r>
            <a:r>
              <a:rPr lang="ru-RU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 год</a:t>
            </a:r>
          </a:p>
        </p:txBody>
      </p:sp>
      <p:sp>
        <p:nvSpPr>
          <p:cNvPr id="218178" name="Rectangle 66"/>
          <p:cNvSpPr>
            <a:spLocks noChangeArrowheads="1"/>
          </p:cNvSpPr>
          <p:nvPr/>
        </p:nvSpPr>
        <p:spPr bwMode="auto">
          <a:xfrm>
            <a:off x="2032000" y="1468438"/>
            <a:ext cx="5032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62,5</a:t>
            </a:r>
            <a:endParaRPr lang="ru-RU" sz="2000" b="1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18179" name="Rectangle 67"/>
          <p:cNvSpPr>
            <a:spLocks noChangeArrowheads="1"/>
          </p:cNvSpPr>
          <p:nvPr/>
        </p:nvSpPr>
        <p:spPr bwMode="auto">
          <a:xfrm>
            <a:off x="1022350" y="2733675"/>
            <a:ext cx="5032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26,9</a:t>
            </a:r>
            <a:endParaRPr lang="ru-RU" sz="140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18180" name="Rectangle 68"/>
          <p:cNvSpPr>
            <a:spLocks noChangeArrowheads="1"/>
          </p:cNvSpPr>
          <p:nvPr/>
        </p:nvSpPr>
        <p:spPr bwMode="auto">
          <a:xfrm>
            <a:off x="946150" y="3844925"/>
            <a:ext cx="5032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28,8</a:t>
            </a:r>
            <a:endParaRPr lang="ru-RU" sz="140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graphicFrame>
        <p:nvGraphicFramePr>
          <p:cNvPr id="6" name="Object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894239"/>
              </p:ext>
            </p:extLst>
          </p:nvPr>
        </p:nvGraphicFramePr>
        <p:xfrm>
          <a:off x="4320381" y="4581525"/>
          <a:ext cx="4175125" cy="1481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9" name="Object 4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7903371"/>
              </p:ext>
            </p:extLst>
          </p:nvPr>
        </p:nvGraphicFramePr>
        <p:xfrm>
          <a:off x="735013" y="4487863"/>
          <a:ext cx="2060575" cy="1058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218185" name="Rectangle 73"/>
          <p:cNvSpPr>
            <a:spLocks noChangeArrowheads="1"/>
          </p:cNvSpPr>
          <p:nvPr/>
        </p:nvSpPr>
        <p:spPr bwMode="auto">
          <a:xfrm>
            <a:off x="8101013" y="4581525"/>
            <a:ext cx="8636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202</a:t>
            </a:r>
            <a:r>
              <a:rPr 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7</a:t>
            </a:r>
            <a:r>
              <a:rPr lang="ru-RU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 год</a:t>
            </a:r>
          </a:p>
        </p:txBody>
      </p:sp>
      <p:sp>
        <p:nvSpPr>
          <p:cNvPr id="218186" name="Rectangle 74"/>
          <p:cNvSpPr>
            <a:spLocks noChangeArrowheads="1"/>
          </p:cNvSpPr>
          <p:nvPr/>
        </p:nvSpPr>
        <p:spPr bwMode="auto">
          <a:xfrm>
            <a:off x="858838" y="4940300"/>
            <a:ext cx="6159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28,7</a:t>
            </a:r>
          </a:p>
        </p:txBody>
      </p:sp>
      <p:sp>
        <p:nvSpPr>
          <p:cNvPr id="218187" name="Rectangle 75"/>
          <p:cNvSpPr>
            <a:spLocks noChangeArrowheads="1"/>
          </p:cNvSpPr>
          <p:nvPr/>
        </p:nvSpPr>
        <p:spPr bwMode="auto">
          <a:xfrm>
            <a:off x="2041525" y="4795838"/>
            <a:ext cx="5032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71,3</a:t>
            </a:r>
          </a:p>
        </p:txBody>
      </p:sp>
      <p:graphicFrame>
        <p:nvGraphicFramePr>
          <p:cNvPr id="16412" name="Object 411"/>
          <p:cNvGraphicFramePr>
            <a:graphicFrameLocks noChangeAspect="1"/>
          </p:cNvGraphicFramePr>
          <p:nvPr/>
        </p:nvGraphicFramePr>
        <p:xfrm>
          <a:off x="400050" y="5876925"/>
          <a:ext cx="8540750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5" name="Диаграмма" r:id="rId11" imgW="12049125" imgH="1085850" progId="MSGraph.Chart.8">
                  <p:embed/>
                </p:oleObj>
              </mc:Choice>
              <mc:Fallback>
                <p:oleObj name="Диаграмма" r:id="rId11" imgW="12049125" imgH="1085850" progId="MSGraph.Chart.8">
                  <p:embed/>
                  <p:pic>
                    <p:nvPicPr>
                      <p:cNvPr id="0" name="Picture 6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50" y="5876925"/>
                        <a:ext cx="8540750" cy="785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8195" name="AutoShape 83"/>
          <p:cNvSpPr>
            <a:spLocks noChangeArrowheads="1"/>
          </p:cNvSpPr>
          <p:nvPr/>
        </p:nvSpPr>
        <p:spPr bwMode="gray">
          <a:xfrm>
            <a:off x="3132138" y="1484313"/>
            <a:ext cx="1797050" cy="3302000"/>
          </a:xfrm>
          <a:prstGeom prst="notchedRight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rgbClr val="FFCC66">
                  <a:gamma/>
                  <a:tint val="67451"/>
                  <a:invGamma/>
                </a:srgbClr>
              </a:gs>
              <a:gs pos="100000">
                <a:srgbClr val="FFCC66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Социальная сфера</a:t>
            </a:r>
          </a:p>
        </p:txBody>
      </p:sp>
      <p:sp>
        <p:nvSpPr>
          <p:cNvPr id="218200" name="Rectangle 88"/>
          <p:cNvSpPr>
            <a:spLocks noChangeArrowheads="1"/>
          </p:cNvSpPr>
          <p:nvPr/>
        </p:nvSpPr>
        <p:spPr bwMode="auto">
          <a:xfrm>
            <a:off x="1847850" y="893763"/>
            <a:ext cx="5032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Расходы МО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Чернский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 район всего</a:t>
            </a:r>
          </a:p>
        </p:txBody>
      </p:sp>
    </p:spTree>
    <p:extLst>
      <p:ext uri="{BB962C8B-B14F-4D97-AF65-F5344CB8AC3E}">
        <p14:creationId xmlns:p14="http://schemas.microsoft.com/office/powerpoint/2010/main" val="381453166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206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Содержание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Содержание-3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Глоссарий	4-7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Справочная информация о бюджетном процессе	8-10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административно-территориального деления	11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показатели социально-экономического развития  МО Чернский </a:t>
            </a:r>
            <a:r>
              <a:rPr lang="ru-RU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ракйон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Тульской области на 2025-2027 годы	12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цели, задачи и приоритетные направления бюджетной политики Тульской области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2025- 2027 годы	13-14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консолидированного бюджета МО Чернский </a:t>
            </a:r>
            <a:r>
              <a:rPr lang="ru-RU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районв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2024-2027 годах	15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налоговых и неналоговых доходов консолидированного бюджета МО Чернский район в 2024 -2027 г.	16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налоговых и неналоговых доходов консолидированного бюджета МО Чернский район в 2024 -2027 г.              17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 налоговых доходов бюджета МО Чернский район в 2024-2027 г.                                                                               18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Налоги на совокупный доход в консолидированном бюджете МО Чернский район в 2025 -2027 г.                                      	19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Налоги на имущество в консолидированном бюджете МО Чернский район в 2025 -2027 г. 	20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от использования имущества, находящегося в муниципальной собственности  в консолидированном бюджете МО Чернский район в 2025 -2027 г.       21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безвозмездных поступлений в консолидированный бюджет МО Чернский район в 2024-2027 г.                     22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бюджета МО Чернский район 2024-2027 г.                                                                                                                      23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Налоговые доходы бюджета МО Чернский район на 2025-2027 г.                                                                                               24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Неналоговые доходы МО Чернский район на 2025-2027 г                                                                                                                 25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параметры бюджета района на 2025 год                                                                                                                            26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МО Чернский район на 2025-2027 г.                                                                                                                         28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расходов бюджета  МО Чернский район 2024-2027 г.                                                                                                         29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расходов бюджета МО Чернский район  по отраслям социальной сферы в 2025-2027                                                        30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программных и непрограммных расходов в бюджете МО </a:t>
            </a:r>
            <a:r>
              <a:rPr lang="ru-RU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Чернский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                                                                                  31                                                                             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общественно - значимых проектах	36-41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Дорожный фонд МО Чернский район на 2025-2027 годы                                                                                                                           32</a:t>
            </a:r>
          </a:p>
          <a:p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эффективности бюджетных расходов                                                                                                                                                  33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дефицита бюджета МО </a:t>
            </a:r>
            <a:r>
              <a:rPr lang="ru-RU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Чернский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                                                                                                                                    34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1970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Доля программных и непрограммных расходов в бюджете МО </a:t>
            </a:r>
            <a:r>
              <a:rPr lang="ru-RU" sz="2400" b="1" dirty="0" err="1"/>
              <a:t>Чернский</a:t>
            </a:r>
            <a:r>
              <a:rPr lang="ru-RU" sz="2400" b="1" dirty="0"/>
              <a:t> район</a:t>
            </a:r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310515300"/>
              </p:ext>
            </p:extLst>
          </p:nvPr>
        </p:nvGraphicFramePr>
        <p:xfrm>
          <a:off x="457200" y="1412776"/>
          <a:ext cx="4038600" cy="2373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Объект 1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698968322"/>
              </p:ext>
            </p:extLst>
          </p:nvPr>
        </p:nvGraphicFramePr>
        <p:xfrm>
          <a:off x="4648200" y="1412776"/>
          <a:ext cx="4038600" cy="2373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2" name="Объект 21"/>
          <p:cNvGraphicFramePr>
            <a:graphicFrameLocks noGrp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684851249"/>
              </p:ext>
            </p:extLst>
          </p:nvPr>
        </p:nvGraphicFramePr>
        <p:xfrm>
          <a:off x="457200" y="3717032"/>
          <a:ext cx="4038600" cy="24091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7" name="Объект 2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042098455"/>
              </p:ext>
            </p:extLst>
          </p:nvPr>
        </p:nvGraphicFramePr>
        <p:xfrm>
          <a:off x="4283968" y="3861048"/>
          <a:ext cx="4464496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CAC0C-FBD4-46DE-A69B-1B0E86A3F6F1}" type="slidenum">
              <a:rPr lang="ru-RU" altLang="ru-RU" smtClean="0"/>
              <a:pPr/>
              <a:t>30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33387147"/>
      </p:ext>
    </p:extLst>
  </p:cSld>
  <p:clrMapOvr>
    <a:masterClrMapping/>
  </p:clrMapOvr>
  <p:transition>
    <p:fade thruBlk="1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>
                <a:latin typeface="+mn-lt"/>
              </a:rPr>
              <a:t>Дорожный фонд МО Чернский район на 2025-2027 годы (тыс.руб.)</a:t>
            </a: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07475678"/>
              </p:ext>
            </p:extLst>
          </p:nvPr>
        </p:nvGraphicFramePr>
        <p:xfrm>
          <a:off x="323528" y="1417638"/>
          <a:ext cx="4172272" cy="2443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Объект 15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767549544"/>
              </p:ext>
            </p:extLst>
          </p:nvPr>
        </p:nvGraphicFramePr>
        <p:xfrm>
          <a:off x="4648200" y="1417638"/>
          <a:ext cx="4172272" cy="2368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Объект 20"/>
          <p:cNvGraphicFramePr>
            <a:graphicFrameLocks noGrp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3572855615"/>
              </p:ext>
            </p:extLst>
          </p:nvPr>
        </p:nvGraphicFramePr>
        <p:xfrm>
          <a:off x="1857356" y="3857628"/>
          <a:ext cx="5472608" cy="2586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CAC0C-FBD4-46DE-A69B-1B0E86A3F6F1}" type="slidenum">
              <a:rPr lang="ru-RU" altLang="ru-RU" smtClean="0"/>
              <a:pPr/>
              <a:t>31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9173048"/>
      </p:ext>
    </p:extLst>
  </p:cSld>
  <p:clrMapOvr>
    <a:masterClrMapping/>
  </p:clrMapOvr>
  <p:transition>
    <p:fade thruBlk="1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prosdo.ru/ouazoc/%D0%A4%D0%B8%D0%BD%D0%B0%D0%BD%D1%81%D0%BE%D0%B2%D0%BE-%D1%8D%D0%BA%D0%BE%D0%BD%D0%BE%D0%BC%D0%B8%D1%87%D0%B5%D1%81%D0%BA%D0%B8%D0%B5+%D0%B0%D1%81%D0%BF%D0%B5%D0%BA%D1%82%D1%8B+%D0%B2%D0%B2%D0%B5%D0%B4%D0%B5%D0%BD%D0%B8%D1%8F+%D1%84%D0%B3%D0%BE%D1%81+%D0%BD%D0%B0%D1%87%D0%B0%D0%BB%D1%8C%D0%BD%D0%BE%D0%B3%D0%BE+%D0%BE%D1%81%D0%BD%D0%BE%D0%B2%D0%BD%D0%BE%D0%B3%D0%BE+%D0%BE%D0%B1%D1%80%D0%B0%D0%B7%D0%BE%D0%B2%D0%B0%D0%BD%D0%B8%D1%8F+%D0%9C.+%D0%9C.+%D0%9C%D1%83%D1%81%D0%B0%D1%80%D1%81%D0%BA%D0%B8%D0%B9%2C%D0%B4+%D1%8D.+%D0%BDc/img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8747"/>
            <a:ext cx="8928992" cy="612068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688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Nach_FY\Desktop\Бюджет для граждан\p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046" y="952154"/>
            <a:ext cx="8287907" cy="49536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2988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latin typeface="+mn-lt"/>
              </a:rPr>
              <a:t>Размер дефицита бюджета МО </a:t>
            </a:r>
            <a:r>
              <a:rPr lang="ru-RU" sz="2800" b="1" dirty="0" err="1">
                <a:latin typeface="+mn-lt"/>
              </a:rPr>
              <a:t>Чернский</a:t>
            </a:r>
            <a:r>
              <a:rPr lang="ru-RU" sz="2800" b="1" dirty="0">
                <a:latin typeface="+mn-lt"/>
              </a:rPr>
              <a:t> район</a:t>
            </a:r>
            <a:br>
              <a:rPr lang="ru-RU" sz="2800" b="1" dirty="0">
                <a:latin typeface="+mn-lt"/>
              </a:rPr>
            </a:br>
            <a:endParaRPr lang="ru-RU" sz="2800" b="1" dirty="0">
              <a:latin typeface="+mn-lt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0420454"/>
              </p:ext>
            </p:extLst>
          </p:nvPr>
        </p:nvGraphicFramePr>
        <p:xfrm>
          <a:off x="457200" y="1412777"/>
          <a:ext cx="8229600" cy="4911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8686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latin typeface="+mn-lt"/>
              </a:rPr>
              <a:t>Бюджет для граждан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к решению Собрания представителей МО Чернский район «О бюджете МО Чернский район на 2025 год и на плановый период 2026 и 2027 годов»</a:t>
            </a:r>
          </a:p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1800" i="1" dirty="0">
                <a:solidFill>
                  <a:schemeClr val="tx2">
                    <a:lumMod val="75000"/>
                  </a:schemeClr>
                </a:solidFill>
              </a:rPr>
              <a:t>Интересующую Вас информацию о бюджетном процессе в МО </a:t>
            </a:r>
            <a:r>
              <a:rPr lang="ru-RU" sz="1800" i="1" dirty="0" err="1">
                <a:solidFill>
                  <a:schemeClr val="tx2">
                    <a:lumMod val="75000"/>
                  </a:schemeClr>
                </a:solidFill>
              </a:rPr>
              <a:t>Чернский</a:t>
            </a:r>
            <a:r>
              <a:rPr lang="ru-RU" sz="1800" i="1" dirty="0">
                <a:solidFill>
                  <a:schemeClr val="tx2">
                    <a:lumMod val="75000"/>
                  </a:schemeClr>
                </a:solidFill>
              </a:rPr>
              <a:t> район Тульской области можно получить в Финансовом управлении администрации МО </a:t>
            </a:r>
            <a:r>
              <a:rPr lang="ru-RU" sz="1800" i="1" dirty="0" err="1">
                <a:solidFill>
                  <a:schemeClr val="tx2">
                    <a:lumMod val="75000"/>
                  </a:schemeClr>
                </a:solidFill>
              </a:rPr>
              <a:t>Чернский</a:t>
            </a:r>
            <a:r>
              <a:rPr lang="ru-RU" sz="1800" i="1" dirty="0">
                <a:solidFill>
                  <a:schemeClr val="tx2">
                    <a:lumMod val="75000"/>
                  </a:schemeClr>
                </a:solidFill>
              </a:rPr>
              <a:t> район</a:t>
            </a:r>
          </a:p>
          <a:p>
            <a:pPr marL="0" indent="0" algn="ctr">
              <a:buNone/>
            </a:pPr>
            <a:r>
              <a:rPr lang="ru-RU" sz="1800" i="1" dirty="0">
                <a:solidFill>
                  <a:schemeClr val="tx2">
                    <a:lumMod val="75000"/>
                  </a:schemeClr>
                </a:solidFill>
              </a:rPr>
              <a:t>Контакты:</a:t>
            </a:r>
          </a:p>
          <a:p>
            <a:pPr marL="0" indent="0" algn="ctr">
              <a:buNone/>
            </a:pPr>
            <a:r>
              <a:rPr lang="ru-RU" sz="1800" i="1" dirty="0">
                <a:solidFill>
                  <a:schemeClr val="tx2">
                    <a:lumMod val="75000"/>
                  </a:schemeClr>
                </a:solidFill>
              </a:rPr>
              <a:t>Адрес: 301090, Тульская область, </a:t>
            </a:r>
            <a:r>
              <a:rPr lang="ru-RU" sz="1800" i="1" dirty="0" err="1">
                <a:solidFill>
                  <a:schemeClr val="tx2">
                    <a:lumMod val="75000"/>
                  </a:schemeClr>
                </a:solidFill>
              </a:rPr>
              <a:t>п.Чернь</a:t>
            </a:r>
            <a:r>
              <a:rPr lang="ru-RU" sz="1800" i="1" dirty="0">
                <a:solidFill>
                  <a:schemeClr val="tx2">
                    <a:lumMod val="75000"/>
                  </a:schemeClr>
                </a:solidFill>
              </a:rPr>
              <a:t>, ул. </a:t>
            </a:r>
            <a:r>
              <a:rPr lang="ru-RU" sz="1800" i="1" dirty="0" err="1">
                <a:solidFill>
                  <a:schemeClr val="tx2">
                    <a:lumMod val="75000"/>
                  </a:schemeClr>
                </a:solidFill>
              </a:rPr>
              <a:t>К.Маркса</a:t>
            </a:r>
            <a:r>
              <a:rPr lang="ru-RU" sz="1800" i="1" dirty="0">
                <a:solidFill>
                  <a:schemeClr val="tx2">
                    <a:lumMod val="75000"/>
                  </a:schemeClr>
                </a:solidFill>
              </a:rPr>
              <a:t> д.31</a:t>
            </a:r>
          </a:p>
          <a:p>
            <a:pPr marL="0" indent="0" algn="ctr">
              <a:buNone/>
            </a:pPr>
            <a:r>
              <a:rPr lang="ru-RU" sz="1800" i="1" dirty="0">
                <a:solidFill>
                  <a:schemeClr val="tx2">
                    <a:lumMod val="75000"/>
                  </a:schemeClr>
                </a:solidFill>
              </a:rPr>
              <a:t>Телефон: 8-487-56-210-85</a:t>
            </a:r>
          </a:p>
          <a:p>
            <a:pPr marL="0" indent="0" algn="ctr">
              <a:buNone/>
            </a:pPr>
            <a:r>
              <a:rPr lang="ru-RU" sz="1800" i="1" dirty="0">
                <a:solidFill>
                  <a:schemeClr val="tx2">
                    <a:lumMod val="75000"/>
                  </a:schemeClr>
                </a:solidFill>
              </a:rPr>
              <a:t>Адрес электронной почты:</a:t>
            </a:r>
            <a:r>
              <a:rPr lang="ru-RU" sz="1800" dirty="0"/>
              <a:t> </a:t>
            </a:r>
            <a:r>
              <a:rPr lang="en-US" sz="1800" dirty="0" err="1">
                <a:solidFill>
                  <a:srgbClr val="CC6600"/>
                </a:solidFill>
              </a:rPr>
              <a:t>chern</a:t>
            </a:r>
            <a:r>
              <a:rPr lang="en-US" sz="1800" dirty="0">
                <a:solidFill>
                  <a:srgbClr val="CC6600"/>
                </a:solidFill>
              </a:rPr>
              <a:t>.</a:t>
            </a:r>
            <a:r>
              <a:rPr lang="ru-RU" sz="1800" dirty="0">
                <a:hlinkClick r:id="rId2"/>
              </a:rPr>
              <a:t>f</a:t>
            </a:r>
            <a:r>
              <a:rPr lang="en-US" sz="1800" dirty="0">
                <a:hlinkClick r:id="rId2"/>
              </a:rPr>
              <a:t>o</a:t>
            </a:r>
            <a:r>
              <a:rPr lang="ru-RU" sz="1800" dirty="0">
                <a:hlinkClick r:id="rId2"/>
              </a:rPr>
              <a:t>@tularegion.ru</a:t>
            </a:r>
            <a:br>
              <a:rPr lang="en-US" sz="1800" dirty="0"/>
            </a:br>
            <a:endParaRPr lang="ru-RU" sz="18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527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766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Глоссарий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just"/>
            <a:r>
              <a:rPr lang="ru-RU" sz="1100" b="1" dirty="0"/>
              <a:t>Администратор доходов бюджета - </a:t>
            </a:r>
            <a:r>
              <a:rPr lang="ru-RU" sz="1100" dirty="0"/>
              <a:t>орган государственной власти (местного самоуправления), орган управления государственным внебюджетным фондом, Центральный банк Российской Федерации, казенное учреждение, осуществляющий(ее): контроль за правильностью исчисления, полнотой и своевременностью уплаты, начисление, учет, взыскание, принятие решений о возврате (зачете) излишне уплаченных (взысканных) платежей, пеней и штрафов по ним, являющихся доходами бюджетов бюджетной системы РФ.</a:t>
            </a:r>
          </a:p>
          <a:p>
            <a:pPr algn="just"/>
            <a:r>
              <a:rPr lang="ru-RU" sz="1100" b="1" dirty="0"/>
              <a:t>Администратор источников финансирования дефицита бюджета- </a:t>
            </a:r>
            <a:r>
              <a:rPr lang="ru-RU" sz="1100" dirty="0"/>
              <a:t>администратор источников финансирования дефицита бюджета (администратор источников финансирования дефицита соответствующего бюджета) Тульской области (бюджета Территориального фонда обязательного медицинского страхования Тульской края) - орган государственной власти (государственный орган) Тульской области, орган управления (бюджета Территориального фонда обязательного медицинского страхования Тульской области), иная организация, имеющие право в соответствии с Бюджетным кодексом Российской Федерации осуществлять операции с источниками финансирования дефицита бюджета Тульской области (бюджета Территориального фонда обязательного медицинского страхования Тульской области).</a:t>
            </a:r>
          </a:p>
          <a:p>
            <a:pPr algn="just"/>
            <a:r>
              <a:rPr lang="ru-RU" sz="1100" b="1" dirty="0"/>
              <a:t>Бюджет консолидированный - </a:t>
            </a:r>
            <a:r>
              <a:rPr lang="ru-RU" sz="1100" dirty="0"/>
              <a:t>свод бюджетов бюджетной системы Российской Федерации на соответствующей территории (за исключением бюджетов государственных внебюджетных фондов).</a:t>
            </a:r>
          </a:p>
          <a:p>
            <a:pPr algn="just"/>
            <a:r>
              <a:rPr lang="ru-RU" sz="1100" b="1" dirty="0"/>
              <a:t>Бюджет Государственного образования </a:t>
            </a:r>
            <a:r>
              <a:rPr lang="ru-RU" sz="1100" dirty="0"/>
              <a:t>- фонд денежных средств, предназначенный для финансирования функций, отнесенных к предметам ведения местного самоуправления.</a:t>
            </a:r>
          </a:p>
          <a:p>
            <a:pPr algn="just"/>
            <a:r>
              <a:rPr lang="ru-RU" sz="1100" b="1" dirty="0"/>
              <a:t>Бюджет субъекта Российской Федерации</a:t>
            </a:r>
            <a:r>
              <a:rPr lang="ru-RU" sz="1100" dirty="0"/>
              <a:t> - фонд денежных средств субъекта РФ. Бюджет субъекта РФ может быть: собственно бюджет региона - фонд денежных средств, предназначенный для финансирования функций, отнесенных к предметам ведения субъекта РФ; консолидированный - включает в себя бюджет региона и бюджеты муниципальных образований, входящих в состав данного региона.</a:t>
            </a:r>
          </a:p>
          <a:p>
            <a:pPr algn="just"/>
            <a:r>
              <a:rPr lang="ru-RU" sz="1100" b="1" dirty="0"/>
              <a:t>Бюджет муниципального образования – </a:t>
            </a:r>
            <a:r>
              <a:rPr lang="ru-RU" sz="1100" dirty="0"/>
              <a:t>форма образования и расходования денежных средств, предназначенных для обеспечения задач и функций, отнесенных к предметам ведения местного самоуправления. </a:t>
            </a:r>
            <a:endParaRPr lang="ru-RU" sz="1100" b="1" dirty="0"/>
          </a:p>
          <a:p>
            <a:pPr algn="just"/>
            <a:endParaRPr lang="ru-RU" sz="1100" b="1" dirty="0"/>
          </a:p>
          <a:p>
            <a:pPr algn="just"/>
            <a:r>
              <a:rPr lang="ru-RU" sz="1100" b="1" dirty="0"/>
              <a:t>Бюджет муниципального района -</a:t>
            </a:r>
            <a:r>
              <a:rPr lang="ru-RU" sz="1100" dirty="0"/>
              <a:t>Бюджет муниципального района (районный бюджет) и свод бюджетов городских и сельских поселений, входящих в состав муниципального района (без учета межбюджетных трансфертов между этими бюджетами), образуют консолидированный бюджет муниципального района..."</a:t>
            </a:r>
            <a:br>
              <a:rPr lang="ru-RU" sz="1100" dirty="0"/>
            </a:br>
            <a:endParaRPr lang="ru-RU" sz="1100" b="1" dirty="0"/>
          </a:p>
          <a:p>
            <a:pPr algn="just"/>
            <a:r>
              <a:rPr lang="ru-RU" sz="1100" b="1" dirty="0"/>
              <a:t>Бюджетная классификация </a:t>
            </a:r>
            <a:r>
              <a:rPr lang="ru-RU" sz="1100" dirty="0"/>
              <a:t>- группировка доходов и расходов бюджетов всех уровней бюджетной системы РФ, а также источников финансирования дефицитов этих бюджетов, используемая для составления и исполнения бюджетов.</a:t>
            </a:r>
          </a:p>
          <a:p>
            <a:pPr algn="just"/>
            <a:br>
              <a:rPr lang="ru-RU" sz="1100" dirty="0"/>
            </a:br>
            <a:endParaRPr lang="ru-RU" sz="11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310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just"/>
            <a:r>
              <a:rPr lang="ru-RU" sz="1600" b="1" dirty="0"/>
              <a:t>Бюджетная система Российской Федерации - </a:t>
            </a:r>
            <a:r>
              <a:rPr lang="ru-RU" sz="1600" dirty="0"/>
              <a:t>совокупность всех бюджетов в РФ: федерального, региональных, местных, государственных внебюджетных фондов.</a:t>
            </a:r>
          </a:p>
          <a:p>
            <a:pPr algn="just"/>
            <a:r>
              <a:rPr lang="ru-RU" sz="1600" b="1" dirty="0"/>
              <a:t>Бюджетный процесс - </a:t>
            </a:r>
            <a:r>
              <a:rPr lang="ru-RU" sz="1600" dirty="0"/>
              <a:t>деятельность по подготовке проектов бюджетов, утверждению и исполнению бюджетов, контролю за их исполнением, осуществлению бюджетного учета, составлению, внешней проверке, рассмотрению и утверждению бюджетной отчетности.</a:t>
            </a:r>
          </a:p>
          <a:p>
            <a:pPr algn="just"/>
            <a:r>
              <a:rPr lang="ru-RU" sz="1600" b="1" dirty="0"/>
              <a:t>Бюджетная смета - </a:t>
            </a:r>
            <a:r>
              <a:rPr lang="ru-RU" sz="1600" dirty="0"/>
              <a:t>документ, устанавливающий в соответствии с классификацией расходов бюджетов лимиты бюджетных обязательств казенного учреждения.</a:t>
            </a:r>
          </a:p>
          <a:p>
            <a:pPr algn="just"/>
            <a:r>
              <a:rPr lang="ru-RU" sz="1600" b="1" dirty="0"/>
              <a:t>Бюджетные ассигнования -</a:t>
            </a:r>
            <a:r>
              <a:rPr lang="ru-RU" sz="1600" dirty="0"/>
              <a:t>предельные объемы денежных средств, предусмотренных в соответствующем финансовом году для исполнения бюджетных обязательств.</a:t>
            </a:r>
          </a:p>
          <a:p>
            <a:pPr algn="just"/>
            <a:r>
              <a:rPr lang="ru-RU" sz="1600" b="1" dirty="0"/>
              <a:t>Бюджетные инвестиции - </a:t>
            </a:r>
            <a:r>
              <a:rPr lang="ru-RU" sz="1600" dirty="0"/>
              <a:t>бюджетные средства, направляемые на создание или увеличение за счет средств бюджета  стоимости государственного  или муниципального имущества.</a:t>
            </a:r>
          </a:p>
          <a:p>
            <a:pPr algn="just"/>
            <a:r>
              <a:rPr lang="ru-RU" sz="1600" b="1" dirty="0"/>
              <a:t>Бюджетные обязательства- </a:t>
            </a:r>
            <a:r>
              <a:rPr lang="ru-RU" sz="1600" dirty="0"/>
              <a:t>расходные обязательства, подлежащие исполнению в соответствующем финансовом году.</a:t>
            </a:r>
          </a:p>
          <a:p>
            <a:pPr algn="just"/>
            <a:r>
              <a:rPr lang="ru-RU" sz="1600" b="1" dirty="0"/>
              <a:t>Бюджетные полномочия органов государственной власти Тульской области  </a:t>
            </a:r>
            <a:r>
              <a:rPr lang="ru-RU" sz="1600" dirty="0"/>
              <a:t>Установленные законодательством Российской Федерации, законами Тульской области и принятыми в соответствии с ними нормативными правовыми актами, регулирующими бюджетные правоотношения, права и обязанности органов государственной власти Тульской области и иных участников бюджетного процесса по регулированию бюджетных правоотношений, организации и осуществлению бюджетного процесса.</a:t>
            </a:r>
          </a:p>
          <a:p>
            <a:pPr algn="just"/>
            <a:br>
              <a:rPr lang="ru-RU" sz="1600" dirty="0"/>
            </a:br>
            <a:endParaRPr lang="ru-RU" sz="16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461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919936"/>
          </a:xfrm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pPr algn="just"/>
            <a:endParaRPr lang="ru-RU" b="1" dirty="0"/>
          </a:p>
          <a:p>
            <a:pPr algn="just"/>
            <a:endParaRPr lang="ru-RU" b="1" dirty="0"/>
          </a:p>
          <a:p>
            <a:pPr algn="just"/>
            <a:r>
              <a:rPr lang="ru-RU" b="1" dirty="0"/>
              <a:t>Бюджетный кредит </a:t>
            </a:r>
            <a:r>
              <a:rPr lang="ru-RU" dirty="0"/>
              <a:t>- средства, предоставляемые бюджетом Тульской области другому бюджету бюджетной системы Российской Федерации, юридическому лицу (за исключением государственных, муниципальных учреждений) на возвратной и возмездной основах.</a:t>
            </a:r>
          </a:p>
          <a:p>
            <a:pPr algn="just"/>
            <a:r>
              <a:rPr lang="ru-RU" b="1" dirty="0"/>
              <a:t>Ведомственная структура расходов бюджета - </a:t>
            </a:r>
            <a:r>
              <a:rPr lang="ru-RU" dirty="0"/>
              <a:t>распределение бюджетных средств по главным распорядителям бюджетных средств, по разделам, подразделам, целевым статьям и видам расходов бюджетной классификации РФ.</a:t>
            </a:r>
          </a:p>
          <a:p>
            <a:pPr algn="just"/>
            <a:r>
              <a:rPr lang="ru-RU" b="1" dirty="0"/>
              <a:t>Ведомственные целевые программы -</a:t>
            </a:r>
            <a:r>
              <a:rPr lang="ru-RU" dirty="0"/>
              <a:t>утверждаемый субъектом бюджетного планирования комплекс взаимоувязанных мероприятий, направленных на достижение поставленной цели и решение конкретных тактических задач, стоящих перед субъектом бюджетного планирования, описываемых измеряемыми показателями результативности.</a:t>
            </a:r>
          </a:p>
          <a:p>
            <a:pPr algn="just"/>
            <a:r>
              <a:rPr lang="ru-RU" b="1" dirty="0"/>
              <a:t>Главный распорядитель бюджетных средств (ГРБС) - </a:t>
            </a:r>
            <a:r>
              <a:rPr lang="ru-RU" dirty="0"/>
              <a:t>орган государственной власти (местного самоуправления), орган управления государственным внебюджетным фондом или наиболее значимое учреждение науки, образования, культуры и здравоохранения, напрямую получающий(ее) средства из бюджета и наделенный правом распределять их между подведомственными распорядителями и получателями бюджетных средств.</a:t>
            </a:r>
          </a:p>
          <a:p>
            <a:pPr algn="just"/>
            <a:r>
              <a:rPr lang="ru-RU" b="1" dirty="0"/>
              <a:t>Государственная программа - </a:t>
            </a:r>
            <a:r>
              <a:rPr lang="ru-RU" dirty="0"/>
              <a:t>система мероприятий (взаимоувязанных по задачам, срокам реализации и ресурсам) и инструментов государственной политики, обеспечивающих в рамках реализации государственных функций достижение приоритетов и целей государственной политики в сфере социально-экономического развития и безопасности.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460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19936"/>
          </a:xfrm>
          <a:solidFill>
            <a:schemeClr val="bg1"/>
          </a:solidFill>
        </p:spPr>
        <p:txBody>
          <a:bodyPr>
            <a:normAutofit fontScale="32500" lnSpcReduction="20000"/>
          </a:bodyPr>
          <a:lstStyle/>
          <a:p>
            <a:endParaRPr lang="ru-RU" dirty="0"/>
          </a:p>
          <a:p>
            <a:pPr algn="just"/>
            <a:r>
              <a:rPr lang="ru-RU" sz="4300" b="1" dirty="0"/>
              <a:t>Государственное  (муниципальное) задание – </a:t>
            </a:r>
            <a:r>
              <a:rPr lang="ru-RU" sz="4300" dirty="0"/>
              <a:t>документ, содержащий требования к составу, качеству, объему, условиям, порядку и результатам оказания государственных (муниципальных) услуг (выполнения работ)</a:t>
            </a:r>
          </a:p>
          <a:p>
            <a:pPr algn="just"/>
            <a:r>
              <a:rPr lang="ru-RU" sz="4300" b="1" dirty="0"/>
              <a:t>Государственные (муниципальные) услуги (работы) - </a:t>
            </a:r>
            <a:r>
              <a:rPr lang="ru-RU" sz="4300" dirty="0"/>
              <a:t>документ, содержащий требования к составу, качеству, объему, условиям, порядку и результатам оказания государственных (муниципальных) услуг (выполнения работ).</a:t>
            </a:r>
          </a:p>
          <a:p>
            <a:pPr algn="just"/>
            <a:r>
              <a:rPr lang="ru-RU" sz="4300" b="1" dirty="0"/>
              <a:t>Государственный или муниципальный долг - </a:t>
            </a:r>
            <a:r>
              <a:rPr lang="ru-RU" sz="4300" dirty="0"/>
              <a:t>обязательства публично-правового образования по полученным кредитам, выпущенным ценным бумагам, предоставленным гарантиям перед третьими лицами.</a:t>
            </a:r>
          </a:p>
          <a:p>
            <a:pPr algn="just"/>
            <a:r>
              <a:rPr lang="ru-RU" sz="4300" b="1" dirty="0"/>
              <a:t>Дефицит бюджета - </a:t>
            </a:r>
            <a:r>
              <a:rPr lang="ru-RU" sz="4300" dirty="0"/>
              <a:t>превышение расходов бюджета над его доходами.</a:t>
            </a:r>
          </a:p>
          <a:p>
            <a:pPr algn="just"/>
            <a:r>
              <a:rPr lang="ru-RU" sz="4300" b="1" dirty="0"/>
              <a:t>Долгосрочные целевые программы - </a:t>
            </a:r>
            <a:r>
              <a:rPr lang="ru-RU" sz="4300" dirty="0"/>
              <a:t>определенный по ресурсам, исполнителям и срокам реализации комплекс научно-исследовательских, опытно-конструкторских, производственных, социально-экономических, организационно-хозяйственных и других мероприятий, обеспечивающих эффективное решение комплексных задач в области экономического, социального, экологического и культурного развития Тульской области.</a:t>
            </a:r>
          </a:p>
          <a:p>
            <a:pPr algn="just"/>
            <a:r>
              <a:rPr lang="ru-RU" sz="4300" b="1" dirty="0"/>
              <a:t>Дотации - </a:t>
            </a:r>
            <a:r>
              <a:rPr lang="ru-RU" sz="4300" dirty="0"/>
              <a:t>средства, предоставляемые одним бюджетом бюджетной системы РФ другому бюджету на безвозмездной и безвозвратной основе без указания конкретных целей использования.</a:t>
            </a:r>
          </a:p>
          <a:p>
            <a:pPr algn="just"/>
            <a:r>
              <a:rPr lang="ru-RU" sz="4300" b="1" dirty="0"/>
              <a:t>Казенное учреждение </a:t>
            </a:r>
            <a:r>
              <a:rPr lang="ru-RU" sz="4300" b="1" dirty="0" err="1"/>
              <a:t>Чернского</a:t>
            </a:r>
            <a:r>
              <a:rPr lang="ru-RU" sz="4300" b="1" dirty="0"/>
              <a:t> района- </a:t>
            </a:r>
            <a:r>
              <a:rPr lang="ru-RU" sz="4300" dirty="0"/>
              <a:t>муниципальное учреждение, осуществляющее оказание муниципальных услуг, выполнение работ и(или) исполнение муниципальных функций в целях обеспечения реализации, предусмотренных законодательством Российской Федерации полномочий органов муниципальной власти (муниципальных органов), финансовое обеспечение деятельности которого осуществляется за счет средств бюджета муниципального образования </a:t>
            </a:r>
            <a:r>
              <a:rPr lang="ru-RU" sz="4300" dirty="0" err="1"/>
              <a:t>Чернский</a:t>
            </a:r>
            <a:r>
              <a:rPr lang="ru-RU" sz="4300" dirty="0"/>
              <a:t> район на основании бюджетной сметы.</a:t>
            </a:r>
          </a:p>
          <a:p>
            <a:pPr algn="just"/>
            <a:r>
              <a:rPr lang="ru-RU" sz="4300" b="1" dirty="0"/>
              <a:t>Кассовое обслуживание исполнения бюджета - </a:t>
            </a:r>
            <a:r>
              <a:rPr lang="ru-RU" sz="4300" dirty="0"/>
              <a:t>проведение и учет операций по кассовым поступлениям в бюджет и кассовым выплатам из бюджета.</a:t>
            </a:r>
          </a:p>
          <a:p>
            <a:pPr algn="just"/>
            <a:r>
              <a:rPr lang="ru-RU" sz="4300" b="1" dirty="0"/>
              <a:t>Межбюджетные отношения - </a:t>
            </a:r>
            <a:r>
              <a:rPr lang="ru-RU" sz="4300" dirty="0"/>
              <a:t>взаимоотношения между органами государственной власти Российской Федерации, органами государственной власти субъектов РФ и органами местного самоуправления, связанные с регулированием бюджетных правоотношений, формированием и исполнением соответствующих обязательств бюджетов.</a:t>
            </a:r>
          </a:p>
          <a:p>
            <a:pPr algn="just"/>
            <a:br>
              <a:rPr lang="ru-RU" dirty="0"/>
            </a:b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606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0405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/>
              <a:t>Справочная информация о бюджетном процессе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2417127" y="3182937"/>
          <a:ext cx="4309745" cy="8671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84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99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55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44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30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469900" algn="l">
                        <a:lnSpc>
                          <a:spcPts val="6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600" spc="0">
                          <a:effectLst/>
                        </a:rPr>
                        <a:t>Составление</a:t>
                      </a:r>
                      <a:endParaRPr lang="ru-RU" sz="80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88900" algn="l">
                        <a:lnSpc>
                          <a:spcPts val="2000"/>
                        </a:lnSpc>
                        <a:spcBef>
                          <a:spcPts val="300"/>
                        </a:spcBef>
                        <a:spcAft>
                          <a:spcPts val="900"/>
                        </a:spcAft>
                      </a:pPr>
                      <a:r>
                        <a:rPr lang="ru-RU" sz="2000" spc="0">
                          <a:effectLst/>
                        </a:rPr>
                        <a:t>т</a:t>
                      </a:r>
                      <a:endParaRPr lang="ru-RU" sz="800">
                        <a:effectLst/>
                      </a:endParaRPr>
                    </a:p>
                    <a:p>
                      <a:pPr marL="736600" algn="l">
                        <a:lnSpc>
                          <a:spcPts val="6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ru-RU" sz="600" spc="0">
                          <a:effectLst/>
                        </a:rPr>
                        <a:t>Утверждение</a:t>
                      </a:r>
                      <a:endParaRPr lang="ru-RU" sz="80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6350" marR="635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pPr algn="l">
                        <a:lnSpc>
                          <a:spcPts val="6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600" spc="0">
                          <a:effectLst/>
                        </a:rPr>
                        <a:t>Исполнение</a:t>
                      </a:r>
                      <a:endParaRPr lang="ru-RU" sz="80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419350" y="4046061"/>
          <a:ext cx="4305300" cy="167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05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ts val="600"/>
                        </a:lnSpc>
                        <a:spcAft>
                          <a:spcPts val="0"/>
                        </a:spcAft>
                      </a:pPr>
                      <a:r>
                        <a:rPr lang="ru-RU" sz="600" u="none" strike="noStrike" spc="0" dirty="0">
                          <a:effectLst/>
                        </a:rPr>
                        <a:t>Отчетность</a:t>
                      </a:r>
                      <a:endParaRPr lang="ru-RU" sz="1200" dirty="0">
                        <a:effectLst/>
                      </a:endParaRPr>
                    </a:p>
                    <a:p>
                      <a:pPr algn="l">
                        <a:lnSpc>
                          <a:spcPts val="600"/>
                        </a:lnSpc>
                        <a:spcAft>
                          <a:spcPts val="0"/>
                        </a:spcAft>
                      </a:pPr>
                      <a:r>
                        <a:rPr lang="ru-RU" sz="600" u="none" strike="noStrike" spc="0" dirty="0">
                          <a:effectLst/>
                        </a:rPr>
                        <a:t>Контроль</a:t>
                      </a:r>
                      <a:endParaRPr lang="ru-RU" sz="12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" dirty="0"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419350" y="40465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419350" y="4503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С</a:t>
            </a:r>
            <a:r>
              <a:rPr kumimoji="0" lang="ru-RU" sz="2000" b="0" i="0" u="none" strike="noStrike" cap="none" normalizeH="0" baseline="0" bmk="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правочная информация о бюджетном</a:t>
            </a:r>
            <a:endParaRPr kumimoji="0" lang="ru-RU" sz="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95536" y="999454"/>
            <a:ext cx="8424936" cy="51398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ial" pitchFamily="34" charset="0"/>
                <a:cs typeface="Arial" pitchFamily="34" charset="0"/>
              </a:rPr>
              <a:t>Бюджет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ial" pitchFamily="34" charset="0"/>
                <a:cs typeface="Arial" pitchFamily="34" charset="0"/>
              </a:rPr>
              <a:t>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ial" pitchFamily="34" charset="0"/>
                <a:cs typeface="Arial" pitchFamily="34" charset="0"/>
              </a:rPr>
              <a:t>Бюджетный процесс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ial" pitchFamily="34" charset="0"/>
                <a:cs typeface="Arial" pitchFamily="34" charset="0"/>
              </a:rPr>
              <a:t>- регламентируемая законодательством Российской Федерации деятельность органов государственной власти, органов местного самоуправления и иных участников бюджетного процесса по составлению и рассмотрению проектов бюджетов, утверждению и исполнению бюджетов, контролю за их исполнением, осуществлению бюджетного учета, составлению, внешней проверке, рассмотрению и утверждению бюджетной отчетности.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ial" pitchFamily="34" charset="0"/>
                <a:cs typeface="Arial" pitchFamily="34" charset="0"/>
              </a:rPr>
              <a:t>Дефицит бюджета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ial" pitchFamily="34" charset="0"/>
                <a:cs typeface="Arial" pitchFamily="34" charset="0"/>
              </a:rPr>
              <a:t>- превышение расходов бюджета над его доходами.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ial" pitchFamily="34" charset="0"/>
                <a:cs typeface="Arial" pitchFamily="34" charset="0"/>
              </a:rPr>
              <a:t>Профицит бюджета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ial" pitchFamily="34" charset="0"/>
                <a:cs typeface="Arial" pitchFamily="34" charset="0"/>
              </a:rPr>
              <a:t>- превышение доходов бюджета над его расходами.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000000"/>
              </a:solidFill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ial" pitchFamily="34" charset="0"/>
                <a:cs typeface="Arial" pitchFamily="34" charset="0"/>
              </a:rPr>
              <a:t>Составление проекта бюджета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ial" pitchFamily="34" charset="0"/>
                <a:cs typeface="Arial" pitchFamily="34" charset="0"/>
              </a:rPr>
              <a:t>Начальный этап бюджетного процесса. На этом этапе составляется прогноз социально-экономического развития государства, определяются основные характеристики бюджета на очередной финансовый год и плановый период, основные методы и направления покрытия дефицита бюджета, долговая политика государства, а также распределение бюджетных ассигнований, утверждаются основные направления налоговой, бюджетной и денежно-кредитной политики на очередной финансовый год и плановый период. Подготавливаются проекты бюджетов.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ial" pitchFamily="34" charset="0"/>
                <a:cs typeface="Arial" pitchFamily="34" charset="0"/>
              </a:rPr>
              <a:t>Бюджетный процесс завершается составлением и утверждением отчета об исполнении бюджета, что яв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ial" pitchFamily="34" charset="0"/>
                <a:cs typeface="Arial" pitchFamily="34" charset="0"/>
              </a:rPr>
              <a:t>ляется важной формой контроля за его исполнением. Отчет об исполнении бюджета составляется финансовыми органами на основании ведущегося ими через органы казначейства учета исполнения бюджета и </a:t>
            </a:r>
            <a:r>
              <a:rPr kumimoji="0" lang="ru-RU" sz="1400" b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orbel" pitchFamily="34" charset="0"/>
                <a:cs typeface="Arial" pitchFamily="34" charset="0"/>
              </a:rPr>
              <a:t>отчетов 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ial" pitchFamily="34" charset="0"/>
                <a:cs typeface="Arial" pitchFamily="34" charset="0"/>
              </a:rPr>
              <a:t>учреждений и организаций, кредитных учреждений, участвующих в исполнении бюджета.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539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5" r="1652" b="9591"/>
          <a:stretch/>
        </p:blipFill>
        <p:spPr>
          <a:xfrm>
            <a:off x="323528" y="404664"/>
            <a:ext cx="8547095" cy="5904655"/>
          </a:xfr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9198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5206</TotalTime>
  <Words>3460</Words>
  <Application>Microsoft Office PowerPoint</Application>
  <PresentationFormat>Экран (4:3)</PresentationFormat>
  <Paragraphs>539</Paragraphs>
  <Slides>35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35</vt:i4>
      </vt:variant>
    </vt:vector>
  </HeadingPairs>
  <TitlesOfParts>
    <vt:vector size="50" baseType="lpstr">
      <vt:lpstr>Arial</vt:lpstr>
      <vt:lpstr>Arial Unicode MS</vt:lpstr>
      <vt:lpstr>Calibri</vt:lpstr>
      <vt:lpstr>Century Gothic</vt:lpstr>
      <vt:lpstr>Constantia</vt:lpstr>
      <vt:lpstr>Georgia</vt:lpstr>
      <vt:lpstr>Microsoft Sans Serif</vt:lpstr>
      <vt:lpstr>Tahoma</vt:lpstr>
      <vt:lpstr>Times New Roman</vt:lpstr>
      <vt:lpstr>Wingdings</vt:lpstr>
      <vt:lpstr>Wingdings 2</vt:lpstr>
      <vt:lpstr>Поток</vt:lpstr>
      <vt:lpstr>Microsoft Excel Chart</vt:lpstr>
      <vt:lpstr>Лист</vt:lpstr>
      <vt:lpstr>Диаграмма</vt:lpstr>
      <vt:lpstr>БЮДЖЕТ ДЛЯ ГРАЖДАН</vt:lpstr>
      <vt:lpstr>УВАЖАЕМЫЕ ДРУЗЬЯ!</vt:lpstr>
      <vt:lpstr>Содержание</vt:lpstr>
      <vt:lpstr>Глоссарий</vt:lpstr>
      <vt:lpstr>Презентация PowerPoint</vt:lpstr>
      <vt:lpstr>Презентация PowerPoint</vt:lpstr>
      <vt:lpstr>Презентация PowerPoint</vt:lpstr>
      <vt:lpstr>Справочная информация о бюджетном процессе</vt:lpstr>
      <vt:lpstr>Презентация PowerPoint</vt:lpstr>
      <vt:lpstr>Справочная информация о бюджетном процессе</vt:lpstr>
      <vt:lpstr>ОПИСАНИЕ АДМИНИСТРАТИВНО-ТЕРРИТОРИАЛЬНОГО ДЕЛЕНИЯ ЧЕРНСКОГО РАЙОНА</vt:lpstr>
      <vt:lpstr>Основные показатели социально-экономического развития МО Чернский район Тульской области на 2023-2027 годы</vt:lpstr>
      <vt:lpstr>Основные цели бюджетной политики МО Чернский район Тульской области на 2025- 2027 годы </vt:lpstr>
      <vt:lpstr>Основные задачи и приоритетные направления бюджетной политики </vt:lpstr>
      <vt:lpstr>Доходы консолидированного бюджета МО Чернский район в 2024-2027 г.(млн. руб.) </vt:lpstr>
      <vt:lpstr>Объем налоговых и неналоговых доходов консолидированного бюджета МО Чернский район в 2024-2027 г.г. (млн.руб.)</vt:lpstr>
      <vt:lpstr>Презентация PowerPoint</vt:lpstr>
      <vt:lpstr>Налоги на совокупный доход в консолидированном бюджете МО Чернский район на 2025-2027 г.г.   (млн.руб.)</vt:lpstr>
      <vt:lpstr>Налоги на имущество в консолидированном бюджете МО Чернский район  2025-2027 г. (млн.руб.)</vt:lpstr>
      <vt:lpstr>Доходы от использования имущества, находящегося в муниципальной собственности в  консолидированном  бюджете  Чернского района 2025-2027 г.( млн.руб.)</vt:lpstr>
      <vt:lpstr>Структура безвозмездных поступлений в консолидированный бюджет МО Чернский район в 2024 -2027 г.г.(млн.руб.)</vt:lpstr>
      <vt:lpstr>Доходы бюджета МО Чернский район 2024-2027 г.г. (млн.руб.)</vt:lpstr>
      <vt:lpstr>Налоговые доходы бюджета МО Чернский район на 2025 год и плановый период 2026 -2027 г.г.(тыс. руб.)</vt:lpstr>
      <vt:lpstr>Неналоговые доходы бюджета МО Чернский район на 2025 год и плановый период 2026 -2027 г.г.(тыс. руб.) </vt:lpstr>
      <vt:lpstr>Основные параметры бюджета района на 2025 год</vt:lpstr>
      <vt:lpstr>Презентация PowerPoint</vt:lpstr>
      <vt:lpstr> Расходы бюджета на 2025 г. на плановый период 2026 и 2027 г. по разделам классификации расходов бюджетов РФ     (тыс. руб.)          </vt:lpstr>
      <vt:lpstr>Презентация PowerPoint</vt:lpstr>
      <vt:lpstr>Презентация PowerPoint</vt:lpstr>
      <vt:lpstr>Доля программных и непрограммных расходов в бюджете МО Чернский район</vt:lpstr>
      <vt:lpstr>Дорожный фонд МО Чернский район на 2025-2027 годы (тыс.руб.)</vt:lpstr>
      <vt:lpstr>Презентация PowerPoint</vt:lpstr>
      <vt:lpstr>Презентация PowerPoint</vt:lpstr>
      <vt:lpstr>Размер дефицита бюджета МО Чернский район </vt:lpstr>
      <vt:lpstr>Бюджет для граждан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071rus</dc:creator>
  <cp:lastModifiedBy>ADM-131</cp:lastModifiedBy>
  <cp:revision>456</cp:revision>
  <cp:lastPrinted>2024-11-28T07:29:05Z</cp:lastPrinted>
  <dcterms:created xsi:type="dcterms:W3CDTF">2018-01-20T14:25:11Z</dcterms:created>
  <dcterms:modified xsi:type="dcterms:W3CDTF">2024-12-24T06:38:13Z</dcterms:modified>
</cp:coreProperties>
</file>