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charts/chart10.xml" ContentType="application/vnd.openxmlformats-officedocument.drawingml.chart+xml"/>
  <Override PartName="/ppt/charts/chart11.xml" ContentType="application/vnd.openxmlformats-officedocument.drawingml.chart+xml"/>
  <Override PartName="/ppt/charts/chart12.xml" ContentType="application/vnd.openxmlformats-officedocument.drawingml.chart+xml"/>
  <Override PartName="/ppt/charts/chart13.xml" ContentType="application/vnd.openxmlformats-officedocument.drawingml.chart+xml"/>
  <Override PartName="/ppt/charts/chart14.xml" ContentType="application/vnd.openxmlformats-officedocument.drawingml.chart+xml"/>
  <Override PartName="/ppt/charts/chart15.xml" ContentType="application/vnd.openxmlformats-officedocument.drawingml.chart+xml"/>
  <Override PartName="/ppt/charts/chart16.xml" ContentType="application/vnd.openxmlformats-officedocument.drawingml.chart+xml"/>
  <Override PartName="/ppt/charts/chart17.xml" ContentType="application/vnd.openxmlformats-officedocument.drawingml.chart+xml"/>
  <Override PartName="/ppt/charts/chart18.xml" ContentType="application/vnd.openxmlformats-officedocument.drawingml.chart+xml"/>
  <Override PartName="/ppt/charts/chart19.xml" ContentType="application/vnd.openxmlformats-officedocument.drawingml.chart+xml"/>
  <Override PartName="/ppt/charts/chart20.xml" ContentType="application/vnd.openxmlformats-officedocument.drawingml.chart+xml"/>
  <Override PartName="/ppt/notesSlides/notesSlide2.xml" ContentType="application/vnd.openxmlformats-officedocument.presentationml.notesSlide+xml"/>
  <Override PartName="/ppt/charts/chart21.xml" ContentType="application/vnd.openxmlformats-officedocument.drawingml.chart+xml"/>
  <Override PartName="/ppt/charts/chart22.xml" ContentType="application/vnd.openxmlformats-officedocument.drawingml.chart+xml"/>
  <Override PartName="/ppt/charts/chart23.xml" ContentType="application/vnd.openxmlformats-officedocument.drawingml.chart+xml"/>
  <Override PartName="/ppt/charts/chart24.xml" ContentType="application/vnd.openxmlformats-officedocument.drawingml.chart+xml"/>
  <Override PartName="/ppt/charts/chart25.xml" ContentType="application/vnd.openxmlformats-officedocument.drawingml.chart+xml"/>
  <Override PartName="/ppt/charts/chart26.xml" ContentType="application/vnd.openxmlformats-officedocument.drawingml.chart+xml"/>
  <Override PartName="/ppt/charts/chart27.xml" ContentType="application/vnd.openxmlformats-officedocument.drawingml.chart+xml"/>
  <Override PartName="/ppt/charts/chart28.xml" ContentType="application/vnd.openxmlformats-officedocument.drawingml.chart+xml"/>
  <Override PartName="/ppt/charts/chart29.xml" ContentType="application/vnd.openxmlformats-officedocument.drawingml.chart+xml"/>
  <Override PartName="/ppt/charts/chart30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31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2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33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34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35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charts/chart36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charts/chart37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3">
  <p:sldMasterIdLst>
    <p:sldMasterId id="2147483660" r:id="rId1"/>
  </p:sldMasterIdLst>
  <p:notesMasterIdLst>
    <p:notesMasterId r:id="rId37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6" r:id="rId10"/>
    <p:sldId id="270" r:id="rId11"/>
    <p:sldId id="271" r:id="rId12"/>
    <p:sldId id="272" r:id="rId13"/>
    <p:sldId id="273" r:id="rId14"/>
    <p:sldId id="274" r:id="rId15"/>
    <p:sldId id="276" r:id="rId16"/>
    <p:sldId id="277" r:id="rId17"/>
    <p:sldId id="279" r:id="rId18"/>
    <p:sldId id="280" r:id="rId19"/>
    <p:sldId id="281" r:id="rId20"/>
    <p:sldId id="282" r:id="rId21"/>
    <p:sldId id="283" r:id="rId22"/>
    <p:sldId id="284" r:id="rId23"/>
    <p:sldId id="287" r:id="rId24"/>
    <p:sldId id="288" r:id="rId25"/>
    <p:sldId id="290" r:id="rId26"/>
    <p:sldId id="292" r:id="rId27"/>
    <p:sldId id="293" r:id="rId28"/>
    <p:sldId id="285" r:id="rId29"/>
    <p:sldId id="286" r:id="rId30"/>
    <p:sldId id="294" r:id="rId31"/>
    <p:sldId id="295" r:id="rId32"/>
    <p:sldId id="296" r:id="rId33"/>
    <p:sldId id="297" r:id="rId34"/>
    <p:sldId id="298" r:id="rId35"/>
    <p:sldId id="299" r:id="rId36"/>
  </p:sldIdLst>
  <p:sldSz cx="9144000" cy="6858000" type="screen4x3"/>
  <p:notesSz cx="6761163" cy="99425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864" y="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.xlsx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9.xlsx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0.xlsx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1.xlsx"/></Relationships>
</file>

<file path=ppt/charts/_rels/chart1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2.xlsx"/></Relationships>
</file>

<file path=ppt/charts/_rels/chart1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3.xlsx"/></Relationships>
</file>

<file path=ppt/charts/_rels/chart1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4.xlsx"/></Relationships>
</file>

<file path=ppt/charts/_rels/chart1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5.xlsx"/></Relationships>
</file>

<file path=ppt/charts/_rels/chart1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6.xlsx"/></Relationships>
</file>

<file path=ppt/charts/_rels/chart1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7.xlsx"/></Relationships>
</file>

<file path=ppt/charts/_rels/chart1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8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.xlsx"/></Relationships>
</file>

<file path=ppt/charts/_rels/chart2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9.xlsx"/></Relationships>
</file>

<file path=ppt/charts/_rels/chart2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20.xlsx"/></Relationships>
</file>

<file path=ppt/charts/_rels/chart2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21.xlsx"/></Relationships>
</file>

<file path=ppt/charts/_rels/chart2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22.xlsx"/></Relationships>
</file>

<file path=ppt/charts/_rels/chart2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23.xlsx"/></Relationships>
</file>

<file path=ppt/charts/_rels/chart2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24.xlsx"/></Relationships>
</file>

<file path=ppt/charts/_rels/chart2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25.xlsx"/></Relationships>
</file>

<file path=ppt/charts/_rels/chart2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26.xlsx"/></Relationships>
</file>

<file path=ppt/charts/_rels/chart2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27.xlsx"/></Relationships>
</file>

<file path=ppt/charts/_rels/chart2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28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2.xlsx"/></Relationships>
</file>

<file path=ppt/charts/_rels/chart30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29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3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30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31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3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32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3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33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3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34.xlsx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3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35.xlsx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_rels/chart3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36.xlsx"/><Relationship Id="rId2" Type="http://schemas.microsoft.com/office/2011/relationships/chartColorStyle" Target="colors8.xml"/><Relationship Id="rId1" Type="http://schemas.microsoft.com/office/2011/relationships/chartStyle" Target="style8.xm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3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4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5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6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7.xlsx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8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autoTitleDeleted val="0"/>
    <c:view3D>
      <c:rotX val="15"/>
      <c:rotY val="20"/>
      <c:depthPercent val="100"/>
      <c:rAngAx val="1"/>
    </c:view3D>
    <c:floor>
      <c:thickness val="0"/>
    </c:floor>
    <c:sideWall>
      <c:thickness val="0"/>
      <c:spPr>
        <a:solidFill>
          <a:schemeClr val="accent6">
            <a:lumMod val="40000"/>
            <a:lumOff val="60000"/>
          </a:schemeClr>
        </a:solidFill>
        <a:effectLst>
          <a:innerShdw blurRad="63500" dist="50800" dir="13500000">
            <a:prstClr val="black">
              <a:alpha val="50000"/>
            </a:prstClr>
          </a:innerShdw>
        </a:effectLst>
      </c:spPr>
    </c:sideWall>
    <c:backWall>
      <c:thickness val="0"/>
      <c:spPr>
        <a:solidFill>
          <a:schemeClr val="accent6">
            <a:lumMod val="40000"/>
            <a:lumOff val="60000"/>
          </a:schemeClr>
        </a:solidFill>
        <a:effectLst>
          <a:innerShdw blurRad="63500" dist="50800" dir="13500000">
            <a:prstClr val="black">
              <a:alpha val="50000"/>
            </a:prstClr>
          </a:innerShdw>
        </a:effectLst>
      </c:spPr>
    </c:backWall>
    <c:plotArea>
      <c:layout>
        <c:manualLayout>
          <c:layoutTarget val="inner"/>
          <c:xMode val="edge"/>
          <c:yMode val="edge"/>
          <c:x val="7.7277510450082784E-2"/>
          <c:y val="8.5812541165618747E-2"/>
          <c:w val="0.92272248954991742"/>
          <c:h val="0.56650706317292332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2023</c:v>
                </c:pt>
              </c:strCache>
            </c:strRef>
          </c:tx>
          <c:invertIfNegative val="0"/>
          <c:dLbls>
            <c:dLbl>
              <c:idx val="1"/>
              <c:layout>
                <c:manualLayout>
                  <c:x val="-1.3114662307198349E-2"/>
                  <c:y val="-1.403498948665092E-2"/>
                </c:manualLayout>
              </c:layout>
              <c:spPr/>
              <c:txPr>
                <a:bodyPr/>
                <a:lstStyle/>
                <a:p>
                  <a:pPr>
                    <a:defRPr/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90F4-41A2-A400-F1C8D8933309}"/>
                </c:ext>
              </c:extLst>
            </c:dLbl>
            <c:dLbl>
              <c:idx val="2"/>
              <c:layout>
                <c:manualLayout>
                  <c:x val="-1.7486216409597893E-2"/>
                  <c:y val="-1.403498948665092E-2"/>
                </c:manualLayout>
              </c:layout>
              <c:spPr/>
              <c:txPr>
                <a:bodyPr/>
                <a:lstStyle/>
                <a:p>
                  <a:pPr>
                    <a:defRPr/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90F4-41A2-A400-F1C8D8933309}"/>
                </c:ext>
              </c:extLst>
            </c:dLbl>
            <c:spPr>
              <a:noFill/>
              <a:ln w="25387">
                <a:noFill/>
              </a:ln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Лист1!$A$2:$A$4</c:f>
              <c:strCache>
                <c:ptCount val="3"/>
                <c:pt idx="0">
                  <c:v>Всего доходов</c:v>
                </c:pt>
                <c:pt idx="1">
                  <c:v>Налоговые и неналоговые доходы</c:v>
                </c:pt>
                <c:pt idx="2">
                  <c:v>Безвозмездные поступления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911.6</c:v>
                </c:pt>
                <c:pt idx="1">
                  <c:v>218.8</c:v>
                </c:pt>
                <c:pt idx="2">
                  <c:v>692.8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90F4-41A2-A400-F1C8D8933309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2024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1.8943401110397707E-2"/>
                  <c:y val="-1.403498948665092E-2"/>
                </c:manualLayout>
              </c:layout>
              <c:spPr/>
              <c:txPr>
                <a:bodyPr/>
                <a:lstStyle/>
                <a:p>
                  <a:pPr>
                    <a:defRPr/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90F4-41A2-A400-F1C8D8933309}"/>
                </c:ext>
              </c:extLst>
            </c:dLbl>
            <c:dLbl>
              <c:idx val="1"/>
              <c:layout>
                <c:manualLayout>
                  <c:x val="-2.9831287675844268E-3"/>
                  <c:y val="-5.2086379548206163E-2"/>
                </c:manualLayout>
              </c:layout>
              <c:spPr/>
              <c:txPr>
                <a:bodyPr/>
                <a:lstStyle/>
                <a:p>
                  <a:pPr>
                    <a:defRPr/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90F4-41A2-A400-F1C8D8933309}"/>
                </c:ext>
              </c:extLst>
            </c:dLbl>
            <c:dLbl>
              <c:idx val="2"/>
              <c:layout>
                <c:manualLayout>
                  <c:x val="7.2859235039991303E-3"/>
                  <c:y val="-3.040914388774377E-2"/>
                </c:manualLayout>
              </c:layout>
              <c:spPr/>
              <c:txPr>
                <a:bodyPr/>
                <a:lstStyle/>
                <a:p>
                  <a:pPr>
                    <a:defRPr/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90F4-41A2-A400-F1C8D8933309}"/>
                </c:ext>
              </c:extLst>
            </c:dLbl>
            <c:spPr>
              <a:noFill/>
              <a:ln w="25387">
                <a:noFill/>
              </a:ln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Лист1!$A$2:$A$4</c:f>
              <c:strCache>
                <c:ptCount val="3"/>
                <c:pt idx="0">
                  <c:v>Всего доходов</c:v>
                </c:pt>
                <c:pt idx="1">
                  <c:v>Налоговые и неналоговые доходы</c:v>
                </c:pt>
                <c:pt idx="2">
                  <c:v>Безвозмездные поступления</c:v>
                </c:pt>
              </c:strCache>
            </c:strRef>
          </c:cat>
          <c:val>
            <c:numRef>
              <c:f>Лист1!$C$2:$C$4</c:f>
              <c:numCache>
                <c:formatCode>General</c:formatCode>
                <c:ptCount val="3"/>
                <c:pt idx="0">
                  <c:v>815.7</c:v>
                </c:pt>
                <c:pt idx="1">
                  <c:v>243.2</c:v>
                </c:pt>
                <c:pt idx="2">
                  <c:v>572.6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90F4-41A2-A400-F1C8D8933309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2025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3.4972432819195758E-2"/>
                  <c:y val="-2.8069978973301855E-2"/>
                </c:manualLayout>
              </c:layout>
              <c:spPr/>
              <c:txPr>
                <a:bodyPr/>
                <a:lstStyle/>
                <a:p>
                  <a:pPr>
                    <a:defRPr/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90F4-41A2-A400-F1C8D8933309}"/>
                </c:ext>
              </c:extLst>
            </c:dLbl>
            <c:dLbl>
              <c:idx val="2"/>
              <c:layout>
                <c:manualLayout>
                  <c:x val="2.7686509315196641E-2"/>
                  <c:y val="-4.4444133374394575E-2"/>
                </c:manualLayout>
              </c:layout>
              <c:spPr/>
              <c:txPr>
                <a:bodyPr/>
                <a:lstStyle/>
                <a:p>
                  <a:pPr>
                    <a:defRPr/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90F4-41A2-A400-F1C8D8933309}"/>
                </c:ext>
              </c:extLst>
            </c:dLbl>
            <c:spPr>
              <a:noFill/>
              <a:ln w="25387">
                <a:noFill/>
              </a:ln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Лист1!$A$2:$A$4</c:f>
              <c:strCache>
                <c:ptCount val="3"/>
                <c:pt idx="0">
                  <c:v>Всего доходов</c:v>
                </c:pt>
                <c:pt idx="1">
                  <c:v>Налоговые и неналоговые доходы</c:v>
                </c:pt>
                <c:pt idx="2">
                  <c:v>Безвозмездные поступления</c:v>
                </c:pt>
              </c:strCache>
            </c:strRef>
          </c:cat>
          <c:val>
            <c:numRef>
              <c:f>Лист1!$D$2:$D$4</c:f>
              <c:numCache>
                <c:formatCode>General</c:formatCode>
                <c:ptCount val="3"/>
                <c:pt idx="0">
                  <c:v>769.9</c:v>
                </c:pt>
                <c:pt idx="1">
                  <c:v>256.10000000000002</c:v>
                </c:pt>
                <c:pt idx="2">
                  <c:v>513.79999999999995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9-90F4-41A2-A400-F1C8D8933309}"/>
            </c:ext>
          </c:extLst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2026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5.8287388031992883E-2"/>
                  <c:y val="-7.0174947433254489E-3"/>
                </c:manualLayout>
              </c:layout>
              <c:spPr/>
              <c:txPr>
                <a:bodyPr/>
                <a:lstStyle/>
                <a:p>
                  <a:pPr>
                    <a:defRPr/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A-90F4-41A2-A400-F1C8D8933309}"/>
                </c:ext>
              </c:extLst>
            </c:dLbl>
            <c:dLbl>
              <c:idx val="1"/>
              <c:layout>
                <c:manualLayout>
                  <c:x val="2.1857770511997415E-2"/>
                  <c:y val="-4.678329828883652E-3"/>
                </c:manualLayout>
              </c:layout>
              <c:spPr/>
              <c:txPr>
                <a:bodyPr/>
                <a:lstStyle/>
                <a:p>
                  <a:pPr>
                    <a:defRPr/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90F4-41A2-A400-F1C8D8933309}"/>
                </c:ext>
              </c:extLst>
            </c:dLbl>
            <c:dLbl>
              <c:idx val="2"/>
              <c:layout>
                <c:manualLayout>
                  <c:x val="4.9544279827194039E-2"/>
                  <c:y val="-1.403498948665092E-2"/>
                </c:manualLayout>
              </c:layout>
              <c:spPr/>
              <c:txPr>
                <a:bodyPr/>
                <a:lstStyle/>
                <a:p>
                  <a:pPr>
                    <a:defRPr/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C-90F4-41A2-A400-F1C8D8933309}"/>
                </c:ext>
              </c:extLst>
            </c:dLbl>
            <c:spPr>
              <a:noFill/>
              <a:ln w="25387">
                <a:noFill/>
              </a:ln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Лист1!$A$2:$A$4</c:f>
              <c:strCache>
                <c:ptCount val="3"/>
                <c:pt idx="0">
                  <c:v>Всего доходов</c:v>
                </c:pt>
                <c:pt idx="1">
                  <c:v>Налоговые и неналоговые доходы</c:v>
                </c:pt>
                <c:pt idx="2">
                  <c:v>Безвозмездные поступления</c:v>
                </c:pt>
              </c:strCache>
            </c:strRef>
          </c:cat>
          <c:val>
            <c:numRef>
              <c:f>Лист1!$E$2:$E$4</c:f>
              <c:numCache>
                <c:formatCode>General</c:formatCode>
                <c:ptCount val="3"/>
                <c:pt idx="0">
                  <c:v>790.1</c:v>
                </c:pt>
                <c:pt idx="1">
                  <c:v>271.8</c:v>
                </c:pt>
                <c:pt idx="2">
                  <c:v>518.29999999999995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D-90F4-41A2-A400-F1C8D893330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5"/>
        <c:shape val="box"/>
        <c:axId val="287459224"/>
        <c:axId val="287459616"/>
        <c:axId val="0"/>
      </c:bar3DChart>
      <c:catAx>
        <c:axId val="28745922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crossAx val="287459616"/>
        <c:crosses val="autoZero"/>
        <c:auto val="1"/>
        <c:lblAlgn val="ctr"/>
        <c:lblOffset val="100"/>
        <c:noMultiLvlLbl val="0"/>
      </c:catAx>
      <c:valAx>
        <c:axId val="287459616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crossAx val="287459224"/>
        <c:crosses val="autoZero"/>
        <c:crossBetween val="between"/>
      </c:valAx>
      <c:spPr>
        <a:solidFill>
          <a:schemeClr val="accent3">
            <a:lumMod val="20000"/>
            <a:lumOff val="80000"/>
          </a:schemeClr>
        </a:solidFill>
      </c:spPr>
    </c:plotArea>
    <c:legend>
      <c:legendPos val="r"/>
      <c:layout>
        <c:manualLayout>
          <c:xMode val="edge"/>
          <c:yMode val="edge"/>
          <c:x val="0.28839779005524874"/>
          <c:y val="0.91964285714285721"/>
          <c:w val="0.41878453038674041"/>
          <c:h val="6.4285714285714293E-2"/>
        </c:manualLayout>
      </c:layout>
      <c:overlay val="0"/>
    </c:legend>
    <c:plotVisOnly val="1"/>
    <c:dispBlanksAs val="gap"/>
    <c:showDLblsOverMax val="0"/>
  </c:chart>
  <c:spPr>
    <a:solidFill>
      <a:schemeClr val="accent3">
        <a:lumMod val="40000"/>
        <a:lumOff val="60000"/>
      </a:schemeClr>
    </a:solidFill>
  </c:spPr>
  <c:txPr>
    <a:bodyPr/>
    <a:lstStyle/>
    <a:p>
      <a:pPr>
        <a:defRPr sz="1798"/>
      </a:pPr>
      <a:endParaRPr lang="ru-RU"/>
    </a:p>
  </c:txPr>
  <c:externalData r:id="rId1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2393"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r>
              <a:rPr lang="ru-RU" sz="2393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2024 </a:t>
            </a:r>
            <a:r>
              <a:rPr lang="ru-RU" sz="2393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г.</a:t>
            </a:r>
          </a:p>
        </c:rich>
      </c:tx>
      <c:overlay val="0"/>
    </c:title>
    <c:autoTitleDeleted val="0"/>
    <c:view3D>
      <c:rotX val="30"/>
      <c:rotY val="0"/>
      <c:rAngAx val="0"/>
      <c:perspective val="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2024</c:v>
                </c:pt>
              </c:strCache>
            </c:strRef>
          </c:tx>
          <c:dPt>
            <c:idx val="1"/>
            <c:bubble3D val="0"/>
            <c:spPr>
              <a:ln>
                <a:solidFill>
                  <a:schemeClr val="bg1"/>
                </a:solidFill>
              </a:ln>
            </c:spPr>
            <c:extLst>
              <c:ext xmlns:c16="http://schemas.microsoft.com/office/drawing/2014/chart" uri="{C3380CC4-5D6E-409C-BE32-E72D297353CC}">
                <c16:uniqueId val="{00000001-B541-439A-8293-05B945DD3AB8}"/>
              </c:ext>
            </c:extLst>
          </c:dPt>
          <c:dLbls>
            <c:dLbl>
              <c:idx val="1"/>
              <c:layout>
                <c:manualLayout>
                  <c:x val="-0.22926918854628905"/>
                  <c:y val="-0.1189578866037555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B541-439A-8293-05B945DD3AB8}"/>
                </c:ext>
              </c:extLst>
            </c:dLbl>
            <c:dLbl>
              <c:idx val="2"/>
              <c:layout>
                <c:manualLayout>
                  <c:x val="0.21987747274285532"/>
                  <c:y val="-0.1212581062427836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B541-439A-8293-05B945DD3AB8}"/>
                </c:ext>
              </c:extLst>
            </c:dLbl>
            <c:spPr>
              <a:noFill/>
              <a:ln w="25327">
                <a:noFill/>
              </a:ln>
            </c:spPr>
            <c:txPr>
              <a:bodyPr/>
              <a:lstStyle/>
              <a:p>
                <a:pPr>
                  <a:defRPr sz="2393" b="1"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Лист1!$A$2:$A$4</c:f>
              <c:strCache>
                <c:ptCount val="3"/>
                <c:pt idx="0">
                  <c:v>налог на имущество физических лиц</c:v>
                </c:pt>
                <c:pt idx="1">
                  <c:v>налог на имущество организаций </c:v>
                </c:pt>
                <c:pt idx="2">
                  <c:v>земельный налог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3.9</c:v>
                </c:pt>
                <c:pt idx="1">
                  <c:v>16.600000000000001</c:v>
                </c:pt>
                <c:pt idx="2">
                  <c:v>19.5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B541-439A-8293-05B945DD3AB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 w="25337">
          <a:noFill/>
        </a:ln>
      </c:spPr>
    </c:plotArea>
    <c:plotVisOnly val="1"/>
    <c:dispBlanksAs val="zero"/>
    <c:showDLblsOverMax val="0"/>
  </c:chart>
  <c:txPr>
    <a:bodyPr/>
    <a:lstStyle/>
    <a:p>
      <a:pPr>
        <a:defRPr sz="1795"/>
      </a:pPr>
      <a:endParaRPr lang="ru-RU"/>
    </a:p>
  </c:txPr>
  <c:externalData r:id="rId1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785"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r>
              <a:rPr lang="ru-RU" sz="1785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2025 г.</a:t>
            </a:r>
            <a:endParaRPr lang="ru-RU" sz="1785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c:rich>
      </c:tx>
      <c:overlay val="0"/>
    </c:title>
    <c:autoTitleDeleted val="0"/>
    <c:view3D>
      <c:rotX val="30"/>
      <c:rotY val="0"/>
      <c:rAngAx val="0"/>
      <c:perspective val="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2025</c:v>
                </c:pt>
              </c:strCache>
            </c:strRef>
          </c:tx>
          <c:dLbls>
            <c:spPr>
              <a:noFill/>
              <a:ln w="16411">
                <a:noFill/>
              </a:ln>
            </c:spPr>
            <c:txPr>
              <a:bodyPr/>
              <a:lstStyle/>
              <a:p>
                <a:pPr>
                  <a:defRPr sz="1785" b="1"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Лист1!$A$2:$A$4</c:f>
              <c:strCache>
                <c:ptCount val="3"/>
                <c:pt idx="0">
                  <c:v>налог на имущество физических лиц</c:v>
                </c:pt>
                <c:pt idx="1">
                  <c:v>налог на имущество организаций</c:v>
                </c:pt>
                <c:pt idx="2">
                  <c:v>земельный налог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4</c:v>
                </c:pt>
                <c:pt idx="1">
                  <c:v>18.399999999999999</c:v>
                </c:pt>
                <c:pt idx="2">
                  <c:v>19.899999999999999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BDF-4698-938C-FB57425CF02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 w="18895">
          <a:noFill/>
        </a:ln>
      </c:spPr>
    </c:plotArea>
    <c:plotVisOnly val="1"/>
    <c:dispBlanksAs val="zero"/>
    <c:showDLblsOverMax val="0"/>
  </c:chart>
  <c:txPr>
    <a:bodyPr/>
    <a:lstStyle/>
    <a:p>
      <a:pPr>
        <a:defRPr sz="1163"/>
      </a:pPr>
      <a:endParaRPr lang="ru-RU"/>
    </a:p>
  </c:txPr>
  <c:externalData r:id="rId1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2396"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r>
              <a:rPr lang="en-US" sz="2396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</a:t>
            </a:r>
            <a:r>
              <a:rPr lang="ru-RU" sz="2396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26 г.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c:rich>
      </c:tx>
      <c:overlay val="0"/>
    </c:title>
    <c:autoTitleDeleted val="0"/>
    <c:view3D>
      <c:rotX val="30"/>
      <c:rotY val="0"/>
      <c:rAngAx val="0"/>
      <c:perspective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7.7694530646741991E-2"/>
          <c:y val="0.22112698515100354"/>
          <c:w val="0.84157202360399563"/>
          <c:h val="0.55623818525519853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2026</c:v>
                </c:pt>
              </c:strCache>
            </c:strRef>
          </c:tx>
          <c:dLbls>
            <c:dLbl>
              <c:idx val="0"/>
              <c:layout>
                <c:manualLayout>
                  <c:x val="6.0226750923578504E-3"/>
                  <c:y val="5.1348265507213886E-2"/>
                </c:manualLayout>
              </c:layout>
              <c:spPr/>
              <c:txPr>
                <a:bodyPr/>
                <a:lstStyle/>
                <a:p>
                  <a:pPr>
                    <a:defRPr sz="2396" b="1"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pPr>
                  <a:endParaRPr lang="ru-RU"/>
                </a:p>
              </c:txPr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CA40-4074-B9E2-F7ACE0EC042B}"/>
                </c:ext>
              </c:extLst>
            </c:dLbl>
            <c:dLbl>
              <c:idx val="1"/>
              <c:spPr/>
              <c:txPr>
                <a:bodyPr/>
                <a:lstStyle/>
                <a:p>
                  <a:pPr>
                    <a:defRPr sz="2396" b="1"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pPr>
                  <a:endParaRPr lang="ru-RU"/>
                </a:p>
              </c:txPr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CA40-4074-B9E2-F7ACE0EC042B}"/>
                </c:ext>
              </c:extLst>
            </c:dLbl>
            <c:dLbl>
              <c:idx val="2"/>
              <c:spPr/>
              <c:txPr>
                <a:bodyPr/>
                <a:lstStyle/>
                <a:p>
                  <a:pPr>
                    <a:defRPr sz="2396" b="1"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pPr>
                  <a:endParaRPr lang="ru-RU"/>
                </a:p>
              </c:txPr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CA40-4074-B9E2-F7ACE0EC042B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Лист1!$A$2:$A$4</c:f>
              <c:strCache>
                <c:ptCount val="3"/>
                <c:pt idx="0">
                  <c:v>  имущество физ.лиц</c:v>
                </c:pt>
                <c:pt idx="1">
                  <c:v> имущество организаций</c:v>
                </c:pt>
                <c:pt idx="2">
                  <c:v>земельный налог 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4.0999999999999996</c:v>
                </c:pt>
                <c:pt idx="1">
                  <c:v>19.5</c:v>
                </c:pt>
                <c:pt idx="2">
                  <c:v>20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CA40-4074-B9E2-F7ACE0EC042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 w="25363">
          <a:noFill/>
        </a:ln>
      </c:spPr>
    </c:plotArea>
    <c:legend>
      <c:legendPos val="r"/>
      <c:layout>
        <c:manualLayout>
          <c:xMode val="edge"/>
          <c:yMode val="edge"/>
          <c:x val="1.152071044882831E-2"/>
          <c:y val="0.78507468888288701"/>
          <c:w val="0.9827189343267575"/>
          <c:h val="0.19104481332973222"/>
        </c:manualLayout>
      </c:layout>
      <c:overlay val="0"/>
    </c:legend>
    <c:plotVisOnly val="1"/>
    <c:dispBlanksAs val="zero"/>
    <c:showDLblsOverMax val="0"/>
  </c:chart>
  <c:txPr>
    <a:bodyPr/>
    <a:lstStyle/>
    <a:p>
      <a:pPr>
        <a:defRPr sz="1326"/>
      </a:pPr>
      <a:endParaRPr lang="ru-RU"/>
    </a:p>
  </c:txPr>
  <c:externalData r:id="rId1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2391"/>
            </a:pPr>
            <a:r>
              <a:rPr lang="ru-RU" sz="2391" dirty="0" smtClean="0"/>
              <a:t>2024 </a:t>
            </a:r>
            <a:r>
              <a:rPr lang="ru-RU" sz="2391" dirty="0"/>
              <a:t>г.</a:t>
            </a:r>
          </a:p>
        </c:rich>
      </c:tx>
      <c:layout>
        <c:manualLayout>
          <c:xMode val="edge"/>
          <c:yMode val="edge"/>
          <c:x val="0.37886186605706557"/>
          <c:y val="9.5392166888229907E-2"/>
        </c:manualLayout>
      </c:layout>
      <c:overlay val="0"/>
    </c:title>
    <c:autoTitleDeleted val="0"/>
    <c:view3D>
      <c:rotX val="30"/>
      <c:rotY val="0"/>
      <c:rAngAx val="0"/>
      <c:perspective val="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2024</c:v>
                </c:pt>
              </c:strCache>
            </c:strRef>
          </c:tx>
          <c:explosion val="25"/>
          <c:dLbls>
            <c:dLbl>
              <c:idx val="1"/>
              <c:layout>
                <c:manualLayout>
                  <c:x val="0.10092887332971495"/>
                  <c:y val="5.160063190160799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577D-42D5-81FF-812AA13EE116}"/>
                </c:ext>
              </c:extLst>
            </c:dLbl>
            <c:dLbl>
              <c:idx val="2"/>
              <c:layout>
                <c:manualLayout>
                  <c:x val="3.2641100327546267E-2"/>
                  <c:y val="9.9430612539634686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577D-42D5-81FF-812AA13EE116}"/>
                </c:ext>
              </c:extLst>
            </c:dLbl>
            <c:spPr>
              <a:noFill/>
              <a:ln w="25303">
                <a:noFill/>
              </a:ln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992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Лист1!$A$2:$A$4</c:f>
              <c:strCache>
                <c:ptCount val="3"/>
                <c:pt idx="0">
                  <c:v>аренда земл</c:v>
                </c:pt>
                <c:pt idx="1">
                  <c:v>аренда имущества </c:v>
                </c:pt>
                <c:pt idx="2">
                  <c:v>прочие поступления от аренды имущества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8.4</c:v>
                </c:pt>
                <c:pt idx="1">
                  <c:v>0.7</c:v>
                </c:pt>
                <c:pt idx="2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577D-42D5-81FF-812AA13EE11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 w="25303">
          <a:noFill/>
        </a:ln>
      </c:spPr>
    </c:plotArea>
    <c:plotVisOnly val="1"/>
    <c:dispBlanksAs val="zero"/>
    <c:showDLblsOverMax val="0"/>
  </c:chart>
  <c:txPr>
    <a:bodyPr/>
    <a:lstStyle/>
    <a:p>
      <a:pPr>
        <a:defRPr sz="1793"/>
      </a:pPr>
      <a:endParaRPr lang="ru-RU"/>
    </a:p>
  </c:txPr>
  <c:externalData r:id="rId1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2393"/>
            </a:pPr>
            <a:r>
              <a:rPr lang="ru-RU" sz="2393" dirty="0" smtClean="0"/>
              <a:t>2025 г</a:t>
            </a:r>
            <a:r>
              <a:rPr lang="ru-RU" sz="2393" dirty="0"/>
              <a:t>.</a:t>
            </a:r>
          </a:p>
        </c:rich>
      </c:tx>
      <c:layout>
        <c:manualLayout>
          <c:xMode val="edge"/>
          <c:yMode val="edge"/>
          <c:x val="0.51480151647710715"/>
          <c:y val="9.0955364325589386E-2"/>
        </c:manualLayout>
      </c:layout>
      <c:overlay val="0"/>
    </c:title>
    <c:autoTitleDeleted val="0"/>
    <c:view3D>
      <c:rotX val="30"/>
      <c:rotY val="0"/>
      <c:rAngAx val="0"/>
      <c:perspective val="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2025</c:v>
                </c:pt>
              </c:strCache>
            </c:strRef>
          </c:tx>
          <c:explosion val="25"/>
          <c:dLbls>
            <c:dLbl>
              <c:idx val="1"/>
              <c:layout>
                <c:manualLayout>
                  <c:x val="0.11235461872809722"/>
                  <c:y val="5.050144653987726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3075-4040-86C0-BA959322A191}"/>
                </c:ext>
              </c:extLst>
            </c:dLbl>
            <c:spPr>
              <a:noFill/>
              <a:ln w="25326">
                <a:noFill/>
              </a:ln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994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Лист1!$A$2:$A$4</c:f>
              <c:strCache>
                <c:ptCount val="2"/>
                <c:pt idx="0">
                  <c:v>налог на имущество физических лиц</c:v>
                </c:pt>
                <c:pt idx="1">
                  <c:v>налог на имущество организаций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8.5</c:v>
                </c:pt>
                <c:pt idx="1">
                  <c:v>0.8</c:v>
                </c:pt>
                <c:pt idx="2">
                  <c:v>0.9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3075-4040-86C0-BA959322A19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 w="25326">
          <a:noFill/>
        </a:ln>
      </c:spPr>
    </c:plotArea>
    <c:plotVisOnly val="1"/>
    <c:dispBlanksAs val="zero"/>
    <c:showDLblsOverMax val="0"/>
  </c:chart>
  <c:txPr>
    <a:bodyPr/>
    <a:lstStyle/>
    <a:p>
      <a:pPr>
        <a:defRPr sz="1795"/>
      </a:pPr>
      <a:endParaRPr lang="ru-RU"/>
    </a:p>
  </c:txPr>
  <c:externalData r:id="rId1">
    <c:autoUpdate val="0"/>
  </c:externalData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2394"/>
            </a:pPr>
            <a:r>
              <a:rPr lang="en-US" sz="2394" dirty="0" smtClean="0"/>
              <a:t>20</a:t>
            </a:r>
            <a:r>
              <a:rPr lang="ru-RU" sz="2394" dirty="0" smtClean="0"/>
              <a:t>26 год</a:t>
            </a:r>
            <a:endParaRPr lang="en-US" sz="2400" dirty="0"/>
          </a:p>
        </c:rich>
      </c:tx>
      <c:overlay val="0"/>
    </c:title>
    <c:autoTitleDeleted val="0"/>
    <c:view3D>
      <c:rotX val="30"/>
      <c:rotY val="0"/>
      <c:rAngAx val="0"/>
      <c:perspective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8.5291818403047726E-2"/>
          <c:y val="0.19793874165131944"/>
          <c:w val="0.84157202360399563"/>
          <c:h val="0.55623818525519853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2026</c:v>
                </c:pt>
              </c:strCache>
            </c:strRef>
          </c:tx>
          <c:explosion val="25"/>
          <c:dLbls>
            <c:dLbl>
              <c:idx val="0"/>
              <c:spPr>
                <a:noFill/>
                <a:ln w="25332">
                  <a:noFill/>
                </a:ln>
              </c:spPr>
              <c:txPr>
                <a:bodyPr wrap="square" lIns="38100" tIns="19050" rIns="38100" bIns="19050" anchor="ctr">
                  <a:spAutoFit/>
                </a:bodyPr>
                <a:lstStyle/>
                <a:p>
                  <a:pPr>
                    <a:defRPr sz="1995" b="1"/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FA07-4B21-9892-AE56AFB7B760}"/>
                </c:ext>
              </c:extLst>
            </c:dLbl>
            <c:dLbl>
              <c:idx val="1"/>
              <c:layout>
                <c:manualLayout>
                  <c:x val="6.0620932657390429E-2"/>
                  <c:y val="4.6138792650918636E-2"/>
                </c:manualLayout>
              </c:layout>
              <c:spPr>
                <a:noFill/>
                <a:ln w="25332">
                  <a:noFill/>
                </a:ln>
              </c:spPr>
              <c:txPr>
                <a:bodyPr wrap="square" lIns="38100" tIns="19050" rIns="38100" bIns="19050" anchor="ctr">
                  <a:spAutoFit/>
                </a:bodyPr>
                <a:lstStyle/>
                <a:p>
                  <a:pPr>
                    <a:defRPr sz="1995" b="1"/>
                  </a:pPr>
                  <a:endParaRPr lang="ru-RU"/>
                </a:p>
              </c:txPr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FA07-4B21-9892-AE56AFB7B760}"/>
                </c:ext>
              </c:extLst>
            </c:dLbl>
            <c:dLbl>
              <c:idx val="2"/>
              <c:layout>
                <c:manualLayout>
                  <c:x val="3.8305109121633714E-2"/>
                  <c:y val="9.0856482939632582E-2"/>
                </c:manualLayout>
              </c:layout>
              <c:spPr>
                <a:noFill/>
                <a:ln w="25332">
                  <a:noFill/>
                </a:ln>
              </c:spPr>
              <c:txPr>
                <a:bodyPr wrap="square" lIns="38100" tIns="19050" rIns="38100" bIns="19050" anchor="ctr">
                  <a:spAutoFit/>
                </a:bodyPr>
                <a:lstStyle/>
                <a:p>
                  <a:pPr>
                    <a:defRPr sz="1995" b="1"/>
                  </a:pPr>
                  <a:endParaRPr lang="ru-RU"/>
                </a:p>
              </c:txPr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FA07-4B21-9892-AE56AFB7B760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Лист1!$A$2:$A$5</c:f>
              <c:strCache>
                <c:ptCount val="3"/>
                <c:pt idx="0">
                  <c:v>аренда земли</c:v>
                </c:pt>
                <c:pt idx="1">
                  <c:v>аренда муниципального имущества</c:v>
                </c:pt>
                <c:pt idx="2">
                  <c:v>прочие поступления от исп.имущества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8.6</c:v>
                </c:pt>
                <c:pt idx="1">
                  <c:v>0.8</c:v>
                </c:pt>
                <c:pt idx="2">
                  <c:v>0.8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FA07-4B21-9892-AE56AFB7B76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 w="25332">
          <a:noFill/>
        </a:ln>
      </c:spPr>
    </c:plotArea>
    <c:legend>
      <c:legendPos val="b"/>
      <c:legendEntry>
        <c:idx val="3"/>
        <c:delete val="1"/>
      </c:legendEntry>
      <c:layout>
        <c:manualLayout>
          <c:xMode val="edge"/>
          <c:yMode val="edge"/>
          <c:x val="1.5391697905643343E-2"/>
          <c:y val="0.72021388283911325"/>
          <c:w val="0.98460830209435668"/>
          <c:h val="0.27978611716088686"/>
        </c:manualLayout>
      </c:layout>
      <c:overlay val="0"/>
      <c:txPr>
        <a:bodyPr/>
        <a:lstStyle/>
        <a:p>
          <a:pPr>
            <a:defRPr b="1"/>
          </a:pPr>
          <a:endParaRPr lang="ru-RU"/>
        </a:p>
      </c:txPr>
    </c:legend>
    <c:plotVisOnly val="1"/>
    <c:dispBlanksAs val="zero"/>
    <c:showDLblsOverMax val="0"/>
  </c:chart>
  <c:txPr>
    <a:bodyPr/>
    <a:lstStyle/>
    <a:p>
      <a:pPr>
        <a:defRPr sz="1795"/>
      </a:pPr>
      <a:endParaRPr lang="ru-RU"/>
    </a:p>
  </c:txPr>
  <c:externalData r:id="rId1">
    <c:autoUpdate val="0"/>
  </c:externalData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58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 dirty="0" smtClean="0"/>
              <a:t>2023год</a:t>
            </a:r>
            <a:endParaRPr lang="ru-RU" dirty="0"/>
          </a:p>
        </c:rich>
      </c:tx>
      <c:overlay val="0"/>
      <c:spPr>
        <a:noFill/>
        <a:ln>
          <a:noFill/>
        </a:ln>
        <a:effectLst/>
      </c:spPr>
    </c:title>
    <c:autoTitleDeleted val="0"/>
    <c:plotArea>
      <c:layout>
        <c:manualLayout>
          <c:layoutTarget val="inner"/>
          <c:xMode val="edge"/>
          <c:yMode val="edge"/>
          <c:x val="0.29924034635302749"/>
          <c:y val="0.1634436983720593"/>
          <c:w val="0.90290892883672558"/>
          <c:h val="0.70738219971930305"/>
        </c:manualLayout>
      </c:layout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2023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chemeClr val="accent1"/>
              </a:solidFill>
              <a:ln w="19012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42E8-4F01-80E6-B8F621FCE567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12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42E8-4F01-80E6-B8F621FCE567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12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42E8-4F01-80E6-B8F621FCE567}"/>
              </c:ext>
            </c:extLst>
          </c:dPt>
          <c:dLbls>
            <c:dLbl>
              <c:idx val="4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42E8-4F01-80E6-B8F621FCE567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800" b="1"/>
                </a:pPr>
                <a:endParaRPr lang="ru-RU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Лист1!$A$2:$A$5</c:f>
              <c:strCache>
                <c:ptCount val="4"/>
                <c:pt idx="0">
                  <c:v>дотация</c:v>
                </c:pt>
                <c:pt idx="1">
                  <c:v>субсидия</c:v>
                </c:pt>
                <c:pt idx="2">
                  <c:v>субвенция</c:v>
                </c:pt>
                <c:pt idx="3">
                  <c:v>межбюджетные трансферты 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110.5</c:v>
                </c:pt>
                <c:pt idx="1">
                  <c:v>84.9</c:v>
                </c:pt>
                <c:pt idx="2">
                  <c:v>309.7</c:v>
                </c:pt>
                <c:pt idx="3">
                  <c:v>199.4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42E8-4F01-80E6-B8F621FCE567}"/>
            </c:ext>
          </c:extLst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 w="25349">
          <a:noFill/>
        </a:ln>
      </c:spPr>
    </c:plotArea>
    <c:plotVisOnly val="1"/>
    <c:dispBlanksAs val="zero"/>
    <c:showDLblsOverMax val="0"/>
  </c:chart>
  <c:spPr>
    <a:noFill/>
    <a:ln>
      <a:solidFill>
        <a:schemeClr val="bg1"/>
      </a:solidFill>
    </a:ln>
    <a:effectLst/>
  </c:spPr>
  <c:txPr>
    <a:bodyPr/>
    <a:lstStyle/>
    <a:p>
      <a:pPr>
        <a:defRPr/>
      </a:pPr>
      <a:endParaRPr lang="ru-RU"/>
    </a:p>
  </c:txPr>
  <c:externalData r:id="rId1">
    <c:autoUpdate val="0"/>
  </c:externalData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996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 dirty="0" smtClean="0"/>
              <a:t>2024 год</a:t>
            </a:r>
            <a:endParaRPr lang="ru-RU" dirty="0"/>
          </a:p>
        </c:rich>
      </c:tx>
      <c:layout>
        <c:manualLayout>
          <c:xMode val="edge"/>
          <c:yMode val="edge"/>
          <c:x val="0.53798502120749159"/>
          <c:y val="1.7640573318632856E-2"/>
        </c:manualLayout>
      </c:layout>
      <c:overlay val="1"/>
      <c:spPr>
        <a:noFill/>
        <a:ln>
          <a:noFill/>
        </a:ln>
        <a:effectLst/>
      </c:spPr>
    </c:title>
    <c:autoTitleDeleted val="0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2024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09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6BE6-4DD5-925D-7575D45A12AB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09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6BE6-4DD5-925D-7575D45A12AB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09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6BE6-4DD5-925D-7575D45A12AB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09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6BE6-4DD5-925D-7575D45A12AB}"/>
              </c:ext>
            </c:extLst>
          </c:dPt>
          <c:dLbls>
            <c:dLbl>
              <c:idx val="1"/>
              <c:layout>
                <c:manualLayout>
                  <c:x val="-8.7069092618510882E-2"/>
                  <c:y val="3.540650582954969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6BE6-4DD5-925D-7575D45A12AB}"/>
                </c:ext>
              </c:extLst>
            </c:dLbl>
            <c:dLbl>
              <c:idx val="2"/>
              <c:layout>
                <c:manualLayout>
                  <c:x val="-9.1827904144280018E-4"/>
                  <c:y val="-0.32401323042998897"/>
                </c:manualLayout>
              </c:layout>
              <c:tx>
                <c:rich>
                  <a:bodyPr/>
                  <a:lstStyle/>
                  <a:p>
                    <a:fld id="{B69B1B72-4460-4171-BB7C-FED9573DE9CC}" type="VALUE">
                      <a:rPr lang="en-US" smtClean="0"/>
                      <a:pPr/>
                      <a:t>[ЗНАЧЕНИЕ]</a:t>
                    </a:fld>
                    <a:endParaRPr lang="ru-RU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5-6BE6-4DD5-925D-7575D45A12AB}"/>
                </c:ext>
              </c:extLst>
            </c:dLbl>
            <c:dLbl>
              <c:idx val="3"/>
              <c:tx>
                <c:rich>
                  <a:bodyPr/>
                  <a:lstStyle/>
                  <a:p>
                    <a:r>
                      <a:rPr lang="en-US" dirty="0" smtClean="0"/>
                      <a:t>199,4</a:t>
                    </a:r>
                    <a:endParaRPr lang="en-US" dirty="0"/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6BE6-4DD5-925D-7575D45A12AB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04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Лист1!$A$2:$A$5</c:f>
              <c:strCache>
                <c:ptCount val="3"/>
                <c:pt idx="0">
                  <c:v>дотация</c:v>
                </c:pt>
                <c:pt idx="1">
                  <c:v>субсидия</c:v>
                </c:pt>
                <c:pt idx="2">
                  <c:v>субвенция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122.2</c:v>
                </c:pt>
                <c:pt idx="1">
                  <c:v>95.6</c:v>
                </c:pt>
                <c:pt idx="2">
                  <c:v>338.2</c:v>
                </c:pt>
                <c:pt idx="3">
                  <c:v>16.5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6BE6-4DD5-925D-7575D45A12A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 w="25345">
          <a:noFill/>
        </a:ln>
      </c:spPr>
    </c:plotArea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1">
    <c:autoUpdate val="0"/>
  </c:externalData>
</c:chartSpace>
</file>

<file path=ppt/charts/chart1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vert="horz"/>
          <a:lstStyle/>
          <a:p>
            <a:pPr>
              <a:defRPr/>
            </a:pPr>
            <a:r>
              <a:rPr lang="ru-RU" dirty="0" smtClean="0"/>
              <a:t>2025 </a:t>
            </a:r>
            <a:r>
              <a:rPr lang="ru-RU" dirty="0"/>
              <a:t>год</a:t>
            </a:r>
          </a:p>
        </c:rich>
      </c:tx>
      <c:overlay val="0"/>
      <c:spPr>
        <a:noFill/>
        <a:ln>
          <a:noFill/>
        </a:ln>
        <a:effectLst/>
      </c:spPr>
    </c:title>
    <c:autoTitleDeleted val="0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2025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02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1385-42F9-A586-2EBD35849BDC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02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1385-42F9-A586-2EBD35849BDC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02">
                <a:solidFill>
                  <a:schemeClr val="accent3">
                    <a:lumMod val="60000"/>
                    <a:lumOff val="40000"/>
                  </a:schemeClr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1385-42F9-A586-2EBD35849BDC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02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1385-42F9-A586-2EBD35849BDC}"/>
              </c:ext>
            </c:extLst>
          </c:dPt>
          <c:dLbls>
            <c:dLbl>
              <c:idx val="3"/>
              <c:layout>
                <c:manualLayout>
                  <c:x val="5.9216695396514127E-2"/>
                  <c:y val="0.2226428098491374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1385-42F9-A586-2EBD35849BDC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800" b="1"/>
                </a:pPr>
                <a:endParaRPr lang="ru-RU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01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Лист1!$A$2:$A$5</c:f>
              <c:strCache>
                <c:ptCount val="4"/>
                <c:pt idx="0">
                  <c:v>дотация</c:v>
                </c:pt>
                <c:pt idx="1">
                  <c:v>субсидия</c:v>
                </c:pt>
                <c:pt idx="2">
                  <c:v>субвенция</c:v>
                </c:pt>
                <c:pt idx="3">
                  <c:v>меж.трансферты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94.2</c:v>
                </c:pt>
                <c:pt idx="1">
                  <c:v>47.6</c:v>
                </c:pt>
                <c:pt idx="2">
                  <c:v>355.5</c:v>
                </c:pt>
                <c:pt idx="3">
                  <c:v>16.5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1385-42F9-A586-2EBD35849BDC}"/>
            </c:ext>
          </c:extLst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 w="25336">
          <a:noFill/>
        </a:ln>
      </c:spPr>
    </c:plotArea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 sz="1600"/>
      </a:pPr>
      <a:endParaRPr lang="ru-RU"/>
    </a:p>
  </c:txPr>
  <c:externalData r:id="rId1">
    <c:autoUpdate val="0"/>
  </c:externalData>
</c:chartSpace>
</file>

<file path=ppt/charts/chart1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998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 dirty="0" smtClean="0"/>
              <a:t>2026 </a:t>
            </a:r>
            <a:r>
              <a:rPr lang="ru-RU" dirty="0"/>
              <a:t>год</a:t>
            </a:r>
          </a:p>
        </c:rich>
      </c:tx>
      <c:layout>
        <c:manualLayout>
          <c:xMode val="edge"/>
          <c:yMode val="edge"/>
          <c:x val="0.38056942034788038"/>
          <c:y val="8.8741788632353158E-2"/>
        </c:manualLayout>
      </c:layout>
      <c:overlay val="0"/>
      <c:spPr>
        <a:noFill/>
        <a:ln>
          <a:noFill/>
        </a:ln>
        <a:effectLst/>
      </c:spPr>
    </c:title>
    <c:autoTitleDeleted val="0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2026</c:v>
                </c:pt>
              </c:strCache>
            </c:strRef>
          </c:tx>
          <c:explosion val="6"/>
          <c:dPt>
            <c:idx val="0"/>
            <c:bubble3D val="0"/>
            <c:spPr>
              <a:solidFill>
                <a:schemeClr val="accent1"/>
              </a:solidFill>
              <a:ln w="19028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7635-4139-B4C8-F909BC202AC9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28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7635-4139-B4C8-F909BC202AC9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28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7635-4139-B4C8-F909BC202AC9}"/>
              </c:ext>
            </c:extLst>
          </c:dPt>
          <c:dLbls>
            <c:dLbl>
              <c:idx val="3"/>
              <c:layout>
                <c:manualLayout>
                  <c:x val="1.0764122263122988E-2"/>
                  <c:y val="8.470643702926830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7635-4139-B4C8-F909BC202AC9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998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14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Лист1!$A$2:$A$5</c:f>
              <c:strCache>
                <c:ptCount val="3"/>
                <c:pt idx="0">
                  <c:v>дотация</c:v>
                </c:pt>
                <c:pt idx="1">
                  <c:v>субсидия</c:v>
                </c:pt>
                <c:pt idx="2">
                  <c:v>субвенция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110.3</c:v>
                </c:pt>
                <c:pt idx="1">
                  <c:v>22.1</c:v>
                </c:pt>
                <c:pt idx="2">
                  <c:v>369.5</c:v>
                </c:pt>
                <c:pt idx="3">
                  <c:v>16.399999999999999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7635-4139-B4C8-F909BC202AC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 w="25371">
          <a:noFill/>
        </a:ln>
      </c:spPr>
    </c:plotArea>
    <c:legend>
      <c:legendPos val="b"/>
      <c:layout>
        <c:manualLayout>
          <c:xMode val="edge"/>
          <c:yMode val="edge"/>
          <c:x val="0"/>
          <c:y val="0.89464974113472662"/>
          <c:w val="1"/>
          <c:h val="8.1148034461793972E-2"/>
        </c:manualLayout>
      </c:layout>
      <c:overlay val="1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998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depthPercent val="100"/>
      <c:rAngAx val="1"/>
    </c:view3D>
    <c:floor>
      <c:thickness val="0"/>
    </c:floor>
    <c:sideWall>
      <c:thickness val="0"/>
      <c:spPr>
        <a:ln>
          <a:solidFill>
            <a:schemeClr val="bg1"/>
          </a:solidFill>
        </a:ln>
      </c:spPr>
    </c:sideWall>
    <c:backWall>
      <c:thickness val="0"/>
      <c:spPr>
        <a:ln>
          <a:solidFill>
            <a:schemeClr val="bg1"/>
          </a:solidFill>
        </a:ln>
      </c:spPr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Консолидированный бюджет</c:v>
                </c:pt>
              </c:strCache>
            </c:strRef>
          </c:tx>
          <c:invertIfNegative val="0"/>
          <c:dLbls>
            <c:spPr>
              <a:noFill/>
              <a:ln w="24900">
                <a:noFill/>
              </a:ln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Лист1!$A$2:$A$5</c:f>
              <c:numCache>
                <c:formatCode>General</c:formatCode>
                <c:ptCount val="4"/>
                <c:pt idx="0">
                  <c:v>2023</c:v>
                </c:pt>
                <c:pt idx="1">
                  <c:v>2024</c:v>
                </c:pt>
                <c:pt idx="2">
                  <c:v>2025</c:v>
                </c:pt>
                <c:pt idx="3">
                  <c:v>2026</c:v>
                </c:pt>
              </c:numCache>
            </c:num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218.8</c:v>
                </c:pt>
                <c:pt idx="1">
                  <c:v>243.2</c:v>
                </c:pt>
                <c:pt idx="2">
                  <c:v>256.10000000000002</c:v>
                </c:pt>
                <c:pt idx="3">
                  <c:v>271.8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3D7-4F85-BAD8-5A5BEEE6BCF2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Бюджет района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4.6296296296296335E-2"/>
                  <c:y val="1.4466547759997467E-2"/>
                </c:manualLayout>
              </c:layout>
              <c:spPr/>
              <c:txPr>
                <a:bodyPr/>
                <a:lstStyle/>
                <a:p>
                  <a:pPr>
                    <a:defRPr/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43D7-4F85-BAD8-5A5BEEE6BCF2}"/>
                </c:ext>
              </c:extLst>
            </c:dLbl>
            <c:dLbl>
              <c:idx val="1"/>
              <c:layout>
                <c:manualLayout>
                  <c:x val="4.6296296296296335E-2"/>
                  <c:y val="-5.7866191039989932E-3"/>
                </c:manualLayout>
              </c:layout>
              <c:spPr/>
              <c:txPr>
                <a:bodyPr/>
                <a:lstStyle/>
                <a:p>
                  <a:pPr>
                    <a:defRPr/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43D7-4F85-BAD8-5A5BEEE6BCF2}"/>
                </c:ext>
              </c:extLst>
            </c:dLbl>
            <c:dLbl>
              <c:idx val="2"/>
              <c:layout>
                <c:manualLayout>
                  <c:x val="3.8171835171988765E-2"/>
                  <c:y val="3.1488926421961612E-3"/>
                </c:manualLayout>
              </c:layout>
              <c:spPr/>
              <c:txPr>
                <a:bodyPr/>
                <a:lstStyle/>
                <a:p>
                  <a:pPr>
                    <a:defRPr/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43D7-4F85-BAD8-5A5BEEE6BCF2}"/>
                </c:ext>
              </c:extLst>
            </c:dLbl>
            <c:dLbl>
              <c:idx val="3"/>
              <c:layout>
                <c:manualLayout>
                  <c:x val="4.6296296296296335E-2"/>
                  <c:y val="-1.4466547759997467E-2"/>
                </c:manualLayout>
              </c:layout>
              <c:spPr/>
              <c:txPr>
                <a:bodyPr/>
                <a:lstStyle/>
                <a:p>
                  <a:pPr>
                    <a:defRPr/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43D7-4F85-BAD8-5A5BEEE6BCF2}"/>
                </c:ext>
              </c:extLst>
            </c:dLbl>
            <c:spPr>
              <a:noFill/>
              <a:ln w="24900">
                <a:noFill/>
              </a:ln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Лист1!$A$2:$A$5</c:f>
              <c:numCache>
                <c:formatCode>General</c:formatCode>
                <c:ptCount val="4"/>
                <c:pt idx="0">
                  <c:v>2023</c:v>
                </c:pt>
                <c:pt idx="1">
                  <c:v>2024</c:v>
                </c:pt>
                <c:pt idx="2">
                  <c:v>2025</c:v>
                </c:pt>
                <c:pt idx="3">
                  <c:v>2026</c:v>
                </c:pt>
              </c:numCache>
            </c:numRef>
          </c:cat>
          <c:val>
            <c:numRef>
              <c:f>Лист1!$C$2:$C$5</c:f>
              <c:numCache>
                <c:formatCode>General</c:formatCode>
                <c:ptCount val="4"/>
                <c:pt idx="0">
                  <c:v>182.6</c:v>
                </c:pt>
                <c:pt idx="1">
                  <c:v>206.1</c:v>
                </c:pt>
                <c:pt idx="2">
                  <c:v>218.6</c:v>
                </c:pt>
                <c:pt idx="3">
                  <c:v>233.2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43D7-4F85-BAD8-5A5BEEE6BCF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287460400"/>
        <c:axId val="287460792"/>
        <c:axId val="0"/>
      </c:bar3DChart>
      <c:catAx>
        <c:axId val="28746040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b="1"/>
            </a:pPr>
            <a:endParaRPr lang="ru-RU"/>
          </a:p>
        </c:txPr>
        <c:crossAx val="287460792"/>
        <c:crosses val="autoZero"/>
        <c:auto val="1"/>
        <c:lblAlgn val="ctr"/>
        <c:lblOffset val="100"/>
        <c:noMultiLvlLbl val="0"/>
      </c:catAx>
      <c:valAx>
        <c:axId val="287460792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287460400"/>
        <c:crosses val="autoZero"/>
        <c:crossBetween val="between"/>
      </c:valAx>
      <c:spPr>
        <a:noFill/>
        <a:ln w="24900">
          <a:noFill/>
        </a:ln>
      </c:spPr>
    </c:plotArea>
    <c:legend>
      <c:legendPos val="r"/>
      <c:overlay val="0"/>
    </c:legend>
    <c:plotVisOnly val="1"/>
    <c:dispBlanksAs val="gap"/>
    <c:showDLblsOverMax val="0"/>
  </c:chart>
  <c:spPr>
    <a:solidFill>
      <a:schemeClr val="accent3">
        <a:lumMod val="20000"/>
        <a:lumOff val="80000"/>
      </a:schemeClr>
    </a:solidFill>
  </c:spPr>
  <c:txPr>
    <a:bodyPr/>
    <a:lstStyle/>
    <a:p>
      <a:pPr>
        <a:defRPr sz="1765"/>
      </a:pPr>
      <a:endParaRPr lang="ru-RU"/>
    </a:p>
  </c:txPr>
  <c:externalData r:id="rId1">
    <c:autoUpdate val="0"/>
  </c:externalData>
</c:chartSpace>
</file>

<file path=ppt/charts/chart2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autoTitleDeleted val="0"/>
    <c:view3D>
      <c:rotX val="15"/>
      <c:rotY val="20"/>
      <c:depthPercent val="100"/>
      <c:rAngAx val="1"/>
    </c:view3D>
    <c:floor>
      <c:thickness val="0"/>
    </c:floor>
    <c:sideWall>
      <c:thickness val="0"/>
      <c:spPr>
        <a:solidFill>
          <a:schemeClr val="accent6">
            <a:lumMod val="40000"/>
            <a:lumOff val="60000"/>
          </a:schemeClr>
        </a:solidFill>
        <a:effectLst>
          <a:innerShdw blurRad="63500" dist="50800" dir="13500000">
            <a:prstClr val="black">
              <a:alpha val="50000"/>
            </a:prstClr>
          </a:innerShdw>
        </a:effectLst>
      </c:spPr>
    </c:sideWall>
    <c:backWall>
      <c:thickness val="0"/>
      <c:spPr>
        <a:solidFill>
          <a:schemeClr val="accent3">
            <a:lumMod val="40000"/>
            <a:lumOff val="60000"/>
          </a:schemeClr>
        </a:solidFill>
        <a:effectLst>
          <a:innerShdw blurRad="63500" dist="50800" dir="13500000">
            <a:prstClr val="black">
              <a:alpha val="50000"/>
            </a:prstClr>
          </a:innerShdw>
        </a:effectLst>
      </c:spPr>
    </c:backWall>
    <c:plotArea>
      <c:layout>
        <c:manualLayout>
          <c:layoutTarget val="inner"/>
          <c:xMode val="edge"/>
          <c:yMode val="edge"/>
          <c:x val="7.7277510450082632E-2"/>
          <c:y val="4.1368433635007834E-2"/>
          <c:w val="0.92272248954991742"/>
          <c:h val="0.70994460184495545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2023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0"/>
                  <c:y val="-2.3391649144418197E-2"/>
                </c:manualLayout>
              </c:layout>
              <c:spPr/>
              <c:txPr>
                <a:bodyPr/>
                <a:lstStyle/>
                <a:p>
                  <a:pPr>
                    <a:defRPr/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EBD4-4555-945E-56C6D6A5D345}"/>
                </c:ext>
              </c:extLst>
            </c:dLbl>
            <c:dLbl>
              <c:idx val="2"/>
              <c:layout>
                <c:manualLayout>
                  <c:x val="-2.6229324614396806E-2"/>
                  <c:y val="0"/>
                </c:manualLayout>
              </c:layout>
              <c:spPr/>
              <c:txPr>
                <a:bodyPr/>
                <a:lstStyle/>
                <a:p>
                  <a:pPr>
                    <a:defRPr/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EBD4-4555-945E-56C6D6A5D345}"/>
                </c:ext>
              </c:extLst>
            </c:dLbl>
            <c:spPr>
              <a:noFill/>
              <a:ln w="25422">
                <a:noFill/>
              </a:ln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Лист1!$A$2:$A$4</c:f>
              <c:strCache>
                <c:ptCount val="3"/>
                <c:pt idx="0">
                  <c:v>Всего доходов</c:v>
                </c:pt>
                <c:pt idx="1">
                  <c:v>Налоговые и неналоговые доходы</c:v>
                </c:pt>
                <c:pt idx="2">
                  <c:v>Безвозмездные поступления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887.1</c:v>
                </c:pt>
                <c:pt idx="1">
                  <c:v>182.6</c:v>
                </c:pt>
                <c:pt idx="2">
                  <c:v>704.5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EBD4-4555-945E-56C6D6A5D345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2024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2.4772139913596981E-2"/>
                  <c:y val="-2.5730814058860092E-2"/>
                </c:manualLayout>
              </c:layout>
              <c:spPr/>
              <c:txPr>
                <a:bodyPr/>
                <a:lstStyle/>
                <a:p>
                  <a:pPr>
                    <a:defRPr/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EBD4-4555-945E-56C6D6A5D345}"/>
                </c:ext>
              </c:extLst>
            </c:dLbl>
            <c:dLbl>
              <c:idx val="1"/>
              <c:layout>
                <c:manualLayout>
                  <c:x val="1.1657477606398622E-2"/>
                  <c:y val="-2.5730814058860092E-2"/>
                </c:manualLayout>
              </c:layout>
              <c:spPr/>
              <c:txPr>
                <a:bodyPr/>
                <a:lstStyle/>
                <a:p>
                  <a:pPr>
                    <a:defRPr/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EBD4-4555-945E-56C6D6A5D345}"/>
                </c:ext>
              </c:extLst>
            </c:dLbl>
            <c:dLbl>
              <c:idx val="2"/>
              <c:layout>
                <c:manualLayout>
                  <c:x val="5.8287388031992892E-3"/>
                  <c:y val="-3.2748308802185482E-2"/>
                </c:manualLayout>
              </c:layout>
              <c:spPr/>
              <c:txPr>
                <a:bodyPr/>
                <a:lstStyle/>
                <a:p>
                  <a:pPr>
                    <a:defRPr/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EBD4-4555-945E-56C6D6A5D345}"/>
                </c:ext>
              </c:extLst>
            </c:dLbl>
            <c:spPr>
              <a:noFill/>
              <a:ln w="25422">
                <a:noFill/>
              </a:ln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Лист1!$A$2:$A$4</c:f>
              <c:strCache>
                <c:ptCount val="3"/>
                <c:pt idx="0">
                  <c:v>Всего доходов</c:v>
                </c:pt>
                <c:pt idx="1">
                  <c:v>Налоговые и неналоговые доходы</c:v>
                </c:pt>
                <c:pt idx="2">
                  <c:v>Безвозмездные поступления</c:v>
                </c:pt>
              </c:strCache>
            </c:strRef>
          </c:cat>
          <c:val>
            <c:numRef>
              <c:f>Лист1!$C$2:$C$4</c:f>
              <c:numCache>
                <c:formatCode>General</c:formatCode>
                <c:ptCount val="3"/>
                <c:pt idx="0">
                  <c:v>792</c:v>
                </c:pt>
                <c:pt idx="1">
                  <c:v>206.1</c:v>
                </c:pt>
                <c:pt idx="2">
                  <c:v>585.9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EBD4-4555-945E-56C6D6A5D345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2025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4.9544279827194004E-2"/>
                  <c:y val="-3.7426638631069202E-2"/>
                </c:manualLayout>
              </c:layout>
              <c:spPr/>
              <c:txPr>
                <a:bodyPr/>
                <a:lstStyle/>
                <a:p>
                  <a:pPr>
                    <a:defRPr/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EBD4-4555-945E-56C6D6A5D345}"/>
                </c:ext>
              </c:extLst>
            </c:dLbl>
            <c:dLbl>
              <c:idx val="1"/>
              <c:layout>
                <c:manualLayout>
                  <c:x val="2.0400585811197511E-2"/>
                  <c:y val="-2.5730814058860092E-2"/>
                </c:manualLayout>
              </c:layout>
              <c:spPr/>
              <c:txPr>
                <a:bodyPr/>
                <a:lstStyle/>
                <a:p>
                  <a:pPr>
                    <a:defRPr/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EBD4-4555-945E-56C6D6A5D345}"/>
                </c:ext>
              </c:extLst>
            </c:dLbl>
            <c:dLbl>
              <c:idx val="2"/>
              <c:layout>
                <c:manualLayout>
                  <c:x val="1.8943401110397756E-2"/>
                  <c:y val="-7.2514112347696433E-2"/>
                </c:manualLayout>
              </c:layout>
              <c:spPr/>
              <c:txPr>
                <a:bodyPr/>
                <a:lstStyle/>
                <a:p>
                  <a:pPr>
                    <a:defRPr/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EBD4-4555-945E-56C6D6A5D345}"/>
                </c:ext>
              </c:extLst>
            </c:dLbl>
            <c:spPr>
              <a:noFill/>
              <a:ln w="25422">
                <a:noFill/>
              </a:ln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Лист1!$A$2:$A$4</c:f>
              <c:strCache>
                <c:ptCount val="3"/>
                <c:pt idx="0">
                  <c:v>Всего доходов</c:v>
                </c:pt>
                <c:pt idx="1">
                  <c:v>Налоговые и неналоговые доходы</c:v>
                </c:pt>
                <c:pt idx="2">
                  <c:v>Безвозмездные поступления</c:v>
                </c:pt>
              </c:strCache>
            </c:strRef>
          </c:cat>
          <c:val>
            <c:numRef>
              <c:f>Лист1!$D$2:$D$4</c:f>
              <c:numCache>
                <c:formatCode>General</c:formatCode>
                <c:ptCount val="3"/>
                <c:pt idx="0">
                  <c:v>744.6</c:v>
                </c:pt>
                <c:pt idx="1">
                  <c:v>218.6</c:v>
                </c:pt>
                <c:pt idx="2">
                  <c:v>526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EBD4-4555-945E-56C6D6A5D345}"/>
            </c:ext>
          </c:extLst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2026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8.4516712646389727E-2"/>
                  <c:y val="-2.8069978973301841E-2"/>
                </c:manualLayout>
              </c:layout>
              <c:spPr/>
              <c:txPr>
                <a:bodyPr/>
                <a:lstStyle/>
                <a:p>
                  <a:pPr>
                    <a:defRPr/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EBD4-4555-945E-56C6D6A5D345}"/>
                </c:ext>
              </c:extLst>
            </c:dLbl>
            <c:dLbl>
              <c:idx val="1"/>
              <c:layout>
                <c:manualLayout>
                  <c:x val="2.9143694015996438E-2"/>
                  <c:y val="-2.1052484229976381E-2"/>
                </c:manualLayout>
              </c:layout>
              <c:spPr/>
              <c:txPr>
                <a:bodyPr/>
                <a:lstStyle/>
                <a:p>
                  <a:pPr>
                    <a:defRPr/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C-EBD4-4555-945E-56C6D6A5D345}"/>
                </c:ext>
              </c:extLst>
            </c:dLbl>
            <c:dLbl>
              <c:idx val="2"/>
              <c:layout>
                <c:manualLayout>
                  <c:x val="3.2058063417596198E-2"/>
                  <c:y val="-2.8069978973301841E-2"/>
                </c:manualLayout>
              </c:layout>
              <c:spPr/>
              <c:txPr>
                <a:bodyPr/>
                <a:lstStyle/>
                <a:p>
                  <a:pPr>
                    <a:defRPr/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D-EBD4-4555-945E-56C6D6A5D345}"/>
                </c:ext>
              </c:extLst>
            </c:dLbl>
            <c:spPr>
              <a:noFill/>
              <a:ln w="25422">
                <a:noFill/>
              </a:ln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Лист1!$A$2:$A$4</c:f>
              <c:strCache>
                <c:ptCount val="3"/>
                <c:pt idx="0">
                  <c:v>Всего доходов</c:v>
                </c:pt>
                <c:pt idx="1">
                  <c:v>Налоговые и неналоговые доходы</c:v>
                </c:pt>
                <c:pt idx="2">
                  <c:v>Безвозмездные поступления</c:v>
                </c:pt>
              </c:strCache>
            </c:strRef>
          </c:cat>
          <c:val>
            <c:numRef>
              <c:f>Лист1!$E$2:$E$4</c:f>
              <c:numCache>
                <c:formatCode>General</c:formatCode>
                <c:ptCount val="3"/>
                <c:pt idx="0">
                  <c:v>763.7</c:v>
                </c:pt>
                <c:pt idx="1">
                  <c:v>233.2</c:v>
                </c:pt>
                <c:pt idx="2">
                  <c:v>530.5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E-EBD4-4555-945E-56C6D6A5D34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5"/>
        <c:shape val="box"/>
        <c:axId val="251292128"/>
        <c:axId val="251292520"/>
        <c:axId val="0"/>
      </c:bar3DChart>
      <c:catAx>
        <c:axId val="25129212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crossAx val="251292520"/>
        <c:crosses val="autoZero"/>
        <c:auto val="1"/>
        <c:lblAlgn val="ctr"/>
        <c:lblOffset val="100"/>
        <c:noMultiLvlLbl val="0"/>
      </c:catAx>
      <c:valAx>
        <c:axId val="251292520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crossAx val="251292128"/>
        <c:crosses val="autoZero"/>
        <c:crossBetween val="between"/>
      </c:valAx>
      <c:spPr>
        <a:solidFill>
          <a:schemeClr val="accent3">
            <a:lumMod val="40000"/>
            <a:lumOff val="60000"/>
          </a:schemeClr>
        </a:solidFill>
      </c:spPr>
    </c:plotArea>
    <c:legend>
      <c:legendPos val="r"/>
      <c:layout>
        <c:manualLayout>
          <c:xMode val="edge"/>
          <c:yMode val="edge"/>
          <c:x val="0.28839774100539456"/>
          <c:y val="0.91964288229550573"/>
          <c:w val="0.41878458007526442"/>
          <c:h val="6.428576928617212E-2"/>
        </c:manualLayout>
      </c:layout>
      <c:overlay val="0"/>
    </c:legend>
    <c:plotVisOnly val="1"/>
    <c:dispBlanksAs val="gap"/>
    <c:showDLblsOverMax val="0"/>
  </c:chart>
  <c:spPr>
    <a:solidFill>
      <a:schemeClr val="accent5">
        <a:lumMod val="20000"/>
        <a:lumOff val="80000"/>
      </a:schemeClr>
    </a:solidFill>
  </c:spPr>
  <c:txPr>
    <a:bodyPr/>
    <a:lstStyle/>
    <a:p>
      <a:pPr>
        <a:defRPr sz="1802"/>
      </a:pPr>
      <a:endParaRPr lang="ru-RU"/>
    </a:p>
  </c:txPr>
  <c:externalData r:id="rId1">
    <c:autoUpdate val="0"/>
  </c:externalData>
</c:chartSpace>
</file>

<file path=ppt/charts/chart2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depthPercent val="100"/>
      <c:rAngAx val="0"/>
    </c:view3D>
    <c:floor>
      <c:thickness val="0"/>
    </c:floor>
    <c:sideWall>
      <c:thickness val="0"/>
      <c:spPr>
        <a:solidFill>
          <a:schemeClr val="accent6">
            <a:lumMod val="40000"/>
            <a:lumOff val="60000"/>
          </a:schemeClr>
        </a:solidFill>
      </c:spPr>
    </c:sideWall>
    <c:backWall>
      <c:thickness val="0"/>
      <c:spPr>
        <a:solidFill>
          <a:schemeClr val="accent6">
            <a:lumMod val="40000"/>
            <a:lumOff val="60000"/>
          </a:schemeClr>
        </a:solidFill>
      </c:spPr>
    </c:backWall>
    <c:plotArea>
      <c:layout>
        <c:manualLayout>
          <c:layoutTarget val="inner"/>
          <c:xMode val="edge"/>
          <c:yMode val="edge"/>
          <c:x val="0.12717075151941218"/>
          <c:y val="2.803267349560291E-2"/>
          <c:w val="0.92062448434691235"/>
          <c:h val="0.5323220990744707"/>
        </c:manualLayout>
      </c:layout>
      <c:bar3DChart>
        <c:barDir val="col"/>
        <c:grouping val="standar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2023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-3.3559112739750235E-2"/>
                  <c:y val="-2.8686527708550692E-3"/>
                </c:manualLayout>
              </c:layout>
              <c:spPr/>
              <c:txPr>
                <a:bodyPr/>
                <a:lstStyle/>
                <a:p>
                  <a:pPr>
                    <a:defRPr b="1">
                      <a:latin typeface="Times New Roman" pitchFamily="18" charset="0"/>
                      <a:cs typeface="Times New Roman" pitchFamily="18" charset="0"/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0-A2F3-48D5-8612-853DE0DE6A74}"/>
                </c:ext>
              </c:extLst>
            </c:dLbl>
            <c:dLbl>
              <c:idx val="1"/>
              <c:layout>
                <c:manualLayout>
                  <c:x val="-1.7347799242707223E-2"/>
                  <c:y val="-1.0371375371852221E-2"/>
                </c:manualLayout>
              </c:layout>
              <c:spPr/>
              <c:txPr>
                <a:bodyPr/>
                <a:lstStyle/>
                <a:p>
                  <a:pPr>
                    <a:defRPr b="1">
                      <a:latin typeface="Times New Roman" pitchFamily="18" charset="0"/>
                      <a:cs typeface="Times New Roman" pitchFamily="18" charset="0"/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1-A2F3-48D5-8612-853DE0DE6A74}"/>
                </c:ext>
              </c:extLst>
            </c:dLbl>
            <c:dLbl>
              <c:idx val="2"/>
              <c:layout>
                <c:manualLayout>
                  <c:x val="-1.1046245317004851E-2"/>
                  <c:y val="-9.3119698174751065E-3"/>
                </c:manualLayout>
              </c:layout>
              <c:spPr/>
              <c:txPr>
                <a:bodyPr/>
                <a:lstStyle/>
                <a:p>
                  <a:pPr>
                    <a:defRPr b="1">
                      <a:latin typeface="Times New Roman" pitchFamily="18" charset="0"/>
                      <a:cs typeface="Times New Roman" pitchFamily="18" charset="0"/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2-A2F3-48D5-8612-853DE0DE6A74}"/>
                </c:ext>
              </c:extLst>
            </c:dLbl>
            <c:spPr>
              <a:noFill/>
              <a:ln w="25366">
                <a:noFill/>
              </a:ln>
            </c:spPr>
            <c:txPr>
              <a:bodyPr/>
              <a:lstStyle/>
              <a:p>
                <a:pPr>
                  <a:defRPr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Лист1!$A$2:$A$7</c:f>
              <c:strCache>
                <c:ptCount val="6"/>
                <c:pt idx="0">
                  <c:v>социальная сфера</c:v>
                </c:pt>
                <c:pt idx="1">
                  <c:v>общегосударств. рас-ды</c:v>
                </c:pt>
                <c:pt idx="2">
                  <c:v>ЖКХ</c:v>
                </c:pt>
                <c:pt idx="3">
                  <c:v>нац. экономика</c:v>
                </c:pt>
                <c:pt idx="4">
                  <c:v>прочие расходы</c:v>
                </c:pt>
                <c:pt idx="5">
                  <c:v>межбюдж. трансферты</c:v>
                </c:pt>
              </c:strCache>
            </c:strRef>
          </c:cat>
          <c:val>
            <c:numRef>
              <c:f>Лист1!$B$2:$B$7</c:f>
              <c:numCache>
                <c:formatCode>General</c:formatCode>
                <c:ptCount val="6"/>
                <c:pt idx="0">
                  <c:v>55.1</c:v>
                </c:pt>
                <c:pt idx="1">
                  <c:v>6.9</c:v>
                </c:pt>
                <c:pt idx="2">
                  <c:v>5.4</c:v>
                </c:pt>
                <c:pt idx="3">
                  <c:v>27.9</c:v>
                </c:pt>
                <c:pt idx="4">
                  <c:v>1.6</c:v>
                </c:pt>
                <c:pt idx="5">
                  <c:v>3.1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A2F3-48D5-8612-853DE0DE6A74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2024</c:v>
                </c:pt>
              </c:strCache>
            </c:strRef>
          </c:tx>
          <c:invertIfNegative val="0"/>
          <c:dLbls>
            <c:spPr>
              <a:noFill/>
              <a:ln w="25366">
                <a:noFill/>
              </a:ln>
            </c:spPr>
            <c:txPr>
              <a:bodyPr/>
              <a:lstStyle/>
              <a:p>
                <a:pPr>
                  <a:defRPr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Лист1!$A$2:$A$7</c:f>
              <c:strCache>
                <c:ptCount val="6"/>
                <c:pt idx="0">
                  <c:v>социальная сфера</c:v>
                </c:pt>
                <c:pt idx="1">
                  <c:v>общегосударств. рас-ды</c:v>
                </c:pt>
                <c:pt idx="2">
                  <c:v>ЖКХ</c:v>
                </c:pt>
                <c:pt idx="3">
                  <c:v>нац. экономика</c:v>
                </c:pt>
                <c:pt idx="4">
                  <c:v>прочие расходы</c:v>
                </c:pt>
                <c:pt idx="5">
                  <c:v>межбюдж. трансферты</c:v>
                </c:pt>
              </c:strCache>
            </c:strRef>
          </c:cat>
          <c:val>
            <c:numRef>
              <c:f>Лист1!$C$2:$C$7</c:f>
              <c:numCache>
                <c:formatCode>General</c:formatCode>
                <c:ptCount val="6"/>
                <c:pt idx="0">
                  <c:v>62.5</c:v>
                </c:pt>
                <c:pt idx="1">
                  <c:v>9.5</c:v>
                </c:pt>
                <c:pt idx="2">
                  <c:v>10.1</c:v>
                </c:pt>
                <c:pt idx="3">
                  <c:v>12.6</c:v>
                </c:pt>
                <c:pt idx="4">
                  <c:v>1.7</c:v>
                </c:pt>
                <c:pt idx="5">
                  <c:v>3.6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A2F3-48D5-8612-853DE0DE6A74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2025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2.8912998737845156E-3"/>
                  <c:y val="-2.0914989624847665E-2"/>
                </c:manualLayout>
              </c:layout>
              <c:spPr/>
              <c:txPr>
                <a:bodyPr/>
                <a:lstStyle/>
                <a:p>
                  <a:pPr>
                    <a:defRPr b="1"/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5-A2F3-48D5-8612-853DE0DE6A74}"/>
                </c:ext>
              </c:extLst>
            </c:dLbl>
            <c:dLbl>
              <c:idx val="2"/>
              <c:layout>
                <c:manualLayout>
                  <c:x val="-1.7751479289940829E-2"/>
                  <c:y val="-5.3475935828877254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6-A2F3-48D5-8612-853DE0DE6A74}"/>
                </c:ext>
              </c:extLst>
            </c:dLbl>
            <c:dLbl>
              <c:idx val="3"/>
              <c:layout>
                <c:manualLayout>
                  <c:x val="1.1834319526627219E-2"/>
                  <c:y val="1.336898395721922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7-A2F3-48D5-8612-853DE0DE6A74}"/>
                </c:ext>
              </c:extLst>
            </c:dLbl>
            <c:spPr>
              <a:noFill/>
              <a:ln w="25366">
                <a:noFill/>
              </a:ln>
            </c:spPr>
            <c:txPr>
              <a:bodyPr/>
              <a:lstStyle/>
              <a:p>
                <a:pPr>
                  <a:defRPr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Лист1!$A$2:$A$7</c:f>
              <c:strCache>
                <c:ptCount val="6"/>
                <c:pt idx="0">
                  <c:v>социальная сфера</c:v>
                </c:pt>
                <c:pt idx="1">
                  <c:v>общегосударств. рас-ды</c:v>
                </c:pt>
                <c:pt idx="2">
                  <c:v>ЖКХ</c:v>
                </c:pt>
                <c:pt idx="3">
                  <c:v>нац. экономика</c:v>
                </c:pt>
                <c:pt idx="4">
                  <c:v>прочие расходы</c:v>
                </c:pt>
                <c:pt idx="5">
                  <c:v>межбюдж. трансферты</c:v>
                </c:pt>
              </c:strCache>
            </c:strRef>
          </c:cat>
          <c:val>
            <c:numRef>
              <c:f>Лист1!$D$2:$D$7</c:f>
              <c:numCache>
                <c:formatCode>General</c:formatCode>
                <c:ptCount val="6"/>
                <c:pt idx="0">
                  <c:v>65.2</c:v>
                </c:pt>
                <c:pt idx="1">
                  <c:v>9.5</c:v>
                </c:pt>
                <c:pt idx="2">
                  <c:v>2.8</c:v>
                </c:pt>
                <c:pt idx="3">
                  <c:v>16.100000000000001</c:v>
                </c:pt>
                <c:pt idx="4">
                  <c:v>3.1</c:v>
                </c:pt>
                <c:pt idx="5">
                  <c:v>3.3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A2F3-48D5-8612-853DE0DE6A74}"/>
            </c:ext>
          </c:extLst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2026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2.4576048927168401E-2"/>
                  <c:y val="0"/>
                </c:manualLayout>
              </c:layout>
              <c:spPr/>
              <c:txPr>
                <a:bodyPr/>
                <a:lstStyle/>
                <a:p>
                  <a:pPr>
                    <a:defRPr b="1"/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9-A2F3-48D5-8612-853DE0DE6A74}"/>
                </c:ext>
              </c:extLst>
            </c:dLbl>
            <c:dLbl>
              <c:idx val="2"/>
              <c:layout>
                <c:manualLayout>
                  <c:x val="0"/>
                  <c:y val="-2.406417112299467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A-A2F3-48D5-8612-853DE0DE6A74}"/>
                </c:ext>
              </c:extLst>
            </c:dLbl>
            <c:spPr>
              <a:noFill/>
              <a:ln w="25366">
                <a:noFill/>
              </a:ln>
            </c:spPr>
            <c:txPr>
              <a:bodyPr/>
              <a:lstStyle/>
              <a:p>
                <a:pPr>
                  <a:defRPr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Лист1!$A$2:$A$7</c:f>
              <c:strCache>
                <c:ptCount val="6"/>
                <c:pt idx="0">
                  <c:v>социальная сфера</c:v>
                </c:pt>
                <c:pt idx="1">
                  <c:v>общегосударств. рас-ды</c:v>
                </c:pt>
                <c:pt idx="2">
                  <c:v>ЖКХ</c:v>
                </c:pt>
                <c:pt idx="3">
                  <c:v>нац. экономика</c:v>
                </c:pt>
                <c:pt idx="4">
                  <c:v>прочие расходы</c:v>
                </c:pt>
                <c:pt idx="5">
                  <c:v>межбюдж. трансферты</c:v>
                </c:pt>
              </c:strCache>
            </c:strRef>
          </c:cat>
          <c:val>
            <c:numRef>
              <c:f>Лист1!$E$2:$E$7</c:f>
              <c:numCache>
                <c:formatCode>General</c:formatCode>
                <c:ptCount val="6"/>
                <c:pt idx="0">
                  <c:v>66.599999999999994</c:v>
                </c:pt>
                <c:pt idx="1">
                  <c:v>9.9</c:v>
                </c:pt>
                <c:pt idx="2">
                  <c:v>2.7</c:v>
                </c:pt>
                <c:pt idx="3">
                  <c:v>13.2</c:v>
                </c:pt>
                <c:pt idx="4">
                  <c:v>4.2</c:v>
                </c:pt>
                <c:pt idx="5">
                  <c:v>3.4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B-A2F3-48D5-8612-853DE0DE6A74}"/>
            </c:ext>
          </c:extLst>
        </c:ser>
        <c:ser>
          <c:idx val="4"/>
          <c:order val="4"/>
          <c:tx>
            <c:strRef>
              <c:f>Лист1!$F$1</c:f>
              <c:strCache>
                <c:ptCount val="1"/>
                <c:pt idx="0">
                  <c:v>Столбец1</c:v>
                </c:pt>
              </c:strCache>
            </c:strRef>
          </c:tx>
          <c:invertIfNegative val="0"/>
          <c:cat>
            <c:strRef>
              <c:f>Лист1!$A$2:$A$7</c:f>
              <c:strCache>
                <c:ptCount val="6"/>
                <c:pt idx="0">
                  <c:v>социальная сфера</c:v>
                </c:pt>
                <c:pt idx="1">
                  <c:v>общегосударств. рас-ды</c:v>
                </c:pt>
                <c:pt idx="2">
                  <c:v>ЖКХ</c:v>
                </c:pt>
                <c:pt idx="3">
                  <c:v>нац. экономика</c:v>
                </c:pt>
                <c:pt idx="4">
                  <c:v>прочие расходы</c:v>
                </c:pt>
                <c:pt idx="5">
                  <c:v>межбюдж. трансферты</c:v>
                </c:pt>
              </c:strCache>
            </c:strRef>
          </c:cat>
          <c:val>
            <c:numRef>
              <c:f>Лист1!$F$2:$F$7</c:f>
              <c:numCache>
                <c:formatCode>General</c:formatCode>
                <c:ptCount val="6"/>
              </c:numCache>
            </c:numRef>
          </c:val>
          <c:extLst>
            <c:ext xmlns:c16="http://schemas.microsoft.com/office/drawing/2014/chart" uri="{C3380CC4-5D6E-409C-BE32-E72D297353CC}">
              <c16:uniqueId val="{0000000C-A2F3-48D5-8612-853DE0DE6A7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shape val="cylinder"/>
        <c:axId val="290272168"/>
        <c:axId val="292156000"/>
        <c:axId val="292150280"/>
      </c:bar3DChart>
      <c:catAx>
        <c:axId val="29027216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b="1"/>
            </a:pPr>
            <a:endParaRPr lang="ru-RU"/>
          </a:p>
        </c:txPr>
        <c:crossAx val="292156000"/>
        <c:crosses val="autoZero"/>
        <c:auto val="1"/>
        <c:lblAlgn val="ctr"/>
        <c:lblOffset val="100"/>
        <c:noMultiLvlLbl val="0"/>
      </c:catAx>
      <c:valAx>
        <c:axId val="292156000"/>
        <c:scaling>
          <c:orientation val="minMax"/>
        </c:scaling>
        <c:delete val="0"/>
        <c:axPos val="l"/>
        <c:majorGridlines>
          <c:spPr>
            <a:ln>
              <a:solidFill>
                <a:schemeClr val="accent3">
                  <a:lumMod val="40000"/>
                  <a:lumOff val="60000"/>
                </a:schemeClr>
              </a:solidFill>
            </a:ln>
          </c:spPr>
        </c:majorGridlines>
        <c:numFmt formatCode="General" sourceLinked="1"/>
        <c:majorTickMark val="out"/>
        <c:minorTickMark val="none"/>
        <c:tickLblPos val="nextTo"/>
        <c:crossAx val="290272168"/>
        <c:crosses val="autoZero"/>
        <c:crossBetween val="between"/>
      </c:valAx>
      <c:serAx>
        <c:axId val="292150280"/>
        <c:scaling>
          <c:orientation val="minMax"/>
        </c:scaling>
        <c:delete val="1"/>
        <c:axPos val="b"/>
        <c:majorTickMark val="out"/>
        <c:minorTickMark val="none"/>
        <c:tickLblPos val="none"/>
        <c:crossAx val="292156000"/>
        <c:crosses val="autoZero"/>
      </c:serAx>
      <c:spPr>
        <a:solidFill>
          <a:schemeClr val="accent6">
            <a:lumMod val="20000"/>
            <a:lumOff val="80000"/>
          </a:schemeClr>
        </a:solidFill>
      </c:spPr>
    </c:plotArea>
    <c:legend>
      <c:legendPos val="r"/>
      <c:legendEntry>
        <c:idx val="4"/>
        <c:delete val="1"/>
      </c:legendEntry>
      <c:layout>
        <c:manualLayout>
          <c:xMode val="edge"/>
          <c:yMode val="edge"/>
          <c:x val="0.87500002905716467"/>
          <c:y val="0.54800000000000004"/>
          <c:w val="7.9712295578437314E-2"/>
          <c:h val="0.25152974862099459"/>
        </c:manualLayout>
      </c:layout>
      <c:overlay val="0"/>
      <c:txPr>
        <a:bodyPr/>
        <a:lstStyle/>
        <a:p>
          <a:pPr>
            <a:defRPr sz="1598" b="1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  <c:dispBlanksAs val="zero"/>
    <c:showDLblsOverMax val="0"/>
  </c:chart>
  <c:txPr>
    <a:bodyPr/>
    <a:lstStyle/>
    <a:p>
      <a:pPr>
        <a:defRPr sz="1798"/>
      </a:pPr>
      <a:endParaRPr lang="ru-RU"/>
    </a:p>
  </c:txPr>
  <c:externalData r:id="rId1">
    <c:autoUpdate val="0"/>
  </c:externalData>
</c:chartSpace>
</file>

<file path=ppt/charts/chart2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25"/>
      <c:hPercent val="50"/>
      <c:rotY val="20"/>
      <c:rAngAx val="0"/>
      <c:perspective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6737941977785095"/>
          <c:y val="0.13942312769979828"/>
          <c:w val="0.74399571021365174"/>
          <c:h val="0.72903333891774158"/>
        </c:manualLayout>
      </c:layout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2023</c:v>
                </c:pt>
              </c:strCache>
            </c:strRef>
          </c:tx>
          <c:spPr>
            <a:solidFill>
              <a:srgbClr val="CCECFF"/>
            </a:solidFill>
            <a:ln w="9200">
              <a:noFill/>
            </a:ln>
          </c:spPr>
          <c:explosion val="25"/>
          <c:dPt>
            <c:idx val="0"/>
            <c:bubble3D val="0"/>
            <c:spPr>
              <a:gradFill rotWithShape="0">
                <a:gsLst>
                  <a:gs pos="0">
                    <a:srgbClr val="333399"/>
                  </a:gs>
                  <a:gs pos="100000">
                    <a:srgbClr val="CC99FF"/>
                  </a:gs>
                </a:gsLst>
                <a:lin ang="5400000" scaled="1"/>
              </a:gradFill>
              <a:ln w="9200">
                <a:noFill/>
              </a:ln>
            </c:spPr>
            <c:extLst>
              <c:ext xmlns:c16="http://schemas.microsoft.com/office/drawing/2014/chart" uri="{C3380CC4-5D6E-409C-BE32-E72D297353CC}">
                <c16:uniqueId val="{00000001-DF80-45D5-A624-E4F60EC31445}"/>
              </c:ext>
            </c:extLst>
          </c:dPt>
          <c:dPt>
            <c:idx val="1"/>
            <c:bubble3D val="0"/>
            <c:spPr>
              <a:gradFill rotWithShape="0">
                <a:gsLst>
                  <a:gs pos="0">
                    <a:srgbClr val="FFCC00"/>
                  </a:gs>
                  <a:gs pos="100000">
                    <a:srgbClr val="FFFF99"/>
                  </a:gs>
                </a:gsLst>
                <a:lin ang="2700000" scaled="1"/>
              </a:gradFill>
              <a:ln w="9200">
                <a:noFill/>
              </a:ln>
            </c:spPr>
            <c:extLst>
              <c:ext xmlns:c16="http://schemas.microsoft.com/office/drawing/2014/chart" uri="{C3380CC4-5D6E-409C-BE32-E72D297353CC}">
                <c16:uniqueId val="{00000003-DF80-45D5-A624-E4F60EC31445}"/>
              </c:ext>
            </c:extLst>
          </c:dPt>
          <c:dPt>
            <c:idx val="2"/>
            <c:bubble3D val="0"/>
            <c:spPr>
              <a:gradFill rotWithShape="0">
                <a:gsLst>
                  <a:gs pos="0">
                    <a:srgbClr val="993300"/>
                  </a:gs>
                  <a:gs pos="100000">
                    <a:srgbClr val="FF99CC"/>
                  </a:gs>
                </a:gsLst>
                <a:lin ang="5400000" scaled="1"/>
              </a:gradFill>
              <a:ln w="9200">
                <a:noFill/>
              </a:ln>
            </c:spPr>
            <c:extLst>
              <c:ext xmlns:c16="http://schemas.microsoft.com/office/drawing/2014/chart" uri="{C3380CC4-5D6E-409C-BE32-E72D297353CC}">
                <c16:uniqueId val="{00000005-DF80-45D5-A624-E4F60EC31445}"/>
              </c:ext>
            </c:extLst>
          </c:dPt>
          <c:dPt>
            <c:idx val="3"/>
            <c:bubble3D val="0"/>
            <c:spPr>
              <a:gradFill rotWithShape="0">
                <a:gsLst>
                  <a:gs pos="0">
                    <a:srgbClr val="C0C0C0"/>
                  </a:gs>
                  <a:gs pos="100000">
                    <a:srgbClr val="FFFFFF"/>
                  </a:gs>
                </a:gsLst>
                <a:lin ang="5400000" scaled="1"/>
              </a:gradFill>
              <a:ln w="9200">
                <a:noFill/>
              </a:ln>
            </c:spPr>
            <c:extLst>
              <c:ext xmlns:c16="http://schemas.microsoft.com/office/drawing/2014/chart" uri="{C3380CC4-5D6E-409C-BE32-E72D297353CC}">
                <c16:uniqueId val="{00000007-DF80-45D5-A624-E4F60EC31445}"/>
              </c:ext>
            </c:extLst>
          </c:dPt>
          <c:dLbls>
            <c:dLbl>
              <c:idx val="0"/>
              <c:layout>
                <c:manualLayout>
                  <c:x val="7.0748300949073376E-2"/>
                  <c:y val="-0.30515358768582684"/>
                </c:manualLayout>
              </c:layout>
              <c:spPr>
                <a:noFill/>
                <a:ln w="9200">
                  <a:noFill/>
                </a:ln>
              </c:spPr>
              <c:txPr>
                <a:bodyPr/>
                <a:lstStyle/>
                <a:p>
                  <a:pPr>
                    <a:defRPr sz="2004" b="1" i="0" u="none" strike="noStrike" baseline="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ru-RU"/>
                </a:p>
              </c:txPr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1-DF80-45D5-A624-E4F60EC31445}"/>
                </c:ext>
              </c:extLst>
            </c:dLbl>
            <c:dLbl>
              <c:idx val="1"/>
              <c:layout>
                <c:manualLayout>
                  <c:x val="3.1178844579911696E-2"/>
                  <c:y val="7.4299435974758493E-2"/>
                </c:manualLayout>
              </c:layout>
              <c:spPr>
                <a:noFill/>
                <a:ln w="9200">
                  <a:noFill/>
                </a:ln>
              </c:spPr>
              <c:txPr>
                <a:bodyPr/>
                <a:lstStyle/>
                <a:p>
                  <a:pPr>
                    <a:defRPr sz="2004" b="1" i="0" u="none" strike="noStrike" baseline="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ru-RU"/>
                </a:p>
              </c:txPr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3-DF80-45D5-A624-E4F60EC31445}"/>
                </c:ext>
              </c:extLst>
            </c:dLbl>
            <c:dLbl>
              <c:idx val="2"/>
              <c:layout>
                <c:manualLayout>
                  <c:x val="-5.2591479297027149E-2"/>
                  <c:y val="2.399736866325376E-3"/>
                </c:manualLayout>
              </c:layout>
              <c:spPr>
                <a:noFill/>
                <a:ln w="9200">
                  <a:noFill/>
                </a:ln>
              </c:spPr>
              <c:txPr>
                <a:bodyPr/>
                <a:lstStyle/>
                <a:p>
                  <a:pPr>
                    <a:defRPr sz="2004" b="1" i="0" u="none" strike="noStrike" baseline="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ru-RU"/>
                </a:p>
              </c:txPr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5-DF80-45D5-A624-E4F60EC31445}"/>
                </c:ext>
              </c:extLst>
            </c:dLbl>
            <c:dLbl>
              <c:idx val="3"/>
              <c:layout>
                <c:manualLayout>
                  <c:x val="1.3737313254094077E-2"/>
                  <c:y val="5.1634702865652457E-2"/>
                </c:manualLayout>
              </c:layout>
              <c:spPr>
                <a:noFill/>
                <a:ln w="9200">
                  <a:noFill/>
                </a:ln>
              </c:spPr>
              <c:txPr>
                <a:bodyPr/>
                <a:lstStyle/>
                <a:p>
                  <a:pPr>
                    <a:defRPr sz="2004" b="1" i="0" u="none" strike="noStrike" baseline="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ru-RU"/>
                </a:p>
              </c:txPr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7-DF80-45D5-A624-E4F60EC31445}"/>
                </c:ext>
              </c:extLst>
            </c:dLbl>
            <c:dLbl>
              <c:idx val="4"/>
              <c:spPr>
                <a:noFill/>
                <a:ln w="9200">
                  <a:noFill/>
                </a:ln>
              </c:spPr>
              <c:txPr>
                <a:bodyPr/>
                <a:lstStyle/>
                <a:p>
                  <a:pPr>
                    <a:defRPr sz="2004" b="1" i="0" u="none" strike="noStrike" baseline="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ru-RU"/>
                </a:p>
              </c:txPr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DF80-45D5-A624-E4F60EC31445}"/>
                </c:ext>
              </c:extLst>
            </c:dLbl>
            <c:dLbl>
              <c:idx val="5"/>
              <c:spPr>
                <a:noFill/>
                <a:ln w="9200">
                  <a:noFill/>
                </a:ln>
              </c:spPr>
              <c:txPr>
                <a:bodyPr/>
                <a:lstStyle/>
                <a:p>
                  <a:pPr>
                    <a:defRPr sz="2004" b="0" i="0" u="none" strike="noStrike" baseline="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ru-RU"/>
                </a:p>
              </c:txPr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DF80-45D5-A624-E4F60EC31445}"/>
                </c:ext>
              </c:extLst>
            </c:dLbl>
            <c:spPr>
              <a:noFill/>
              <a:ln w="9200">
                <a:noFill/>
              </a:ln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2004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Sheet1!$A$2:$A$5</c:f>
              <c:strCache>
                <c:ptCount val="4"/>
                <c:pt idx="0">
                  <c:v>образование</c:v>
                </c:pt>
                <c:pt idx="1">
                  <c:v>культура</c:v>
                </c:pt>
                <c:pt idx="2">
                  <c:v>социальное развитие</c:v>
                </c:pt>
                <c:pt idx="3">
                  <c:v>физкультура 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89.1</c:v>
                </c:pt>
                <c:pt idx="1">
                  <c:v>7.7</c:v>
                </c:pt>
                <c:pt idx="2">
                  <c:v>1.2</c:v>
                </c:pt>
                <c:pt idx="3">
                  <c:v>2.1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DF80-45D5-A624-E4F60EC31445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</c:strCache>
            </c:strRef>
          </c:tx>
          <c:spPr>
            <a:solidFill>
              <a:srgbClr val="333399"/>
            </a:solidFill>
            <a:ln w="4600">
              <a:solidFill>
                <a:srgbClr val="000000"/>
              </a:solidFill>
              <a:prstDash val="solid"/>
            </a:ln>
          </c:spPr>
          <c:explosion val="25"/>
          <c:dPt>
            <c:idx val="0"/>
            <c:bubble3D val="0"/>
            <c:spPr>
              <a:solidFill>
                <a:srgbClr val="CCECFF"/>
              </a:solidFill>
              <a:ln w="46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C-DF80-45D5-A624-E4F60EC31445}"/>
              </c:ext>
            </c:extLst>
          </c:dPt>
          <c:dPt>
            <c:idx val="2"/>
            <c:bubble3D val="0"/>
            <c:spPr>
              <a:solidFill>
                <a:srgbClr val="6600FF"/>
              </a:solidFill>
              <a:ln w="46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E-DF80-45D5-A624-E4F60EC31445}"/>
              </c:ext>
            </c:extLst>
          </c:dPt>
          <c:dPt>
            <c:idx val="3"/>
            <c:bubble3D val="0"/>
            <c:spPr>
              <a:solidFill>
                <a:srgbClr val="009900"/>
              </a:solidFill>
              <a:ln w="46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10-DF80-45D5-A624-E4F60EC31445}"/>
              </c:ext>
            </c:extLst>
          </c:dPt>
          <c:dLbls>
            <c:spPr>
              <a:noFill/>
              <a:ln w="9200">
                <a:noFill/>
              </a:ln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749" b="0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endParaRPr lang="ru-RU"/>
              </a:p>
            </c:txPr>
            <c:showLegendKey val="0"/>
            <c:showVal val="0"/>
            <c:showCatName val="1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Sheet1!$A$2:$A$5</c:f>
              <c:strCache>
                <c:ptCount val="4"/>
                <c:pt idx="0">
                  <c:v>образование</c:v>
                </c:pt>
                <c:pt idx="1">
                  <c:v>культура</c:v>
                </c:pt>
                <c:pt idx="2">
                  <c:v>социальное развитие</c:v>
                </c:pt>
                <c:pt idx="3">
                  <c:v>физкультура 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</c:numCache>
            </c:numRef>
          </c:val>
          <c:extLst>
            <c:ext xmlns:c16="http://schemas.microsoft.com/office/drawing/2014/chart" uri="{C3380CC4-5D6E-409C-BE32-E72D297353CC}">
              <c16:uniqueId val="{00000011-DF80-45D5-A624-E4F60EC3144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 w="25456">
          <a:noFill/>
        </a:ln>
      </c:spPr>
    </c:plotArea>
    <c:plotVisOnly val="1"/>
    <c:dispBlanksAs val="zero"/>
    <c:showDLblsOverMax val="0"/>
  </c:chart>
  <c:spPr>
    <a:noFill/>
    <a:ln>
      <a:noFill/>
    </a:ln>
  </c:spPr>
  <c:txPr>
    <a:bodyPr/>
    <a:lstStyle/>
    <a:p>
      <a:pPr>
        <a:defRPr sz="1749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ru-RU"/>
    </a:p>
  </c:txPr>
  <c:externalData r:id="rId1">
    <c:autoUpdate val="0"/>
  </c:externalData>
</c:chartSpace>
</file>

<file path=ppt/charts/chart2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25"/>
      <c:rotY val="190"/>
      <c:rAngAx val="0"/>
      <c:perspective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5.3571428571428562E-2"/>
          <c:y val="6.6825775656324568E-2"/>
          <c:w val="0.89413265306122447"/>
          <c:h val="0.92362768496420045"/>
        </c:manualLayout>
      </c:layout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2018</c:v>
                </c:pt>
              </c:strCache>
            </c:strRef>
          </c:tx>
          <c:spPr>
            <a:ln w="7085">
              <a:noFill/>
            </a:ln>
          </c:spPr>
          <c:explosion val="25"/>
          <c:dPt>
            <c:idx val="0"/>
            <c:bubble3D val="0"/>
            <c:spPr>
              <a:gradFill rotWithShape="0">
                <a:gsLst>
                  <a:gs pos="0">
                    <a:srgbClr val="339966"/>
                  </a:gs>
                  <a:gs pos="100000">
                    <a:srgbClr val="CCFFCC"/>
                  </a:gs>
                </a:gsLst>
                <a:lin ang="5400000" scaled="1"/>
              </a:gradFill>
              <a:ln w="7085">
                <a:noFill/>
              </a:ln>
            </c:spPr>
            <c:extLst>
              <c:ext xmlns:c16="http://schemas.microsoft.com/office/drawing/2014/chart" uri="{C3380CC4-5D6E-409C-BE32-E72D297353CC}">
                <c16:uniqueId val="{00000001-2462-4A39-B984-E9214D2A1DF5}"/>
              </c:ext>
            </c:extLst>
          </c:dPt>
          <c:dPt>
            <c:idx val="1"/>
            <c:bubble3D val="0"/>
            <c:spPr>
              <a:gradFill rotWithShape="0">
                <a:gsLst>
                  <a:gs pos="0">
                    <a:srgbClr val="FFCC00"/>
                  </a:gs>
                  <a:gs pos="100000">
                    <a:srgbClr val="FFCC99"/>
                  </a:gs>
                </a:gsLst>
                <a:lin ang="2700000" scaled="1"/>
              </a:gradFill>
              <a:ln w="7085">
                <a:noFill/>
              </a:ln>
            </c:spPr>
            <c:extLst>
              <c:ext xmlns:c16="http://schemas.microsoft.com/office/drawing/2014/chart" uri="{C3380CC4-5D6E-409C-BE32-E72D297353CC}">
                <c16:uniqueId val="{00000003-2462-4A39-B984-E9214D2A1DF5}"/>
              </c:ext>
            </c:extLst>
          </c:dPt>
          <c:dLbls>
            <c:delete val="1"/>
          </c:dLbls>
          <c:cat>
            <c:strRef>
              <c:f>Sheet1!$A$2:$A$3</c:f>
              <c:strCache>
                <c:ptCount val="2"/>
                <c:pt idx="0">
                  <c:v>всего </c:v>
                </c:pt>
                <c:pt idx="1">
                  <c:v>соц. сфера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31.4</c:v>
                </c:pt>
                <c:pt idx="1">
                  <c:v>68.599999999999994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2462-4A39-B984-E9214D2A1DF5}"/>
            </c:ext>
          </c:extLst>
        </c:ser>
        <c:dLbls>
          <c:showLegendKey val="0"/>
          <c:showVal val="0"/>
          <c:showCatName val="1"/>
          <c:showSerName val="0"/>
          <c:showPercent val="0"/>
          <c:showBubbleSize val="0"/>
          <c:showLeaderLines val="1"/>
        </c:dLbls>
      </c:pie3DChart>
      <c:spPr>
        <a:noFill/>
        <a:ln w="7085">
          <a:noFill/>
        </a:ln>
      </c:spPr>
    </c:plotArea>
    <c:plotVisOnly val="1"/>
    <c:dispBlanksAs val="zero"/>
    <c:showDLblsOverMax val="0"/>
  </c:chart>
  <c:spPr>
    <a:noFill/>
    <a:ln>
      <a:noFill/>
    </a:ln>
  </c:spPr>
  <c:txPr>
    <a:bodyPr/>
    <a:lstStyle/>
    <a:p>
      <a:pPr>
        <a:defRPr sz="279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ru-RU"/>
    </a:p>
  </c:txPr>
  <c:externalData r:id="rId1">
    <c:autoUpdate val="0"/>
  </c:externalData>
</c:chartSpace>
</file>

<file path=ppt/charts/chart2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25"/>
      <c:hPercent val="50"/>
      <c:rotY val="10"/>
      <c:rAngAx val="0"/>
      <c:perspective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4304461942257221"/>
          <c:y val="0.1402116402116402"/>
          <c:w val="0.72965879265092592"/>
          <c:h val="0.71957671957671954"/>
        </c:manualLayout>
      </c:layout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2024</c:v>
                </c:pt>
              </c:strCache>
            </c:strRef>
          </c:tx>
          <c:spPr>
            <a:solidFill>
              <a:srgbClr val="CCECFF"/>
            </a:solidFill>
            <a:ln w="9200">
              <a:noFill/>
            </a:ln>
          </c:spPr>
          <c:explosion val="25"/>
          <c:dPt>
            <c:idx val="0"/>
            <c:bubble3D val="0"/>
            <c:spPr>
              <a:gradFill rotWithShape="0">
                <a:gsLst>
                  <a:gs pos="0">
                    <a:srgbClr val="333399"/>
                  </a:gs>
                  <a:gs pos="100000">
                    <a:srgbClr val="CC99FF"/>
                  </a:gs>
                </a:gsLst>
                <a:lin ang="5400000" scaled="1"/>
              </a:gradFill>
              <a:ln w="9200">
                <a:noFill/>
              </a:ln>
            </c:spPr>
            <c:extLst>
              <c:ext xmlns:c16="http://schemas.microsoft.com/office/drawing/2014/chart" uri="{C3380CC4-5D6E-409C-BE32-E72D297353CC}">
                <c16:uniqueId val="{00000001-8FEB-4D4E-8E0D-1FCC963C3897}"/>
              </c:ext>
            </c:extLst>
          </c:dPt>
          <c:dPt>
            <c:idx val="1"/>
            <c:bubble3D val="0"/>
            <c:spPr>
              <a:gradFill rotWithShape="0">
                <a:gsLst>
                  <a:gs pos="0">
                    <a:srgbClr val="FFCC00"/>
                  </a:gs>
                  <a:gs pos="100000">
                    <a:srgbClr val="FFFF99"/>
                  </a:gs>
                </a:gsLst>
                <a:lin ang="2700000" scaled="1"/>
              </a:gradFill>
              <a:ln w="9200">
                <a:noFill/>
              </a:ln>
            </c:spPr>
            <c:extLst>
              <c:ext xmlns:c16="http://schemas.microsoft.com/office/drawing/2014/chart" uri="{C3380CC4-5D6E-409C-BE32-E72D297353CC}">
                <c16:uniqueId val="{00000003-8FEB-4D4E-8E0D-1FCC963C3897}"/>
              </c:ext>
            </c:extLst>
          </c:dPt>
          <c:dPt>
            <c:idx val="2"/>
            <c:bubble3D val="0"/>
            <c:spPr>
              <a:gradFill rotWithShape="0">
                <a:gsLst>
                  <a:gs pos="0">
                    <a:srgbClr val="993300"/>
                  </a:gs>
                  <a:gs pos="100000">
                    <a:srgbClr val="FF99CC"/>
                  </a:gs>
                </a:gsLst>
                <a:lin ang="5400000" scaled="1"/>
              </a:gradFill>
              <a:ln w="9200">
                <a:noFill/>
              </a:ln>
            </c:spPr>
            <c:extLst>
              <c:ext xmlns:c16="http://schemas.microsoft.com/office/drawing/2014/chart" uri="{C3380CC4-5D6E-409C-BE32-E72D297353CC}">
                <c16:uniqueId val="{00000005-8FEB-4D4E-8E0D-1FCC963C3897}"/>
              </c:ext>
            </c:extLst>
          </c:dPt>
          <c:dPt>
            <c:idx val="3"/>
            <c:bubble3D val="0"/>
            <c:spPr>
              <a:gradFill rotWithShape="0">
                <a:gsLst>
                  <a:gs pos="0">
                    <a:srgbClr val="C0C0C0"/>
                  </a:gs>
                  <a:gs pos="100000">
                    <a:srgbClr val="FFFFFF"/>
                  </a:gs>
                </a:gsLst>
                <a:lin ang="5400000" scaled="1"/>
              </a:gradFill>
              <a:ln w="9200">
                <a:noFill/>
              </a:ln>
            </c:spPr>
            <c:extLst>
              <c:ext xmlns:c16="http://schemas.microsoft.com/office/drawing/2014/chart" uri="{C3380CC4-5D6E-409C-BE32-E72D297353CC}">
                <c16:uniqueId val="{00000007-8FEB-4D4E-8E0D-1FCC963C3897}"/>
              </c:ext>
            </c:extLst>
          </c:dPt>
          <c:dLbls>
            <c:dLbl>
              <c:idx val="0"/>
              <c:layout>
                <c:manualLayout>
                  <c:x val="0.22902379138091611"/>
                  <c:y val="-0.12195901044284348"/>
                </c:manualLayout>
              </c:layout>
              <c:spPr>
                <a:noFill/>
                <a:ln w="9200">
                  <a:noFill/>
                </a:ln>
              </c:spPr>
              <c:txPr>
                <a:bodyPr/>
                <a:lstStyle/>
                <a:p>
                  <a:pPr>
                    <a:defRPr sz="2004" b="1" i="0" u="none" strike="noStrike" baseline="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ru-RU"/>
                </a:p>
              </c:txPr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1-8FEB-4D4E-8E0D-1FCC963C3897}"/>
                </c:ext>
              </c:extLst>
            </c:dLbl>
            <c:dLbl>
              <c:idx val="1"/>
              <c:layout>
                <c:manualLayout>
                  <c:x val="2.812778060537104E-2"/>
                  <c:y val="9.9199003002322525E-2"/>
                </c:manualLayout>
              </c:layout>
              <c:spPr>
                <a:noFill/>
                <a:ln w="9200">
                  <a:noFill/>
                </a:ln>
              </c:spPr>
              <c:txPr>
                <a:bodyPr/>
                <a:lstStyle/>
                <a:p>
                  <a:pPr>
                    <a:defRPr sz="2004" b="1" i="0" u="none" strike="noStrike" baseline="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ru-RU"/>
                </a:p>
              </c:txPr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3-8FEB-4D4E-8E0D-1FCC963C3897}"/>
                </c:ext>
              </c:extLst>
            </c:dLbl>
            <c:dLbl>
              <c:idx val="2"/>
              <c:layout>
                <c:manualLayout>
                  <c:x val="1.5657495284572318E-2"/>
                  <c:y val="9.4563719103457396E-3"/>
                </c:manualLayout>
              </c:layout>
              <c:spPr>
                <a:noFill/>
                <a:ln w="9200">
                  <a:noFill/>
                </a:ln>
              </c:spPr>
              <c:txPr>
                <a:bodyPr/>
                <a:lstStyle/>
                <a:p>
                  <a:pPr>
                    <a:defRPr sz="2004" b="1" i="0" u="none" strike="noStrike" baseline="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ru-RU"/>
                </a:p>
              </c:txPr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5-8FEB-4D4E-8E0D-1FCC963C3897}"/>
                </c:ext>
              </c:extLst>
            </c:dLbl>
            <c:dLbl>
              <c:idx val="3"/>
              <c:layout>
                <c:manualLayout>
                  <c:x val="5.6196577578340422E-2"/>
                  <c:y val="1.6773328865806687E-2"/>
                </c:manualLayout>
              </c:layout>
              <c:spPr>
                <a:noFill/>
                <a:ln w="9200">
                  <a:noFill/>
                </a:ln>
              </c:spPr>
              <c:txPr>
                <a:bodyPr/>
                <a:lstStyle/>
                <a:p>
                  <a:pPr>
                    <a:defRPr sz="2004" b="1" i="0" u="none" strike="noStrike" baseline="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ru-RU"/>
                </a:p>
              </c:txPr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7-8FEB-4D4E-8E0D-1FCC963C3897}"/>
                </c:ext>
              </c:extLst>
            </c:dLbl>
            <c:dLbl>
              <c:idx val="4"/>
              <c:spPr>
                <a:noFill/>
                <a:ln w="9200">
                  <a:noFill/>
                </a:ln>
              </c:spPr>
              <c:txPr>
                <a:bodyPr/>
                <a:lstStyle/>
                <a:p>
                  <a:pPr>
                    <a:defRPr sz="2004" b="1" i="0" u="none" strike="noStrike" baseline="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ru-RU"/>
                </a:p>
              </c:txPr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8FEB-4D4E-8E0D-1FCC963C3897}"/>
                </c:ext>
              </c:extLst>
            </c:dLbl>
            <c:dLbl>
              <c:idx val="5"/>
              <c:spPr>
                <a:noFill/>
                <a:ln w="9200">
                  <a:noFill/>
                </a:ln>
              </c:spPr>
              <c:txPr>
                <a:bodyPr/>
                <a:lstStyle/>
                <a:p>
                  <a:pPr>
                    <a:defRPr sz="2004" b="0" i="0" u="none" strike="noStrike" baseline="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ru-RU"/>
                </a:p>
              </c:txPr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8FEB-4D4E-8E0D-1FCC963C3897}"/>
                </c:ext>
              </c:extLst>
            </c:dLbl>
            <c:spPr>
              <a:noFill/>
              <a:ln w="9200">
                <a:noFill/>
              </a:ln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2004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Sheet1!$A$2:$A$5</c:f>
              <c:strCache>
                <c:ptCount val="4"/>
                <c:pt idx="0">
                  <c:v>образование</c:v>
                </c:pt>
                <c:pt idx="1">
                  <c:v>культура</c:v>
                </c:pt>
                <c:pt idx="2">
                  <c:v>социальное развитие</c:v>
                </c:pt>
                <c:pt idx="3">
                  <c:v>физкультура 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89.1</c:v>
                </c:pt>
                <c:pt idx="1">
                  <c:v>7.9</c:v>
                </c:pt>
                <c:pt idx="2">
                  <c:v>0.8</c:v>
                </c:pt>
                <c:pt idx="3">
                  <c:v>2.2000000000000002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8FEB-4D4E-8E0D-1FCC963C389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 w="25456">
          <a:noFill/>
        </a:ln>
      </c:spPr>
    </c:plotArea>
    <c:plotVisOnly val="1"/>
    <c:dispBlanksAs val="zero"/>
    <c:showDLblsOverMax val="0"/>
  </c:chart>
  <c:spPr>
    <a:noFill/>
    <a:ln>
      <a:noFill/>
    </a:ln>
  </c:spPr>
  <c:txPr>
    <a:bodyPr/>
    <a:lstStyle/>
    <a:p>
      <a:pPr>
        <a:defRPr sz="1749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ru-RU"/>
    </a:p>
  </c:txPr>
  <c:externalData r:id="rId1">
    <c:autoUpdate val="0"/>
  </c:externalData>
</c:chartSpace>
</file>

<file path=ppt/charts/chart2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25"/>
      <c:rotY val="190"/>
      <c:rAngAx val="0"/>
      <c:perspective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5.3571428571428568E-2"/>
          <c:y val="6.6825775656324582E-2"/>
          <c:w val="0.89413265306122447"/>
          <c:h val="0.92362768496420045"/>
        </c:manualLayout>
      </c:layout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2017</c:v>
                </c:pt>
              </c:strCache>
            </c:strRef>
          </c:tx>
          <c:spPr>
            <a:ln w="7214">
              <a:noFill/>
            </a:ln>
          </c:spPr>
          <c:explosion val="25"/>
          <c:dPt>
            <c:idx val="0"/>
            <c:bubble3D val="0"/>
            <c:spPr>
              <a:gradFill rotWithShape="0">
                <a:gsLst>
                  <a:gs pos="0">
                    <a:srgbClr xmlns:mc="http://schemas.openxmlformats.org/markup-compatibility/2006" xmlns:a14="http://schemas.microsoft.com/office/drawing/2010/main" val="339966" mc:Ignorable="a14" a14:legacySpreadsheetColorIndex="57"/>
                  </a:gs>
                  <a:gs pos="100000">
                    <a:srgbClr xmlns:mc="http://schemas.openxmlformats.org/markup-compatibility/2006" xmlns:a14="http://schemas.microsoft.com/office/drawing/2010/main" val="CCFFCC" mc:Ignorable="a14" a14:legacySpreadsheetColorIndex="42"/>
                  </a:gs>
                </a:gsLst>
                <a:lin ang="5400000" scaled="1"/>
              </a:gradFill>
              <a:ln w="7214">
                <a:noFill/>
              </a:ln>
            </c:spPr>
            <c:extLst>
              <c:ext xmlns:c16="http://schemas.microsoft.com/office/drawing/2014/chart" uri="{C3380CC4-5D6E-409C-BE32-E72D297353CC}">
                <c16:uniqueId val="{00000001-40F8-4122-BC2B-FB3C83701C50}"/>
              </c:ext>
            </c:extLst>
          </c:dPt>
          <c:dPt>
            <c:idx val="1"/>
            <c:bubble3D val="0"/>
            <c:spPr>
              <a:gradFill rotWithShape="0">
                <a:gsLst>
                  <a:gs pos="0">
                    <a:srgbClr xmlns:mc="http://schemas.openxmlformats.org/markup-compatibility/2006" xmlns:a14="http://schemas.microsoft.com/office/drawing/2010/main" val="FFCC00" mc:Ignorable="a14" a14:legacySpreadsheetColorIndex="51"/>
                  </a:gs>
                  <a:gs pos="100000">
                    <a:srgbClr xmlns:mc="http://schemas.openxmlformats.org/markup-compatibility/2006" xmlns:a14="http://schemas.microsoft.com/office/drawing/2010/main" val="FFCC99" mc:Ignorable="a14" a14:legacySpreadsheetColorIndex="47"/>
                  </a:gs>
                </a:gsLst>
                <a:lin ang="2700000" scaled="1"/>
              </a:gradFill>
              <a:ln w="7214">
                <a:noFill/>
              </a:ln>
            </c:spPr>
            <c:extLst>
              <c:ext xmlns:c16="http://schemas.microsoft.com/office/drawing/2014/chart" uri="{C3380CC4-5D6E-409C-BE32-E72D297353CC}">
                <c16:uniqueId val="{00000003-40F8-4122-BC2B-FB3C83701C50}"/>
              </c:ext>
            </c:extLst>
          </c:dPt>
          <c:dPt>
            <c:idx val="2"/>
            <c:bubble3D val="0"/>
            <c:spPr>
              <a:gradFill rotWithShape="0">
                <a:gsLst>
                  <a:gs pos="0">
                    <a:srgbClr xmlns:mc="http://schemas.openxmlformats.org/markup-compatibility/2006" xmlns:a14="http://schemas.microsoft.com/office/drawing/2010/main" val="993300" mc:Ignorable="a14" a14:legacySpreadsheetColorIndex="60"/>
                  </a:gs>
                  <a:gs pos="100000">
                    <a:srgbClr xmlns:mc="http://schemas.openxmlformats.org/markup-compatibility/2006" xmlns:a14="http://schemas.microsoft.com/office/drawing/2010/main" val="FF99CC" mc:Ignorable="a14" a14:legacySpreadsheetColorIndex="45"/>
                  </a:gs>
                </a:gsLst>
                <a:lin ang="5400000" scaled="1"/>
              </a:gradFill>
              <a:ln w="7214">
                <a:noFill/>
              </a:ln>
            </c:spPr>
            <c:extLst>
              <c:ext xmlns:c16="http://schemas.microsoft.com/office/drawing/2014/chart" uri="{C3380CC4-5D6E-409C-BE32-E72D297353CC}">
                <c16:uniqueId val="{00000005-40F8-4122-BC2B-FB3C83701C50}"/>
              </c:ext>
            </c:extLst>
          </c:dPt>
          <c:dPt>
            <c:idx val="3"/>
            <c:bubble3D val="0"/>
            <c:spPr>
              <a:gradFill rotWithShape="0">
                <a:gsLst>
                  <a:gs pos="0">
                    <a:srgbClr xmlns:mc="http://schemas.openxmlformats.org/markup-compatibility/2006" xmlns:a14="http://schemas.microsoft.com/office/drawing/2010/main" val="008000" mc:Ignorable="a14" a14:legacySpreadsheetColorIndex="17"/>
                  </a:gs>
                  <a:gs pos="100000">
                    <a:srgbClr xmlns:mc="http://schemas.openxmlformats.org/markup-compatibility/2006" xmlns:a14="http://schemas.microsoft.com/office/drawing/2010/main" val="CCFFCC" mc:Ignorable="a14" a14:legacySpreadsheetColorIndex="42"/>
                  </a:gs>
                </a:gsLst>
                <a:lin ang="5400000" scaled="1"/>
              </a:gradFill>
              <a:ln w="7214">
                <a:noFill/>
              </a:ln>
            </c:spPr>
            <c:extLst>
              <c:ext xmlns:c16="http://schemas.microsoft.com/office/drawing/2014/chart" uri="{C3380CC4-5D6E-409C-BE32-E72D297353CC}">
                <c16:uniqueId val="{00000007-40F8-4122-BC2B-FB3C83701C50}"/>
              </c:ext>
            </c:extLst>
          </c:dPt>
          <c:dPt>
            <c:idx val="4"/>
            <c:bubble3D val="0"/>
            <c:spPr>
              <a:gradFill rotWithShape="0">
                <a:gsLst>
                  <a:gs pos="0">
                    <a:srgbClr xmlns:mc="http://schemas.openxmlformats.org/markup-compatibility/2006" xmlns:a14="http://schemas.microsoft.com/office/drawing/2010/main" val="808080" mc:Ignorable="a14" a14:legacySpreadsheetColorIndex="28"/>
                  </a:gs>
                  <a:gs pos="100000">
                    <a:srgbClr xmlns:mc="http://schemas.openxmlformats.org/markup-compatibility/2006" xmlns:a14="http://schemas.microsoft.com/office/drawing/2010/main" val="FFFFFF" mc:Ignorable="a14" a14:legacySpreadsheetColorIndex="9"/>
                  </a:gs>
                </a:gsLst>
                <a:lin ang="5400000" scaled="1"/>
              </a:gradFill>
              <a:ln w="7214">
                <a:noFill/>
              </a:ln>
            </c:spPr>
            <c:extLst>
              <c:ext xmlns:c16="http://schemas.microsoft.com/office/drawing/2014/chart" uri="{C3380CC4-5D6E-409C-BE32-E72D297353CC}">
                <c16:uniqueId val="{00000009-40F8-4122-BC2B-FB3C83701C50}"/>
              </c:ext>
            </c:extLst>
          </c:dPt>
          <c:dLbls>
            <c:delete val="1"/>
          </c:dLbls>
          <c:cat>
            <c:strRef>
              <c:f>Sheet1!$A$2:$A$3</c:f>
              <c:strCache>
                <c:ptCount val="2"/>
                <c:pt idx="0">
                  <c:v>всего </c:v>
                </c:pt>
                <c:pt idx="1">
                  <c:v>соц. сфера</c:v>
                </c:pt>
              </c:strCache>
            </c:strRef>
          </c:cat>
          <c:val>
            <c:numRef>
              <c:f>Sheet1!$B$2:$B$3</c:f>
              <c:numCache>
                <c:formatCode>0.0</c:formatCode>
                <c:ptCount val="2"/>
                <c:pt idx="0">
                  <c:v>44.9</c:v>
                </c:pt>
                <c:pt idx="1">
                  <c:v>55.1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40F8-4122-BC2B-FB3C83701C50}"/>
            </c:ext>
          </c:extLst>
        </c:ser>
        <c:dLbls>
          <c:showLegendKey val="0"/>
          <c:showVal val="0"/>
          <c:showCatName val="1"/>
          <c:showSerName val="0"/>
          <c:showPercent val="0"/>
          <c:showBubbleSize val="0"/>
          <c:showLeaderLines val="1"/>
        </c:dLbls>
      </c:pie3DChart>
      <c:spPr>
        <a:noFill/>
        <a:ln w="7214">
          <a:noFill/>
        </a:ln>
      </c:spPr>
    </c:plotArea>
    <c:plotVisOnly val="1"/>
    <c:dispBlanksAs val="zero"/>
    <c:showDLblsOverMax val="0"/>
  </c:chart>
  <c:spPr>
    <a:noFill/>
    <a:ln>
      <a:noFill/>
    </a:ln>
  </c:spPr>
  <c:txPr>
    <a:bodyPr/>
    <a:lstStyle/>
    <a:p>
      <a:pPr>
        <a:defRPr sz="284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ru-RU"/>
    </a:p>
  </c:txPr>
  <c:externalData r:id="rId1">
    <c:autoUpdate val="0"/>
  </c:externalData>
</c:chartSpace>
</file>

<file path=ppt/charts/chart2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25"/>
      <c:hPercent val="50"/>
      <c:rotY val="10"/>
      <c:rAngAx val="0"/>
      <c:perspective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4304461942257221"/>
          <c:y val="0.1402116402116402"/>
          <c:w val="0.72965879265092592"/>
          <c:h val="0.71957671957671954"/>
        </c:manualLayout>
      </c:layout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2025</c:v>
                </c:pt>
              </c:strCache>
            </c:strRef>
          </c:tx>
          <c:spPr>
            <a:solidFill>
              <a:srgbClr val="CCECFF"/>
            </a:solidFill>
            <a:ln w="9152">
              <a:noFill/>
            </a:ln>
          </c:spPr>
          <c:explosion val="25"/>
          <c:dPt>
            <c:idx val="0"/>
            <c:bubble3D val="0"/>
            <c:spPr>
              <a:gradFill rotWithShape="0">
                <a:gsLst>
                  <a:gs pos="0">
                    <a:srgbClr val="333399"/>
                  </a:gs>
                  <a:gs pos="100000">
                    <a:srgbClr val="CC99FF"/>
                  </a:gs>
                </a:gsLst>
                <a:lin ang="5400000" scaled="1"/>
              </a:gradFill>
              <a:ln w="9152">
                <a:noFill/>
              </a:ln>
            </c:spPr>
            <c:extLst>
              <c:ext xmlns:c16="http://schemas.microsoft.com/office/drawing/2014/chart" uri="{C3380CC4-5D6E-409C-BE32-E72D297353CC}">
                <c16:uniqueId val="{00000001-E731-4DA2-98D9-C3378718A76C}"/>
              </c:ext>
            </c:extLst>
          </c:dPt>
          <c:dPt>
            <c:idx val="1"/>
            <c:bubble3D val="0"/>
            <c:spPr>
              <a:gradFill rotWithShape="0">
                <a:gsLst>
                  <a:gs pos="0">
                    <a:srgbClr val="FFCC00"/>
                  </a:gs>
                  <a:gs pos="100000">
                    <a:srgbClr val="FFFF99"/>
                  </a:gs>
                </a:gsLst>
                <a:lin ang="2700000" scaled="1"/>
              </a:gradFill>
              <a:ln w="9152">
                <a:noFill/>
              </a:ln>
            </c:spPr>
            <c:extLst>
              <c:ext xmlns:c16="http://schemas.microsoft.com/office/drawing/2014/chart" uri="{C3380CC4-5D6E-409C-BE32-E72D297353CC}">
                <c16:uniqueId val="{00000003-E731-4DA2-98D9-C3378718A76C}"/>
              </c:ext>
            </c:extLst>
          </c:dPt>
          <c:dPt>
            <c:idx val="2"/>
            <c:bubble3D val="0"/>
            <c:spPr>
              <a:gradFill rotWithShape="0">
                <a:gsLst>
                  <a:gs pos="0">
                    <a:srgbClr val="993300"/>
                  </a:gs>
                  <a:gs pos="100000">
                    <a:srgbClr val="FF99CC"/>
                  </a:gs>
                </a:gsLst>
                <a:lin ang="5400000" scaled="1"/>
              </a:gradFill>
              <a:ln w="9152">
                <a:noFill/>
              </a:ln>
            </c:spPr>
            <c:extLst>
              <c:ext xmlns:c16="http://schemas.microsoft.com/office/drawing/2014/chart" uri="{C3380CC4-5D6E-409C-BE32-E72D297353CC}">
                <c16:uniqueId val="{00000005-E731-4DA2-98D9-C3378718A76C}"/>
              </c:ext>
            </c:extLst>
          </c:dPt>
          <c:dPt>
            <c:idx val="3"/>
            <c:bubble3D val="0"/>
            <c:spPr>
              <a:gradFill rotWithShape="0">
                <a:gsLst>
                  <a:gs pos="0">
                    <a:srgbClr val="C0C0C0"/>
                  </a:gs>
                  <a:gs pos="100000">
                    <a:srgbClr val="FFFFFF"/>
                  </a:gs>
                </a:gsLst>
                <a:lin ang="5400000" scaled="1"/>
              </a:gradFill>
              <a:ln w="9152">
                <a:noFill/>
              </a:ln>
            </c:spPr>
            <c:extLst>
              <c:ext xmlns:c16="http://schemas.microsoft.com/office/drawing/2014/chart" uri="{C3380CC4-5D6E-409C-BE32-E72D297353CC}">
                <c16:uniqueId val="{00000007-E731-4DA2-98D9-C3378718A76C}"/>
              </c:ext>
            </c:extLst>
          </c:dPt>
          <c:dLbls>
            <c:dLbl>
              <c:idx val="0"/>
              <c:layout>
                <c:manualLayout>
                  <c:x val="1.1558801344997432E-2"/>
                  <c:y val="-0.35709159895517462"/>
                </c:manualLayout>
              </c:layout>
              <c:spPr>
                <a:noFill/>
                <a:ln w="9152">
                  <a:noFill/>
                </a:ln>
              </c:spPr>
              <c:txPr>
                <a:bodyPr/>
                <a:lstStyle/>
                <a:p>
                  <a:pPr>
                    <a:defRPr sz="1994" b="1" i="0" u="none" strike="noStrike" baseline="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ru-RU"/>
                </a:p>
              </c:txPr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1-E731-4DA2-98D9-C3378718A76C}"/>
                </c:ext>
              </c:extLst>
            </c:dLbl>
            <c:dLbl>
              <c:idx val="1"/>
              <c:layout>
                <c:manualLayout>
                  <c:x val="-3.6033452807646402E-2"/>
                  <c:y val="2.4206548649504012E-3"/>
                </c:manualLayout>
              </c:layout>
              <c:spPr>
                <a:noFill/>
                <a:ln w="9152">
                  <a:noFill/>
                </a:ln>
              </c:spPr>
              <c:txPr>
                <a:bodyPr/>
                <a:lstStyle/>
                <a:p>
                  <a:pPr>
                    <a:defRPr sz="1994" b="1" i="0" u="none" strike="noStrike" baseline="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ru-RU"/>
                </a:p>
              </c:txPr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3-E731-4DA2-98D9-C3378718A76C}"/>
                </c:ext>
              </c:extLst>
            </c:dLbl>
            <c:dLbl>
              <c:idx val="2"/>
              <c:layout>
                <c:manualLayout>
                  <c:x val="-1.4446984449524455E-2"/>
                  <c:y val="9.4562647754137547E-3"/>
                </c:manualLayout>
              </c:layout>
              <c:spPr>
                <a:noFill/>
                <a:ln w="9152">
                  <a:noFill/>
                </a:ln>
              </c:spPr>
              <c:txPr>
                <a:bodyPr/>
                <a:lstStyle/>
                <a:p>
                  <a:pPr>
                    <a:defRPr sz="1994" b="1" i="0" u="none" strike="noStrike" baseline="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ru-RU"/>
                </a:p>
              </c:txPr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5-E731-4DA2-98D9-C3378718A76C}"/>
                </c:ext>
              </c:extLst>
            </c:dLbl>
            <c:dLbl>
              <c:idx val="3"/>
              <c:layout>
                <c:manualLayout>
                  <c:x val="5.2437370059926172E-2"/>
                  <c:y val="5.0661752387334601E-3"/>
                </c:manualLayout>
              </c:layout>
              <c:spPr>
                <a:noFill/>
                <a:ln w="9152">
                  <a:noFill/>
                </a:ln>
              </c:spPr>
              <c:txPr>
                <a:bodyPr/>
                <a:lstStyle/>
                <a:p>
                  <a:pPr>
                    <a:defRPr sz="1994" b="1" i="0" u="none" strike="noStrike" baseline="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ru-RU"/>
                </a:p>
              </c:txPr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7-E731-4DA2-98D9-C3378718A76C}"/>
                </c:ext>
              </c:extLst>
            </c:dLbl>
            <c:dLbl>
              <c:idx val="4"/>
              <c:spPr>
                <a:noFill/>
                <a:ln w="9152">
                  <a:noFill/>
                </a:ln>
              </c:spPr>
              <c:txPr>
                <a:bodyPr/>
                <a:lstStyle/>
                <a:p>
                  <a:pPr>
                    <a:defRPr sz="1994" b="1" i="0" u="none" strike="noStrike" baseline="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ru-RU"/>
                </a:p>
              </c:txPr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E731-4DA2-98D9-C3378718A76C}"/>
                </c:ext>
              </c:extLst>
            </c:dLbl>
            <c:dLbl>
              <c:idx val="5"/>
              <c:spPr>
                <a:noFill/>
                <a:ln w="9152">
                  <a:noFill/>
                </a:ln>
              </c:spPr>
              <c:txPr>
                <a:bodyPr/>
                <a:lstStyle/>
                <a:p>
                  <a:pPr>
                    <a:defRPr sz="1994" b="0" i="0" u="none" strike="noStrike" baseline="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ru-RU"/>
                </a:p>
              </c:txPr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E731-4DA2-98D9-C3378718A76C}"/>
                </c:ext>
              </c:extLst>
            </c:dLbl>
            <c:spPr>
              <a:noFill/>
              <a:ln w="9152">
                <a:noFill/>
              </a:ln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994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Sheet1!$A$2:$A$5</c:f>
              <c:strCache>
                <c:ptCount val="4"/>
                <c:pt idx="0">
                  <c:v>образование</c:v>
                </c:pt>
                <c:pt idx="1">
                  <c:v>культура</c:v>
                </c:pt>
                <c:pt idx="2">
                  <c:v>социальное развитие</c:v>
                </c:pt>
                <c:pt idx="3">
                  <c:v>физкультура 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89.4</c:v>
                </c:pt>
                <c:pt idx="1">
                  <c:v>7.7</c:v>
                </c:pt>
                <c:pt idx="2">
                  <c:v>0.8</c:v>
                </c:pt>
                <c:pt idx="3">
                  <c:v>2.1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E731-4DA2-98D9-C3378718A76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 w="25323">
          <a:noFill/>
        </a:ln>
      </c:spPr>
    </c:plotArea>
    <c:plotVisOnly val="1"/>
    <c:dispBlanksAs val="zero"/>
    <c:showDLblsOverMax val="0"/>
  </c:chart>
  <c:spPr>
    <a:noFill/>
    <a:ln>
      <a:noFill/>
    </a:ln>
  </c:spPr>
  <c:txPr>
    <a:bodyPr/>
    <a:lstStyle/>
    <a:p>
      <a:pPr>
        <a:defRPr sz="1740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ru-RU"/>
    </a:p>
  </c:txPr>
  <c:externalData r:id="rId1">
    <c:autoUpdate val="0"/>
  </c:externalData>
</c:chartSpace>
</file>

<file path=ppt/charts/chart2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25"/>
      <c:rotY val="190"/>
      <c:rAngAx val="0"/>
      <c:perspective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5.3571428571428568E-2"/>
          <c:y val="6.6825775656324582E-2"/>
          <c:w val="0.89413265306122447"/>
          <c:h val="0.92362768496420045"/>
        </c:manualLayout>
      </c:layout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2018</c:v>
                </c:pt>
              </c:strCache>
            </c:strRef>
          </c:tx>
          <c:spPr>
            <a:ln w="7214">
              <a:noFill/>
            </a:ln>
          </c:spPr>
          <c:explosion val="25"/>
          <c:dPt>
            <c:idx val="0"/>
            <c:bubble3D val="0"/>
            <c:spPr>
              <a:gradFill rotWithShape="0">
                <a:gsLst>
                  <a:gs pos="0">
                    <a:srgbClr xmlns:mc="http://schemas.openxmlformats.org/markup-compatibility/2006" xmlns:a14="http://schemas.microsoft.com/office/drawing/2010/main" val="339966" mc:Ignorable="a14" a14:legacySpreadsheetColorIndex="57"/>
                  </a:gs>
                  <a:gs pos="100000">
                    <a:srgbClr xmlns:mc="http://schemas.openxmlformats.org/markup-compatibility/2006" xmlns:a14="http://schemas.microsoft.com/office/drawing/2010/main" val="CCFFCC" mc:Ignorable="a14" a14:legacySpreadsheetColorIndex="42"/>
                  </a:gs>
                </a:gsLst>
                <a:lin ang="5400000" scaled="1"/>
              </a:gradFill>
              <a:ln w="7214">
                <a:noFill/>
              </a:ln>
            </c:spPr>
            <c:extLst>
              <c:ext xmlns:c16="http://schemas.microsoft.com/office/drawing/2014/chart" uri="{C3380CC4-5D6E-409C-BE32-E72D297353CC}">
                <c16:uniqueId val="{00000001-B021-402E-84BD-FFCFBDCF9BE0}"/>
              </c:ext>
            </c:extLst>
          </c:dPt>
          <c:dPt>
            <c:idx val="1"/>
            <c:bubble3D val="0"/>
            <c:spPr>
              <a:gradFill rotWithShape="0">
                <a:gsLst>
                  <a:gs pos="0">
                    <a:srgbClr xmlns:mc="http://schemas.openxmlformats.org/markup-compatibility/2006" xmlns:a14="http://schemas.microsoft.com/office/drawing/2010/main" val="FFCC00" mc:Ignorable="a14" a14:legacySpreadsheetColorIndex="51"/>
                  </a:gs>
                  <a:gs pos="100000">
                    <a:srgbClr xmlns:mc="http://schemas.openxmlformats.org/markup-compatibility/2006" xmlns:a14="http://schemas.microsoft.com/office/drawing/2010/main" val="FFCC99" mc:Ignorable="a14" a14:legacySpreadsheetColorIndex="47"/>
                  </a:gs>
                </a:gsLst>
                <a:lin ang="2700000" scaled="1"/>
              </a:gradFill>
              <a:ln w="7214">
                <a:noFill/>
              </a:ln>
            </c:spPr>
            <c:extLst>
              <c:ext xmlns:c16="http://schemas.microsoft.com/office/drawing/2014/chart" uri="{C3380CC4-5D6E-409C-BE32-E72D297353CC}">
                <c16:uniqueId val="{00000003-B021-402E-84BD-FFCFBDCF9BE0}"/>
              </c:ext>
            </c:extLst>
          </c:dPt>
          <c:dPt>
            <c:idx val="2"/>
            <c:bubble3D val="0"/>
            <c:spPr>
              <a:gradFill rotWithShape="0">
                <a:gsLst>
                  <a:gs pos="0">
                    <a:srgbClr xmlns:mc="http://schemas.openxmlformats.org/markup-compatibility/2006" xmlns:a14="http://schemas.microsoft.com/office/drawing/2010/main" val="993300" mc:Ignorable="a14" a14:legacySpreadsheetColorIndex="60"/>
                  </a:gs>
                  <a:gs pos="100000">
                    <a:srgbClr xmlns:mc="http://schemas.openxmlformats.org/markup-compatibility/2006" xmlns:a14="http://schemas.microsoft.com/office/drawing/2010/main" val="FF99CC" mc:Ignorable="a14" a14:legacySpreadsheetColorIndex="45"/>
                  </a:gs>
                </a:gsLst>
                <a:lin ang="5400000" scaled="1"/>
              </a:gradFill>
              <a:ln w="7214">
                <a:noFill/>
              </a:ln>
            </c:spPr>
            <c:extLst>
              <c:ext xmlns:c16="http://schemas.microsoft.com/office/drawing/2014/chart" uri="{C3380CC4-5D6E-409C-BE32-E72D297353CC}">
                <c16:uniqueId val="{00000005-B021-402E-84BD-FFCFBDCF9BE0}"/>
              </c:ext>
            </c:extLst>
          </c:dPt>
          <c:dPt>
            <c:idx val="3"/>
            <c:bubble3D val="0"/>
            <c:spPr>
              <a:gradFill rotWithShape="0">
                <a:gsLst>
                  <a:gs pos="0">
                    <a:srgbClr xmlns:mc="http://schemas.openxmlformats.org/markup-compatibility/2006" xmlns:a14="http://schemas.microsoft.com/office/drawing/2010/main" val="008000" mc:Ignorable="a14" a14:legacySpreadsheetColorIndex="17"/>
                  </a:gs>
                  <a:gs pos="100000">
                    <a:srgbClr xmlns:mc="http://schemas.openxmlformats.org/markup-compatibility/2006" xmlns:a14="http://schemas.microsoft.com/office/drawing/2010/main" val="CCFFCC" mc:Ignorable="a14" a14:legacySpreadsheetColorIndex="42"/>
                  </a:gs>
                </a:gsLst>
                <a:lin ang="5400000" scaled="1"/>
              </a:gradFill>
              <a:ln w="7214">
                <a:noFill/>
              </a:ln>
            </c:spPr>
            <c:extLst>
              <c:ext xmlns:c16="http://schemas.microsoft.com/office/drawing/2014/chart" uri="{C3380CC4-5D6E-409C-BE32-E72D297353CC}">
                <c16:uniqueId val="{00000007-B021-402E-84BD-FFCFBDCF9BE0}"/>
              </c:ext>
            </c:extLst>
          </c:dPt>
          <c:dPt>
            <c:idx val="4"/>
            <c:bubble3D val="0"/>
            <c:spPr>
              <a:gradFill rotWithShape="0">
                <a:gsLst>
                  <a:gs pos="0">
                    <a:srgbClr xmlns:mc="http://schemas.openxmlformats.org/markup-compatibility/2006" xmlns:a14="http://schemas.microsoft.com/office/drawing/2010/main" val="808080" mc:Ignorable="a14" a14:legacySpreadsheetColorIndex="28"/>
                  </a:gs>
                  <a:gs pos="100000">
                    <a:srgbClr xmlns:mc="http://schemas.openxmlformats.org/markup-compatibility/2006" xmlns:a14="http://schemas.microsoft.com/office/drawing/2010/main" val="FFFFFF" mc:Ignorable="a14" a14:legacySpreadsheetColorIndex="9"/>
                  </a:gs>
                </a:gsLst>
                <a:lin ang="5400000" scaled="1"/>
              </a:gradFill>
              <a:ln w="7214">
                <a:noFill/>
              </a:ln>
            </c:spPr>
            <c:extLst>
              <c:ext xmlns:c16="http://schemas.microsoft.com/office/drawing/2014/chart" uri="{C3380CC4-5D6E-409C-BE32-E72D297353CC}">
                <c16:uniqueId val="{00000009-B021-402E-84BD-FFCFBDCF9BE0}"/>
              </c:ext>
            </c:extLst>
          </c:dPt>
          <c:dLbls>
            <c:delete val="1"/>
          </c:dLbls>
          <c:cat>
            <c:strRef>
              <c:f>Sheet1!$A$2:$A$3</c:f>
              <c:strCache>
                <c:ptCount val="2"/>
                <c:pt idx="0">
                  <c:v>всего </c:v>
                </c:pt>
                <c:pt idx="1">
                  <c:v>соц. сфера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37.9</c:v>
                </c:pt>
                <c:pt idx="1">
                  <c:v>62.1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B021-402E-84BD-FFCFBDCF9BE0}"/>
            </c:ext>
          </c:extLst>
        </c:ser>
        <c:dLbls>
          <c:showLegendKey val="0"/>
          <c:showVal val="0"/>
          <c:showCatName val="1"/>
          <c:showSerName val="0"/>
          <c:showPercent val="0"/>
          <c:showBubbleSize val="0"/>
          <c:showLeaderLines val="1"/>
        </c:dLbls>
      </c:pie3DChart>
      <c:spPr>
        <a:noFill/>
        <a:ln w="7214">
          <a:noFill/>
        </a:ln>
      </c:spPr>
    </c:plotArea>
    <c:plotVisOnly val="1"/>
    <c:dispBlanksAs val="zero"/>
    <c:showDLblsOverMax val="0"/>
  </c:chart>
  <c:spPr>
    <a:noFill/>
    <a:ln>
      <a:noFill/>
    </a:ln>
  </c:spPr>
  <c:txPr>
    <a:bodyPr/>
    <a:lstStyle/>
    <a:p>
      <a:pPr>
        <a:defRPr sz="284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ru-RU"/>
    </a:p>
  </c:txPr>
  <c:externalData r:id="rId1">
    <c:autoUpdate val="0"/>
  </c:externalData>
</c:chartSpace>
</file>

<file path=ppt/charts/chart2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25"/>
      <c:hPercent val="50"/>
      <c:rotY val="10"/>
      <c:rAngAx val="0"/>
      <c:perspective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8255056999142791"/>
          <c:y val="0.24393249234933514"/>
          <c:w val="0.72965879265092592"/>
          <c:h val="0.71957671957671954"/>
        </c:manualLayout>
      </c:layout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2026</c:v>
                </c:pt>
              </c:strCache>
            </c:strRef>
          </c:tx>
          <c:spPr>
            <a:solidFill>
              <a:srgbClr val="CCECFF"/>
            </a:solidFill>
            <a:ln w="9189">
              <a:noFill/>
            </a:ln>
          </c:spPr>
          <c:explosion val="25"/>
          <c:dPt>
            <c:idx val="0"/>
            <c:bubble3D val="0"/>
            <c:explosion val="0"/>
            <c:spPr>
              <a:gradFill rotWithShape="0">
                <a:gsLst>
                  <a:gs pos="0">
                    <a:srgbClr val="333399"/>
                  </a:gs>
                  <a:gs pos="100000">
                    <a:srgbClr val="CC99FF"/>
                  </a:gs>
                </a:gsLst>
                <a:lin ang="5400000" scaled="1"/>
              </a:gradFill>
              <a:ln w="9189">
                <a:noFill/>
              </a:ln>
            </c:spPr>
            <c:extLst>
              <c:ext xmlns:c16="http://schemas.microsoft.com/office/drawing/2014/chart" uri="{C3380CC4-5D6E-409C-BE32-E72D297353CC}">
                <c16:uniqueId val="{00000001-99D1-4D17-A727-B96CB3FC849E}"/>
              </c:ext>
            </c:extLst>
          </c:dPt>
          <c:dPt>
            <c:idx val="1"/>
            <c:bubble3D val="0"/>
            <c:spPr>
              <a:gradFill rotWithShape="0">
                <a:gsLst>
                  <a:gs pos="0">
                    <a:srgbClr val="FFCC00"/>
                  </a:gs>
                  <a:gs pos="100000">
                    <a:srgbClr val="FFFF99"/>
                  </a:gs>
                </a:gsLst>
                <a:lin ang="2700000" scaled="1"/>
              </a:gradFill>
              <a:ln w="9189">
                <a:noFill/>
              </a:ln>
            </c:spPr>
            <c:extLst>
              <c:ext xmlns:c16="http://schemas.microsoft.com/office/drawing/2014/chart" uri="{C3380CC4-5D6E-409C-BE32-E72D297353CC}">
                <c16:uniqueId val="{00000003-99D1-4D17-A727-B96CB3FC849E}"/>
              </c:ext>
            </c:extLst>
          </c:dPt>
          <c:dPt>
            <c:idx val="2"/>
            <c:bubble3D val="0"/>
            <c:spPr>
              <a:gradFill rotWithShape="0">
                <a:gsLst>
                  <a:gs pos="0">
                    <a:srgbClr val="993300"/>
                  </a:gs>
                  <a:gs pos="100000">
                    <a:srgbClr val="FF99CC"/>
                  </a:gs>
                </a:gsLst>
                <a:lin ang="5400000" scaled="1"/>
              </a:gradFill>
              <a:ln w="9189">
                <a:noFill/>
              </a:ln>
            </c:spPr>
            <c:extLst>
              <c:ext xmlns:c16="http://schemas.microsoft.com/office/drawing/2014/chart" uri="{C3380CC4-5D6E-409C-BE32-E72D297353CC}">
                <c16:uniqueId val="{00000005-99D1-4D17-A727-B96CB3FC849E}"/>
              </c:ext>
            </c:extLst>
          </c:dPt>
          <c:dPt>
            <c:idx val="3"/>
            <c:bubble3D val="0"/>
            <c:spPr>
              <a:gradFill rotWithShape="0">
                <a:gsLst>
                  <a:gs pos="0">
                    <a:srgbClr val="C0C0C0"/>
                  </a:gs>
                  <a:gs pos="100000">
                    <a:srgbClr val="FFFFFF"/>
                  </a:gs>
                </a:gsLst>
                <a:lin ang="5400000" scaled="1"/>
              </a:gradFill>
              <a:ln w="9189">
                <a:noFill/>
              </a:ln>
            </c:spPr>
            <c:extLst>
              <c:ext xmlns:c16="http://schemas.microsoft.com/office/drawing/2014/chart" uri="{C3380CC4-5D6E-409C-BE32-E72D297353CC}">
                <c16:uniqueId val="{00000007-99D1-4D17-A727-B96CB3FC849E}"/>
              </c:ext>
            </c:extLst>
          </c:dPt>
          <c:dLbls>
            <c:dLbl>
              <c:idx val="0"/>
              <c:layout>
                <c:manualLayout>
                  <c:x val="0.17753567640182619"/>
                  <c:y val="-0.22076398076981346"/>
                </c:manualLayout>
              </c:layout>
              <c:spPr>
                <a:noFill/>
                <a:ln w="9189">
                  <a:noFill/>
                </a:ln>
              </c:spPr>
              <c:txPr>
                <a:bodyPr/>
                <a:lstStyle/>
                <a:p>
                  <a:pPr>
                    <a:defRPr sz="2002" b="1" i="0" u="none" strike="noStrike" baseline="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ru-RU"/>
                </a:p>
              </c:txPr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1-99D1-4D17-A727-B96CB3FC849E}"/>
                </c:ext>
              </c:extLst>
            </c:dLbl>
            <c:dLbl>
              <c:idx val="1"/>
              <c:layout>
                <c:manualLayout>
                  <c:x val="-1.9563307274762992E-2"/>
                  <c:y val="0"/>
                </c:manualLayout>
              </c:layout>
              <c:spPr>
                <a:noFill/>
                <a:ln w="9189">
                  <a:noFill/>
                </a:ln>
              </c:spPr>
              <c:txPr>
                <a:bodyPr/>
                <a:lstStyle/>
                <a:p>
                  <a:pPr>
                    <a:defRPr sz="2002" b="1" i="0" u="none" strike="noStrike" baseline="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ru-RU"/>
                </a:p>
              </c:txPr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3-99D1-4D17-A727-B96CB3FC849E}"/>
                </c:ext>
              </c:extLst>
            </c:dLbl>
            <c:dLbl>
              <c:idx val="2"/>
              <c:layout>
                <c:manualLayout>
                  <c:x val="-1.9225956970432459E-2"/>
                  <c:y val="9.4562647754137547E-3"/>
                </c:manualLayout>
              </c:layout>
              <c:spPr>
                <a:noFill/>
                <a:ln w="9189">
                  <a:noFill/>
                </a:ln>
              </c:spPr>
              <c:txPr>
                <a:bodyPr/>
                <a:lstStyle/>
                <a:p>
                  <a:pPr>
                    <a:defRPr sz="2002" b="1" i="0" u="none" strike="noStrike" baseline="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ru-RU"/>
                </a:p>
              </c:txPr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5-99D1-4D17-A727-B96CB3FC849E}"/>
                </c:ext>
              </c:extLst>
            </c:dLbl>
            <c:dLbl>
              <c:idx val="3"/>
              <c:layout>
                <c:manualLayout>
                  <c:x val="1.2893442083180459E-2"/>
                  <c:y val="0"/>
                </c:manualLayout>
              </c:layout>
              <c:spPr>
                <a:noFill/>
                <a:ln w="9189">
                  <a:noFill/>
                </a:ln>
              </c:spPr>
              <c:txPr>
                <a:bodyPr/>
                <a:lstStyle/>
                <a:p>
                  <a:pPr>
                    <a:defRPr sz="2002" b="1" i="0" u="none" strike="noStrike" baseline="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ru-RU"/>
                </a:p>
              </c:txPr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7-99D1-4D17-A727-B96CB3FC849E}"/>
                </c:ext>
              </c:extLst>
            </c:dLbl>
            <c:dLbl>
              <c:idx val="4"/>
              <c:spPr>
                <a:noFill/>
                <a:ln w="9189">
                  <a:noFill/>
                </a:ln>
              </c:spPr>
              <c:txPr>
                <a:bodyPr/>
                <a:lstStyle/>
                <a:p>
                  <a:pPr>
                    <a:defRPr sz="2002" b="1" i="0" u="none" strike="noStrike" baseline="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ru-RU"/>
                </a:p>
              </c:txPr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99D1-4D17-A727-B96CB3FC849E}"/>
                </c:ext>
              </c:extLst>
            </c:dLbl>
            <c:dLbl>
              <c:idx val="5"/>
              <c:spPr>
                <a:noFill/>
                <a:ln w="9189">
                  <a:noFill/>
                </a:ln>
              </c:spPr>
              <c:txPr>
                <a:bodyPr/>
                <a:lstStyle/>
                <a:p>
                  <a:pPr>
                    <a:defRPr sz="2002" b="0" i="0" u="none" strike="noStrike" baseline="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ru-RU"/>
                </a:p>
              </c:txPr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99D1-4D17-A727-B96CB3FC849E}"/>
                </c:ext>
              </c:extLst>
            </c:dLbl>
            <c:spPr>
              <a:noFill/>
              <a:ln w="9189">
                <a:noFill/>
              </a:ln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2002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Sheet1!$A$2:$A$5</c:f>
              <c:strCache>
                <c:ptCount val="4"/>
                <c:pt idx="0">
                  <c:v>образование</c:v>
                </c:pt>
                <c:pt idx="1">
                  <c:v>культура</c:v>
                </c:pt>
                <c:pt idx="2">
                  <c:v>социальное развитие</c:v>
                </c:pt>
                <c:pt idx="3">
                  <c:v>физкультура 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90</c:v>
                </c:pt>
                <c:pt idx="1">
                  <c:v>7.1</c:v>
                </c:pt>
                <c:pt idx="2">
                  <c:v>0.7</c:v>
                </c:pt>
                <c:pt idx="3">
                  <c:v>2.2000000000000002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99D1-4D17-A727-B96CB3FC849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 w="25426">
          <a:noFill/>
        </a:ln>
      </c:spPr>
    </c:plotArea>
    <c:plotVisOnly val="1"/>
    <c:dispBlanksAs val="zero"/>
    <c:showDLblsOverMax val="0"/>
  </c:chart>
  <c:spPr>
    <a:noFill/>
    <a:ln>
      <a:noFill/>
    </a:ln>
  </c:spPr>
  <c:txPr>
    <a:bodyPr/>
    <a:lstStyle/>
    <a:p>
      <a:pPr>
        <a:defRPr sz="1747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ru-RU"/>
    </a:p>
  </c:txPr>
  <c:externalData r:id="rId1">
    <c:autoUpdate val="0"/>
  </c:externalData>
</c:chartSpace>
</file>

<file path=ppt/charts/chart2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25"/>
      <c:rotY val="190"/>
      <c:rAngAx val="0"/>
      <c:perspective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5.3571428571428568E-2"/>
          <c:y val="6.6825775656324582E-2"/>
          <c:w val="0.89413265306122447"/>
          <c:h val="0.92362768496420045"/>
        </c:manualLayout>
      </c:layout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2020</c:v>
                </c:pt>
              </c:strCache>
            </c:strRef>
          </c:tx>
          <c:spPr>
            <a:ln w="7214">
              <a:noFill/>
            </a:ln>
          </c:spPr>
          <c:explosion val="25"/>
          <c:dPt>
            <c:idx val="0"/>
            <c:bubble3D val="0"/>
            <c:spPr>
              <a:gradFill rotWithShape="0">
                <a:gsLst>
                  <a:gs pos="0">
                    <a:srgbClr xmlns:mc="http://schemas.openxmlformats.org/markup-compatibility/2006" xmlns:a14="http://schemas.microsoft.com/office/drawing/2010/main" val="339966" mc:Ignorable="a14" a14:legacySpreadsheetColorIndex="57"/>
                  </a:gs>
                  <a:gs pos="100000">
                    <a:srgbClr xmlns:mc="http://schemas.openxmlformats.org/markup-compatibility/2006" xmlns:a14="http://schemas.microsoft.com/office/drawing/2010/main" val="CCFFCC" mc:Ignorable="a14" a14:legacySpreadsheetColorIndex="42"/>
                  </a:gs>
                </a:gsLst>
                <a:lin ang="5400000" scaled="1"/>
              </a:gradFill>
              <a:ln w="7214">
                <a:noFill/>
              </a:ln>
            </c:spPr>
            <c:extLst>
              <c:ext xmlns:c16="http://schemas.microsoft.com/office/drawing/2014/chart" uri="{C3380CC4-5D6E-409C-BE32-E72D297353CC}">
                <c16:uniqueId val="{00000001-9F3D-4EED-B00A-1335106B2A9C}"/>
              </c:ext>
            </c:extLst>
          </c:dPt>
          <c:dPt>
            <c:idx val="1"/>
            <c:bubble3D val="0"/>
            <c:spPr>
              <a:gradFill rotWithShape="0">
                <a:gsLst>
                  <a:gs pos="0">
                    <a:srgbClr xmlns:mc="http://schemas.openxmlformats.org/markup-compatibility/2006" xmlns:a14="http://schemas.microsoft.com/office/drawing/2010/main" val="FFCC00" mc:Ignorable="a14" a14:legacySpreadsheetColorIndex="51"/>
                  </a:gs>
                  <a:gs pos="100000">
                    <a:srgbClr xmlns:mc="http://schemas.openxmlformats.org/markup-compatibility/2006" xmlns:a14="http://schemas.microsoft.com/office/drawing/2010/main" val="FFCC99" mc:Ignorable="a14" a14:legacySpreadsheetColorIndex="47"/>
                  </a:gs>
                </a:gsLst>
                <a:lin ang="2700000" scaled="1"/>
              </a:gradFill>
              <a:ln w="7214">
                <a:noFill/>
              </a:ln>
            </c:spPr>
            <c:extLst>
              <c:ext xmlns:c16="http://schemas.microsoft.com/office/drawing/2014/chart" uri="{C3380CC4-5D6E-409C-BE32-E72D297353CC}">
                <c16:uniqueId val="{00000003-9F3D-4EED-B00A-1335106B2A9C}"/>
              </c:ext>
            </c:extLst>
          </c:dPt>
          <c:dPt>
            <c:idx val="2"/>
            <c:bubble3D val="0"/>
            <c:spPr>
              <a:gradFill rotWithShape="0">
                <a:gsLst>
                  <a:gs pos="0">
                    <a:srgbClr xmlns:mc="http://schemas.openxmlformats.org/markup-compatibility/2006" xmlns:a14="http://schemas.microsoft.com/office/drawing/2010/main" val="993300" mc:Ignorable="a14" a14:legacySpreadsheetColorIndex="60"/>
                  </a:gs>
                  <a:gs pos="100000">
                    <a:srgbClr xmlns:mc="http://schemas.openxmlformats.org/markup-compatibility/2006" xmlns:a14="http://schemas.microsoft.com/office/drawing/2010/main" val="FF99CC" mc:Ignorable="a14" a14:legacySpreadsheetColorIndex="45"/>
                  </a:gs>
                </a:gsLst>
                <a:lin ang="5400000" scaled="1"/>
              </a:gradFill>
              <a:ln w="7214">
                <a:noFill/>
              </a:ln>
            </c:spPr>
            <c:extLst>
              <c:ext xmlns:c16="http://schemas.microsoft.com/office/drawing/2014/chart" uri="{C3380CC4-5D6E-409C-BE32-E72D297353CC}">
                <c16:uniqueId val="{00000005-9F3D-4EED-B00A-1335106B2A9C}"/>
              </c:ext>
            </c:extLst>
          </c:dPt>
          <c:dPt>
            <c:idx val="3"/>
            <c:bubble3D val="0"/>
            <c:spPr>
              <a:gradFill rotWithShape="0">
                <a:gsLst>
                  <a:gs pos="0">
                    <a:srgbClr xmlns:mc="http://schemas.openxmlformats.org/markup-compatibility/2006" xmlns:a14="http://schemas.microsoft.com/office/drawing/2010/main" val="008000" mc:Ignorable="a14" a14:legacySpreadsheetColorIndex="17"/>
                  </a:gs>
                  <a:gs pos="100000">
                    <a:srgbClr xmlns:mc="http://schemas.openxmlformats.org/markup-compatibility/2006" xmlns:a14="http://schemas.microsoft.com/office/drawing/2010/main" val="CCFFCC" mc:Ignorable="a14" a14:legacySpreadsheetColorIndex="42"/>
                  </a:gs>
                </a:gsLst>
                <a:lin ang="5400000" scaled="1"/>
              </a:gradFill>
              <a:ln w="7214">
                <a:noFill/>
              </a:ln>
            </c:spPr>
            <c:extLst>
              <c:ext xmlns:c16="http://schemas.microsoft.com/office/drawing/2014/chart" uri="{C3380CC4-5D6E-409C-BE32-E72D297353CC}">
                <c16:uniqueId val="{00000007-9F3D-4EED-B00A-1335106B2A9C}"/>
              </c:ext>
            </c:extLst>
          </c:dPt>
          <c:dPt>
            <c:idx val="4"/>
            <c:bubble3D val="0"/>
            <c:spPr>
              <a:gradFill rotWithShape="0">
                <a:gsLst>
                  <a:gs pos="0">
                    <a:srgbClr xmlns:mc="http://schemas.openxmlformats.org/markup-compatibility/2006" xmlns:a14="http://schemas.microsoft.com/office/drawing/2010/main" val="808080" mc:Ignorable="a14" a14:legacySpreadsheetColorIndex="28"/>
                  </a:gs>
                  <a:gs pos="100000">
                    <a:srgbClr xmlns:mc="http://schemas.openxmlformats.org/markup-compatibility/2006" xmlns:a14="http://schemas.microsoft.com/office/drawing/2010/main" val="FFFFFF" mc:Ignorable="a14" a14:legacySpreadsheetColorIndex="9"/>
                  </a:gs>
                </a:gsLst>
                <a:lin ang="5400000" scaled="1"/>
              </a:gradFill>
              <a:ln w="7214">
                <a:noFill/>
              </a:ln>
            </c:spPr>
            <c:extLst>
              <c:ext xmlns:c16="http://schemas.microsoft.com/office/drawing/2014/chart" uri="{C3380CC4-5D6E-409C-BE32-E72D297353CC}">
                <c16:uniqueId val="{00000009-9F3D-4EED-B00A-1335106B2A9C}"/>
              </c:ext>
            </c:extLst>
          </c:dPt>
          <c:dLbls>
            <c:delete val="1"/>
          </c:dLbls>
          <c:cat>
            <c:strRef>
              <c:f>Sheet1!$A$2:$A$3</c:f>
              <c:strCache>
                <c:ptCount val="2"/>
                <c:pt idx="0">
                  <c:v>всего </c:v>
                </c:pt>
                <c:pt idx="1">
                  <c:v>соц. сфера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38.200000000000003</c:v>
                </c:pt>
                <c:pt idx="1">
                  <c:v>61.8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9F3D-4EED-B00A-1335106B2A9C}"/>
            </c:ext>
          </c:extLst>
        </c:ser>
        <c:dLbls>
          <c:showLegendKey val="0"/>
          <c:showVal val="0"/>
          <c:showCatName val="1"/>
          <c:showSerName val="0"/>
          <c:showPercent val="0"/>
          <c:showBubbleSize val="0"/>
          <c:showLeaderLines val="1"/>
        </c:dLbls>
      </c:pie3DChart>
      <c:spPr>
        <a:noFill/>
        <a:ln w="7214">
          <a:noFill/>
        </a:ln>
      </c:spPr>
    </c:plotArea>
    <c:plotVisOnly val="1"/>
    <c:dispBlanksAs val="zero"/>
    <c:showDLblsOverMax val="0"/>
  </c:chart>
  <c:spPr>
    <a:noFill/>
    <a:ln>
      <a:noFill/>
    </a:ln>
  </c:spPr>
  <c:txPr>
    <a:bodyPr/>
    <a:lstStyle/>
    <a:p>
      <a:pPr>
        <a:defRPr sz="284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25"/>
      <c:hPercent val="50"/>
      <c:rotY val="0"/>
      <c:rAngAx val="0"/>
      <c:perspective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8.1521739130434798E-3"/>
          <c:y val="8.0000000000000043E-2"/>
          <c:w val="0.97826086956521741"/>
          <c:h val="0.87500000000000722"/>
        </c:manualLayout>
      </c:layout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2025</c:v>
                </c:pt>
              </c:strCache>
            </c:strRef>
          </c:tx>
          <c:spPr>
            <a:solidFill>
              <a:srgbClr val="CCECFF"/>
            </a:solidFill>
            <a:ln w="12665">
              <a:noFill/>
            </a:ln>
          </c:spPr>
          <c:explosion val="25"/>
          <c:dPt>
            <c:idx val="0"/>
            <c:bubble3D val="0"/>
            <c:spPr>
              <a:gradFill rotWithShape="0">
                <a:gsLst>
                  <a:gs pos="0">
                    <a:srgbClr val="333399"/>
                  </a:gs>
                  <a:gs pos="100000">
                    <a:srgbClr val="CC99FF"/>
                  </a:gs>
                </a:gsLst>
                <a:lin ang="5400000" scaled="1"/>
              </a:gradFill>
              <a:ln w="12665">
                <a:noFill/>
              </a:ln>
            </c:spPr>
            <c:extLst>
              <c:ext xmlns:c16="http://schemas.microsoft.com/office/drawing/2014/chart" uri="{C3380CC4-5D6E-409C-BE32-E72D297353CC}">
                <c16:uniqueId val="{00000001-DEEB-4A71-9044-797D681B4701}"/>
              </c:ext>
            </c:extLst>
          </c:dPt>
          <c:dPt>
            <c:idx val="1"/>
            <c:bubble3D val="0"/>
            <c:spPr>
              <a:gradFill rotWithShape="0">
                <a:gsLst>
                  <a:gs pos="0">
                    <a:srgbClr val="FFCC00"/>
                  </a:gs>
                  <a:gs pos="100000">
                    <a:srgbClr val="FFFF99"/>
                  </a:gs>
                </a:gsLst>
                <a:lin ang="2700000" scaled="1"/>
              </a:gradFill>
              <a:ln w="12665">
                <a:noFill/>
              </a:ln>
            </c:spPr>
            <c:extLst>
              <c:ext xmlns:c16="http://schemas.microsoft.com/office/drawing/2014/chart" uri="{C3380CC4-5D6E-409C-BE32-E72D297353CC}">
                <c16:uniqueId val="{00000003-DEEB-4A71-9044-797D681B4701}"/>
              </c:ext>
            </c:extLst>
          </c:dPt>
          <c:dPt>
            <c:idx val="2"/>
            <c:bubble3D val="0"/>
            <c:spPr>
              <a:gradFill rotWithShape="0">
                <a:gsLst>
                  <a:gs pos="0">
                    <a:srgbClr val="993300"/>
                  </a:gs>
                  <a:gs pos="100000">
                    <a:srgbClr val="FF99CC"/>
                  </a:gs>
                </a:gsLst>
                <a:lin ang="5400000" scaled="1"/>
              </a:gradFill>
              <a:ln w="12665">
                <a:noFill/>
              </a:ln>
            </c:spPr>
            <c:extLst>
              <c:ext xmlns:c16="http://schemas.microsoft.com/office/drawing/2014/chart" uri="{C3380CC4-5D6E-409C-BE32-E72D297353CC}">
                <c16:uniqueId val="{00000005-DEEB-4A71-9044-797D681B4701}"/>
              </c:ext>
            </c:extLst>
          </c:dPt>
          <c:dPt>
            <c:idx val="3"/>
            <c:bubble3D val="0"/>
            <c:spPr>
              <a:gradFill rotWithShape="0">
                <a:gsLst>
                  <a:gs pos="0">
                    <a:srgbClr val="008000"/>
                  </a:gs>
                  <a:gs pos="100000">
                    <a:srgbClr val="CCFFCC"/>
                  </a:gs>
                </a:gsLst>
                <a:lin ang="5400000" scaled="1"/>
              </a:gradFill>
              <a:ln w="12665">
                <a:noFill/>
              </a:ln>
            </c:spPr>
            <c:extLst>
              <c:ext xmlns:c16="http://schemas.microsoft.com/office/drawing/2014/chart" uri="{C3380CC4-5D6E-409C-BE32-E72D297353CC}">
                <c16:uniqueId val="{00000007-DEEB-4A71-9044-797D681B4701}"/>
              </c:ext>
            </c:extLst>
          </c:dPt>
          <c:dPt>
            <c:idx val="4"/>
            <c:bubble3D val="0"/>
            <c:spPr>
              <a:gradFill rotWithShape="0">
                <a:gsLst>
                  <a:gs pos="0">
                    <a:srgbClr val="808080"/>
                  </a:gs>
                  <a:gs pos="100000">
                    <a:srgbClr val="FFFFFF"/>
                  </a:gs>
                </a:gsLst>
                <a:lin ang="5400000" scaled="1"/>
              </a:gradFill>
              <a:ln w="12665">
                <a:noFill/>
              </a:ln>
            </c:spPr>
            <c:extLst>
              <c:ext xmlns:c16="http://schemas.microsoft.com/office/drawing/2014/chart" uri="{C3380CC4-5D6E-409C-BE32-E72D297353CC}">
                <c16:uniqueId val="{00000009-DEEB-4A71-9044-797D681B4701}"/>
              </c:ext>
            </c:extLst>
          </c:dPt>
          <c:dLbls>
            <c:dLbl>
              <c:idx val="0"/>
              <c:layout>
                <c:manualLayout>
                  <c:x val="0"/>
                  <c:y val="-9.6134369891560767E-2"/>
                </c:manualLayout>
              </c:layout>
              <c:numFmt formatCode="0.0" sourceLinked="0"/>
              <c:spPr>
                <a:noFill/>
                <a:ln w="12665">
                  <a:noFill/>
                </a:ln>
              </c:spPr>
              <c:txPr>
                <a:bodyPr/>
                <a:lstStyle/>
                <a:p>
                  <a:pPr>
                    <a:defRPr sz="2404" b="1" i="0" u="none" strike="noStrike" baseline="0">
                      <a:solidFill>
                        <a:srgbClr val="000000"/>
                      </a:solidFill>
                      <a:latin typeface="Times New Roman" panose="02020603050405020304" pitchFamily="18" charset="0"/>
                      <a:ea typeface="Arial"/>
                      <a:cs typeface="Times New Roman" panose="02020603050405020304" pitchFamily="18" charset="0"/>
                    </a:defRPr>
                  </a:pPr>
                  <a:endParaRPr lang="ru-RU"/>
                </a:p>
              </c:txPr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DEEB-4A71-9044-797D681B4701}"/>
                </c:ext>
              </c:extLst>
            </c:dLbl>
            <c:dLbl>
              <c:idx val="1"/>
              <c:layout>
                <c:manualLayout>
                  <c:x val="-3.8562281036456335E-2"/>
                  <c:y val="-0.22458439921634221"/>
                </c:manualLayout>
              </c:layout>
              <c:numFmt formatCode="0.0" sourceLinked="0"/>
              <c:spPr>
                <a:noFill/>
                <a:ln w="12665">
                  <a:noFill/>
                </a:ln>
              </c:spPr>
              <c:txPr>
                <a:bodyPr/>
                <a:lstStyle/>
                <a:p>
                  <a:pPr>
                    <a:defRPr sz="2404" b="1" i="0" u="none" strike="noStrike" baseline="0">
                      <a:solidFill>
                        <a:srgbClr val="000000"/>
                      </a:solidFill>
                      <a:latin typeface="Times New Roman" panose="02020603050405020304" pitchFamily="18" charset="0"/>
                      <a:ea typeface="Arial"/>
                      <a:cs typeface="Times New Roman" panose="02020603050405020304" pitchFamily="18" charset="0"/>
                    </a:defRPr>
                  </a:pPr>
                  <a:endParaRPr lang="ru-RU"/>
                </a:p>
              </c:txPr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DEEB-4A71-9044-797D681B4701}"/>
                </c:ext>
              </c:extLst>
            </c:dLbl>
            <c:dLbl>
              <c:idx val="2"/>
              <c:layout>
                <c:manualLayout>
                  <c:x val="2.2843386867390635E-2"/>
                  <c:y val="5.7948263598587416E-2"/>
                </c:manualLayout>
              </c:layout>
              <c:numFmt formatCode="0.0" sourceLinked="0"/>
              <c:spPr>
                <a:noFill/>
                <a:ln w="12665">
                  <a:noFill/>
                </a:ln>
              </c:spPr>
              <c:txPr>
                <a:bodyPr/>
                <a:lstStyle/>
                <a:p>
                  <a:pPr>
                    <a:defRPr sz="2404" b="1" i="0" u="none" strike="noStrike" baseline="0">
                      <a:solidFill>
                        <a:srgbClr val="000000"/>
                      </a:solidFill>
                      <a:latin typeface="Times New Roman" panose="02020603050405020304" pitchFamily="18" charset="0"/>
                      <a:ea typeface="Arial"/>
                      <a:cs typeface="Times New Roman" panose="02020603050405020304" pitchFamily="18" charset="0"/>
                    </a:defRPr>
                  </a:pPr>
                  <a:endParaRPr lang="ru-RU"/>
                </a:p>
              </c:txPr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DEEB-4A71-9044-797D681B4701}"/>
                </c:ext>
              </c:extLst>
            </c:dLbl>
            <c:dLbl>
              <c:idx val="3"/>
              <c:numFmt formatCode="0.0" sourceLinked="0"/>
              <c:spPr>
                <a:noFill/>
                <a:ln w="12665">
                  <a:noFill/>
                </a:ln>
              </c:spPr>
              <c:txPr>
                <a:bodyPr/>
                <a:lstStyle/>
                <a:p>
                  <a:pPr>
                    <a:defRPr sz="2404" b="1" i="0" u="none" strike="noStrike" baseline="0">
                      <a:solidFill>
                        <a:srgbClr val="000000"/>
                      </a:solidFill>
                      <a:latin typeface="Times New Roman" panose="02020603050405020304" pitchFamily="18" charset="0"/>
                      <a:ea typeface="Arial"/>
                      <a:cs typeface="Times New Roman" panose="02020603050405020304" pitchFamily="18" charset="0"/>
                    </a:defRPr>
                  </a:pPr>
                  <a:endParaRPr lang="ru-RU"/>
                </a:p>
              </c:txPr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DEEB-4A71-9044-797D681B4701}"/>
                </c:ext>
              </c:extLst>
            </c:dLbl>
            <c:dLbl>
              <c:idx val="4"/>
              <c:layout>
                <c:manualLayout>
                  <c:x val="1.7275643574856173E-2"/>
                  <c:y val="2.1069692058346839E-2"/>
                </c:manualLayout>
              </c:layout>
              <c:numFmt formatCode="0.0" sourceLinked="0"/>
              <c:spPr>
                <a:noFill/>
                <a:ln w="12665">
                  <a:noFill/>
                </a:ln>
              </c:spPr>
              <c:txPr>
                <a:bodyPr/>
                <a:lstStyle/>
                <a:p>
                  <a:pPr>
                    <a:defRPr sz="2404" b="1" i="0" u="none" strike="noStrike" baseline="0">
                      <a:solidFill>
                        <a:srgbClr val="000000"/>
                      </a:solidFill>
                      <a:latin typeface="Times New Roman" panose="02020603050405020304" pitchFamily="18" charset="0"/>
                      <a:ea typeface="Arial"/>
                      <a:cs typeface="Times New Roman" panose="02020603050405020304" pitchFamily="18" charset="0"/>
                    </a:defRPr>
                  </a:pPr>
                  <a:endParaRPr lang="ru-RU"/>
                </a:p>
              </c:txPr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DEEB-4A71-9044-797D681B4701}"/>
                </c:ext>
              </c:extLst>
            </c:dLbl>
            <c:dLbl>
              <c:idx val="5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A-DEEB-4A71-9044-797D681B4701}"/>
                </c:ext>
              </c:extLst>
            </c:dLbl>
            <c:dLbl>
              <c:idx val="6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DEEB-4A71-9044-797D681B4701}"/>
                </c:ext>
              </c:extLst>
            </c:dLbl>
            <c:numFmt formatCode="0.0" sourceLinked="0"/>
            <c:spPr>
              <a:noFill/>
              <a:ln w="12665">
                <a:noFill/>
              </a:ln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2404" b="1" i="0" u="none" strike="noStrike" baseline="0">
                    <a:solidFill>
                      <a:srgbClr val="000000"/>
                    </a:solidFill>
                    <a:latin typeface="Times New Roman" panose="02020603050405020304" pitchFamily="18" charset="0"/>
                    <a:ea typeface="Arial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Sheet1!$A$2:$A$8</c:f>
              <c:strCache>
                <c:ptCount val="5"/>
                <c:pt idx="0">
                  <c:v>НДФЛ</c:v>
                </c:pt>
                <c:pt idx="1">
                  <c:v>Акцизы</c:v>
                </c:pt>
                <c:pt idx="2">
                  <c:v>налоги на совокупный доход</c:v>
                </c:pt>
                <c:pt idx="3">
                  <c:v>налоги на имущество</c:v>
                </c:pt>
                <c:pt idx="4">
                  <c:v>госпошлина</c:v>
                </c:pt>
              </c:strCache>
            </c:strRef>
          </c:cat>
          <c:val>
            <c:numRef>
              <c:f>Sheet1!$B$2:$B$8</c:f>
              <c:numCache>
                <c:formatCode>General</c:formatCode>
                <c:ptCount val="7"/>
                <c:pt idx="0">
                  <c:v>66.7</c:v>
                </c:pt>
                <c:pt idx="1">
                  <c:v>91.5</c:v>
                </c:pt>
                <c:pt idx="2">
                  <c:v>37</c:v>
                </c:pt>
                <c:pt idx="3">
                  <c:v>42.3</c:v>
                </c:pt>
                <c:pt idx="4">
                  <c:v>2.1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C-DEEB-4A71-9044-797D681B470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 w="25439">
          <a:noFill/>
        </a:ln>
      </c:spPr>
    </c:plotArea>
    <c:plotVisOnly val="1"/>
    <c:dispBlanksAs val="zero"/>
    <c:showDLblsOverMax val="0"/>
  </c:chart>
  <c:spPr>
    <a:noFill/>
    <a:ln>
      <a:noFill/>
    </a:ln>
  </c:spPr>
  <c:txPr>
    <a:bodyPr/>
    <a:lstStyle/>
    <a:p>
      <a:pPr>
        <a:defRPr sz="501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ru-RU"/>
    </a:p>
  </c:txPr>
  <c:externalData r:id="rId1">
    <c:autoUpdate val="0"/>
  </c:externalData>
</c:chartSpace>
</file>

<file path=ppt/charts/chart3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 dirty="0" smtClean="0"/>
              <a:t>2023</a:t>
            </a:r>
            <a:endParaRPr lang="ru-RU" dirty="0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2023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15CA-4714-A6BC-B742AE08F3D7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15CA-4714-A6BC-B742AE08F3D7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Лист1!$A$2:$A$3</c:f>
              <c:strCache>
                <c:ptCount val="1"/>
                <c:pt idx="0">
                  <c:v>Программные расходы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92.9</c:v>
                </c:pt>
                <c:pt idx="1">
                  <c:v>7.1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15CA-4714-A6BC-B742AE08F3D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3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 dirty="0" smtClean="0"/>
              <a:t>2024</a:t>
            </a:r>
            <a:endParaRPr lang="ru-RU" dirty="0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2024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B337-4B2C-B721-F0E01507E6FB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B337-4B2C-B721-F0E01507E6FB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numRef>
              <c:f>Лист1!$A$2:$A$3</c:f>
              <c:numCache>
                <c:formatCode>General</c:formatCode>
                <c:ptCount val="2"/>
              </c:numCache>
            </c:num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90.1</c:v>
                </c:pt>
                <c:pt idx="1">
                  <c:v>9.9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B337-4B2C-B721-F0E01507E6F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3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 dirty="0" smtClean="0"/>
              <a:t>2025</a:t>
            </a:r>
            <a:endParaRPr lang="ru-RU" dirty="0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2025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BDB3-4CCE-AEE2-2C026A872DD2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BDB3-4CCE-AEE2-2C026A872DD2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numRef>
              <c:f>Лист1!$A$2:$A$3</c:f>
              <c:numCache>
                <c:formatCode>General</c:formatCode>
                <c:ptCount val="2"/>
              </c:numCache>
            </c:num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91</c:v>
                </c:pt>
                <c:pt idx="1">
                  <c:v>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BDB3-4CCE-AEE2-2C026A872DD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3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 dirty="0" smtClean="0"/>
              <a:t>2026</a:t>
            </a:r>
            <a:endParaRPr lang="ru-RU" dirty="0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2026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9AE1-45AD-B2DB-1D78EF7383B1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9AE1-45AD-B2DB-1D78EF7383B1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Лист1!$A$2:$A$3</c:f>
              <c:strCache>
                <c:ptCount val="2"/>
                <c:pt idx="0">
                  <c:v>Программные расходы</c:v>
                </c:pt>
                <c:pt idx="1">
                  <c:v>Непрограммные расходы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90.5</c:v>
                </c:pt>
                <c:pt idx="1">
                  <c:v>9.5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9AE1-45AD-B2DB-1D78EF7383B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"/>
          <c:y val="0.73626778510451063"/>
          <c:w val="0.99136507700688359"/>
          <c:h val="0.26373221489548926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3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5"/>
    </mc:Choice>
    <mc:Fallback>
      <c:style val="5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 dirty="0" smtClean="0"/>
              <a:t>2024год</a:t>
            </a:r>
            <a:endParaRPr lang="ru-RU" dirty="0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2024</c:v>
                </c:pt>
              </c:strCache>
            </c:strRef>
          </c:tx>
          <c:dPt>
            <c:idx val="0"/>
            <c:bubble3D val="0"/>
            <c:spPr>
              <a:solidFill>
                <a:schemeClr val="accent3">
                  <a:shade val="58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F8A9-4912-AD88-ADCA0ECBD58C}"/>
              </c:ext>
            </c:extLst>
          </c:dPt>
          <c:dPt>
            <c:idx val="1"/>
            <c:bubble3D val="0"/>
            <c:spPr>
              <a:solidFill>
                <a:schemeClr val="accent3">
                  <a:shade val="86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F8A9-4912-AD88-ADCA0ECBD58C}"/>
              </c:ext>
            </c:extLst>
          </c:dPt>
          <c:dPt>
            <c:idx val="2"/>
            <c:bubble3D val="0"/>
            <c:spPr>
              <a:solidFill>
                <a:schemeClr val="accent3">
                  <a:tint val="86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5-F8A9-4912-AD88-ADCA0ECBD58C}"/>
              </c:ext>
            </c:extLst>
          </c:dPt>
          <c:dPt>
            <c:idx val="3"/>
            <c:bubble3D val="0"/>
            <c:spPr>
              <a:solidFill>
                <a:schemeClr val="accent3">
                  <a:tint val="58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7-F8A9-4912-AD88-ADCA0ECBD58C}"/>
              </c:ext>
            </c:extLst>
          </c:dPt>
          <c:dLbls>
            <c:dLbl>
              <c:idx val="0"/>
              <c:layout>
                <c:manualLayout>
                  <c:x val="0.12486506153002488"/>
                  <c:y val="-0.38275852190176846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88915,5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1-F8A9-4912-AD88-ADCA0ECBD58C}"/>
                </c:ext>
              </c:extLst>
            </c:dLbl>
            <c:dLbl>
              <c:idx val="1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F8A9-4912-AD88-ADCA0ECBD58C}"/>
                </c:ext>
              </c:extLst>
            </c:dLbl>
            <c:dLbl>
              <c:idx val="2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F8A9-4912-AD88-ADCA0ECBD58C}"/>
                </c:ext>
              </c:extLst>
            </c:dLbl>
            <c:dLbl>
              <c:idx val="3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F8A9-4912-AD88-ADCA0ECBD58C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numRef>
              <c:f>Лист1!$A$2:$A$5</c:f>
              <c:numCache>
                <c:formatCode>General</c:formatCode>
                <c:ptCount val="4"/>
              </c:numCache>
            </c:num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88915.5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F8A9-4912-AD88-ADCA0ECBD58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3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5"/>
    </mc:Choice>
    <mc:Fallback>
      <c:style val="5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 dirty="0" smtClean="0"/>
              <a:t>2025 </a:t>
            </a:r>
            <a:r>
              <a:rPr lang="ru-RU" dirty="0"/>
              <a:t>год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2025</c:v>
                </c:pt>
              </c:strCache>
            </c:strRef>
          </c:tx>
          <c:dPt>
            <c:idx val="0"/>
            <c:bubble3D val="0"/>
            <c:spPr>
              <a:solidFill>
                <a:schemeClr val="accent3">
                  <a:shade val="58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D872-49EB-9872-088E3A63329D}"/>
              </c:ext>
            </c:extLst>
          </c:dPt>
          <c:dPt>
            <c:idx val="1"/>
            <c:bubble3D val="0"/>
            <c:spPr>
              <a:solidFill>
                <a:schemeClr val="accent3">
                  <a:shade val="86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D872-49EB-9872-088E3A63329D}"/>
              </c:ext>
            </c:extLst>
          </c:dPt>
          <c:dPt>
            <c:idx val="2"/>
            <c:bubble3D val="0"/>
            <c:spPr>
              <a:solidFill>
                <a:schemeClr val="accent3">
                  <a:tint val="86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5-D872-49EB-9872-088E3A63329D}"/>
              </c:ext>
            </c:extLst>
          </c:dPt>
          <c:dPt>
            <c:idx val="3"/>
            <c:bubble3D val="0"/>
            <c:spPr>
              <a:solidFill>
                <a:schemeClr val="accent3">
                  <a:tint val="58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7-D872-49EB-9872-088E3A63329D}"/>
              </c:ext>
            </c:extLst>
          </c:dPt>
          <c:dLbls>
            <c:dLbl>
              <c:idx val="0"/>
              <c:layout>
                <c:manualLayout>
                  <c:x val="0.17792128605229957"/>
                  <c:y val="-0.36235544953663645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91495,5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1-D872-49EB-9872-088E3A63329D}"/>
                </c:ext>
              </c:extLst>
            </c:dLbl>
            <c:dLbl>
              <c:idx val="1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D872-49EB-9872-088E3A63329D}"/>
                </c:ext>
              </c:extLst>
            </c:dLbl>
            <c:dLbl>
              <c:idx val="2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D872-49EB-9872-088E3A63329D}"/>
                </c:ext>
              </c:extLst>
            </c:dLbl>
            <c:dLbl>
              <c:idx val="3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D872-49EB-9872-088E3A63329D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numRef>
              <c:f>Лист1!$A$2:$A$5</c:f>
              <c:numCache>
                <c:formatCode>General</c:formatCode>
                <c:ptCount val="4"/>
              </c:numCache>
            </c:num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91495.5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D872-49EB-9872-088E3A63329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3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5"/>
    </mc:Choice>
    <mc:Fallback>
      <c:style val="5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 dirty="0" smtClean="0"/>
              <a:t>2026 </a:t>
            </a:r>
            <a:r>
              <a:rPr lang="ru-RU" dirty="0"/>
              <a:t>год</a:t>
            </a:r>
          </a:p>
        </c:rich>
      </c:tx>
      <c:layout>
        <c:manualLayout>
          <c:xMode val="edge"/>
          <c:yMode val="edge"/>
          <c:x val="0.40409910594729243"/>
          <c:y val="1.4728872765734379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2026</c:v>
                </c:pt>
              </c:strCache>
            </c:strRef>
          </c:tx>
          <c:dPt>
            <c:idx val="0"/>
            <c:bubble3D val="0"/>
            <c:spPr>
              <a:solidFill>
                <a:schemeClr val="accent3">
                  <a:shade val="58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CB28-43EE-90E3-F05EF5A074C4}"/>
              </c:ext>
            </c:extLst>
          </c:dPt>
          <c:dPt>
            <c:idx val="1"/>
            <c:bubble3D val="0"/>
            <c:spPr>
              <a:solidFill>
                <a:schemeClr val="accent3">
                  <a:shade val="86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CB28-43EE-90E3-F05EF5A074C4}"/>
              </c:ext>
            </c:extLst>
          </c:dPt>
          <c:dPt>
            <c:idx val="2"/>
            <c:bubble3D val="0"/>
            <c:spPr>
              <a:solidFill>
                <a:schemeClr val="accent3">
                  <a:tint val="86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5-CB28-43EE-90E3-F05EF5A074C4}"/>
              </c:ext>
            </c:extLst>
          </c:dPt>
          <c:dPt>
            <c:idx val="3"/>
            <c:bubble3D val="0"/>
            <c:spPr>
              <a:solidFill>
                <a:schemeClr val="accent3">
                  <a:tint val="58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7-CB28-43EE-90E3-F05EF5A074C4}"/>
              </c:ext>
            </c:extLst>
          </c:dPt>
          <c:dLbls>
            <c:dLbl>
              <c:idx val="0"/>
              <c:layout>
                <c:manualLayout>
                  <c:x val="0.10771902537144995"/>
                  <c:y val="-0.38562894992801805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600" b="1" i="0" u="none" strike="noStrike" kern="1200" baseline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en-US" dirty="0" smtClean="0"/>
                      <a:t>95740,8</a:t>
                    </a:r>
                  </a:p>
                  <a:p>
                    <a:pPr>
                      <a:defRPr sz="1600" b="1"/>
                    </a:pPr>
                    <a:endParaRPr lang="en-US" dirty="0"/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600" b="1" i="0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1-CB28-43EE-90E3-F05EF5A074C4}"/>
                </c:ext>
              </c:extLst>
            </c:dLbl>
            <c:dLbl>
              <c:idx val="1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CB28-43EE-90E3-F05EF5A074C4}"/>
                </c:ext>
              </c:extLst>
            </c:dLbl>
            <c:dLbl>
              <c:idx val="2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CB28-43EE-90E3-F05EF5A074C4}"/>
                </c:ext>
              </c:extLst>
            </c:dLbl>
            <c:dLbl>
              <c:idx val="3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CB28-43EE-90E3-F05EF5A074C4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numRef>
              <c:f>Лист1!$A$2:$A$5</c:f>
              <c:numCache>
                <c:formatCode>General</c:formatCode>
                <c:ptCount val="4"/>
              </c:numCache>
            </c:num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95740.800000000003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CB28-43EE-90E3-F05EF5A074C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3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solidFill>
              <a:schemeClr val="accent1">
                <a:alpha val="85000"/>
              </a:schemeClr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dLbl>
              <c:idx val="0"/>
              <c:layout/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197" b="1" i="0" u="none" strike="noStrike" kern="1200" baseline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ru-RU" dirty="0" smtClean="0">
                        <a:solidFill>
                          <a:schemeClr val="tx1"/>
                        </a:solidFill>
                      </a:rPr>
                      <a:t>6,0</a:t>
                    </a:r>
                    <a:r>
                      <a:rPr lang="ru-RU" baseline="0" dirty="0" smtClean="0">
                        <a:solidFill>
                          <a:schemeClr val="tx1"/>
                        </a:solidFill>
                      </a:rPr>
                      <a:t> </a:t>
                    </a:r>
                    <a:r>
                      <a:rPr lang="ru-RU" baseline="0" dirty="0" err="1" smtClean="0">
                        <a:solidFill>
                          <a:schemeClr val="tx1"/>
                        </a:solidFill>
                      </a:rPr>
                      <a:t>млн.руб</a:t>
                    </a:r>
                    <a:r>
                      <a:rPr lang="ru-RU" baseline="0" dirty="0" smtClean="0">
                        <a:solidFill>
                          <a:schemeClr val="tx1"/>
                        </a:solidFill>
                      </a:rPr>
                      <a:t>.</a:t>
                    </a:r>
                    <a:endParaRPr lang="ru-RU" dirty="0">
                      <a:solidFill>
                        <a:schemeClr val="tx1"/>
                      </a:solidFill>
                    </a:endParaRPr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197" b="1" i="0" u="none" strike="noStrike" kern="1200" baseline="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in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0-3DFC-4671-B2E7-C060D5FB6D7B}"/>
                </c:ext>
              </c:extLst>
            </c:dLbl>
            <c:dLbl>
              <c:idx val="1"/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197" b="1" i="0" u="none" strike="noStrike" kern="1200" baseline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ru-RU" smtClean="0">
                        <a:solidFill>
                          <a:schemeClr val="tx1"/>
                        </a:solidFill>
                      </a:rPr>
                      <a:t>15,6 млн.руб.</a:t>
                    </a:r>
                    <a:endParaRPr lang="ru-RU">
                      <a:solidFill>
                        <a:schemeClr val="tx1"/>
                      </a:solidFill>
                    </a:endParaRPr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197" b="1" i="0" u="none" strike="noStrike" kern="1200" baseline="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in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3DFC-4671-B2E7-C060D5FB6D7B}"/>
                </c:ext>
              </c:extLst>
            </c:dLbl>
            <c:dLbl>
              <c:idx val="2"/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197" b="1" i="0" u="none" strike="noStrike" kern="1200" baseline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ru-RU" dirty="0" smtClean="0">
                        <a:solidFill>
                          <a:schemeClr val="tx1"/>
                        </a:solidFill>
                      </a:rPr>
                      <a:t>6,0 млн.руб.</a:t>
                    </a:r>
                    <a:endParaRPr lang="ru-RU" dirty="0">
                      <a:solidFill>
                        <a:schemeClr val="tx1"/>
                      </a:solidFill>
                    </a:endParaRPr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197" b="1" i="0" u="none" strike="noStrike" kern="1200" baseline="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in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3DFC-4671-B2E7-C060D5FB6D7B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Лист1!$A$2:$A$6</c:f>
              <c:strCache>
                <c:ptCount val="5"/>
                <c:pt idx="0">
                  <c:v>2023  (закон)</c:v>
                </c:pt>
                <c:pt idx="2">
                  <c:v>2024 (закон)</c:v>
                </c:pt>
                <c:pt idx="3">
                  <c:v>2025 (проект)</c:v>
                </c:pt>
                <c:pt idx="4">
                  <c:v>2026 (проект)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</c:numCache>
            </c:numRef>
          </c:val>
          <c:extLst>
            <c:ext xmlns:c16="http://schemas.microsoft.com/office/drawing/2014/chart" uri="{C3380CC4-5D6E-409C-BE32-E72D297353CC}">
              <c16:uniqueId val="{00000003-3DFC-4671-B2E7-C060D5FB6D7B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Столбец1</c:v>
                </c:pt>
              </c:strCache>
            </c:strRef>
          </c:tx>
          <c:spPr>
            <a:solidFill>
              <a:schemeClr val="accent2">
                <a:alpha val="85000"/>
              </a:schemeClr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Лист1!$A$2:$A$6</c:f>
              <c:strCache>
                <c:ptCount val="5"/>
                <c:pt idx="0">
                  <c:v>2023  (закон)</c:v>
                </c:pt>
                <c:pt idx="2">
                  <c:v>2024 (закон)</c:v>
                </c:pt>
                <c:pt idx="3">
                  <c:v>2025 (проект)</c:v>
                </c:pt>
                <c:pt idx="4">
                  <c:v>2026 (проект)</c:v>
                </c:pt>
              </c:strCache>
            </c:strRef>
          </c:cat>
          <c:val>
            <c:numRef>
              <c:f>Лист1!$C$2:$C$6</c:f>
              <c:numCache>
                <c:formatCode>0.00%</c:formatCode>
                <c:ptCount val="5"/>
                <c:pt idx="0" formatCode="0.0">
                  <c:v>12</c:v>
                </c:pt>
                <c:pt idx="2" formatCode="0.0">
                  <c:v>15.4</c:v>
                </c:pt>
                <c:pt idx="3" formatCode="General">
                  <c:v>15</c:v>
                </c:pt>
                <c:pt idx="4" formatCode="General">
                  <c:v>16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3DFC-4671-B2E7-C060D5FB6D7B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65"/>
        <c:axId val="161491544"/>
        <c:axId val="159708616"/>
      </c:barChart>
      <c:catAx>
        <c:axId val="16149154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dk1">
                <a:lumMod val="75000"/>
                <a:lumOff val="2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cap="all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59708616"/>
        <c:crosses val="autoZero"/>
        <c:auto val="1"/>
        <c:lblAlgn val="ctr"/>
        <c:lblOffset val="100"/>
        <c:noMultiLvlLbl val="0"/>
      </c:catAx>
      <c:valAx>
        <c:axId val="159708616"/>
        <c:scaling>
          <c:orientation val="minMax"/>
        </c:scaling>
        <c:delete val="1"/>
        <c:axPos val="l"/>
        <c:majorGridlines>
          <c:spPr>
            <a:ln w="9525" cap="flat" cmpd="sng" algn="ctr">
              <a:gradFill>
                <a:gsLst>
                  <a:gs pos="100000">
                    <a:schemeClr val="dk1">
                      <a:lumMod val="95000"/>
                      <a:lumOff val="5000"/>
                      <a:alpha val="42000"/>
                    </a:schemeClr>
                  </a:gs>
                  <a:gs pos="0">
                    <a:schemeClr val="lt1">
                      <a:lumMod val="75000"/>
                      <a:alpha val="36000"/>
                    </a:schemeClr>
                  </a:gs>
                </a:gsLst>
                <a:lin ang="5400000" scaled="0"/>
              </a:gra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one"/>
        <c:crossAx val="16149154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25"/>
      <c:hPercent val="50"/>
      <c:rotY val="0"/>
      <c:rAngAx val="0"/>
      <c:perspective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7.7463114792991408E-2"/>
          <c:y val="9.8975502129863835E-2"/>
          <c:w val="0.88454429727065953"/>
          <c:h val="0.82820014044172374"/>
        </c:manualLayout>
      </c:layout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2023</c:v>
                </c:pt>
              </c:strCache>
            </c:strRef>
          </c:tx>
          <c:spPr>
            <a:solidFill>
              <a:srgbClr val="CCECFF"/>
            </a:solidFill>
            <a:ln w="13498">
              <a:noFill/>
            </a:ln>
          </c:spPr>
          <c:explosion val="13"/>
          <c:dPt>
            <c:idx val="0"/>
            <c:bubble3D val="0"/>
            <c:spPr>
              <a:gradFill rotWithShape="0">
                <a:gsLst>
                  <a:gs pos="0">
                    <a:srgbClr val="333399"/>
                  </a:gs>
                  <a:gs pos="100000">
                    <a:srgbClr val="CC99FF"/>
                  </a:gs>
                </a:gsLst>
                <a:lin ang="5400000" scaled="1"/>
              </a:gradFill>
              <a:ln w="13498">
                <a:noFill/>
              </a:ln>
            </c:spPr>
            <c:extLst>
              <c:ext xmlns:c16="http://schemas.microsoft.com/office/drawing/2014/chart" uri="{C3380CC4-5D6E-409C-BE32-E72D297353CC}">
                <c16:uniqueId val="{00000001-10A4-41AB-BDA5-C99E05298165}"/>
              </c:ext>
            </c:extLst>
          </c:dPt>
          <c:dPt>
            <c:idx val="1"/>
            <c:bubble3D val="0"/>
            <c:spPr>
              <a:gradFill rotWithShape="0">
                <a:gsLst>
                  <a:gs pos="0">
                    <a:srgbClr val="FFCC00"/>
                  </a:gs>
                  <a:gs pos="100000">
                    <a:srgbClr val="FFFF99"/>
                  </a:gs>
                </a:gsLst>
                <a:lin ang="2700000" scaled="1"/>
              </a:gradFill>
              <a:ln w="13498">
                <a:noFill/>
              </a:ln>
            </c:spPr>
            <c:extLst>
              <c:ext xmlns:c16="http://schemas.microsoft.com/office/drawing/2014/chart" uri="{C3380CC4-5D6E-409C-BE32-E72D297353CC}">
                <c16:uniqueId val="{00000003-10A4-41AB-BDA5-C99E05298165}"/>
              </c:ext>
            </c:extLst>
          </c:dPt>
          <c:dPt>
            <c:idx val="2"/>
            <c:bubble3D val="0"/>
            <c:spPr>
              <a:gradFill rotWithShape="0">
                <a:gsLst>
                  <a:gs pos="0">
                    <a:srgbClr val="993300"/>
                  </a:gs>
                  <a:gs pos="100000">
                    <a:srgbClr val="FF99CC"/>
                  </a:gs>
                </a:gsLst>
                <a:lin ang="5400000" scaled="1"/>
              </a:gradFill>
              <a:ln w="13498">
                <a:noFill/>
              </a:ln>
            </c:spPr>
            <c:extLst>
              <c:ext xmlns:c16="http://schemas.microsoft.com/office/drawing/2014/chart" uri="{C3380CC4-5D6E-409C-BE32-E72D297353CC}">
                <c16:uniqueId val="{00000005-10A4-41AB-BDA5-C99E05298165}"/>
              </c:ext>
            </c:extLst>
          </c:dPt>
          <c:dPt>
            <c:idx val="3"/>
            <c:bubble3D val="0"/>
            <c:spPr>
              <a:gradFill rotWithShape="0">
                <a:gsLst>
                  <a:gs pos="0">
                    <a:srgbClr val="008000"/>
                  </a:gs>
                  <a:gs pos="100000">
                    <a:srgbClr val="CCFFCC"/>
                  </a:gs>
                </a:gsLst>
                <a:lin ang="5400000" scaled="1"/>
              </a:gradFill>
              <a:ln w="13498">
                <a:noFill/>
              </a:ln>
            </c:spPr>
            <c:extLst>
              <c:ext xmlns:c16="http://schemas.microsoft.com/office/drawing/2014/chart" uri="{C3380CC4-5D6E-409C-BE32-E72D297353CC}">
                <c16:uniqueId val="{00000007-10A4-41AB-BDA5-C99E05298165}"/>
              </c:ext>
            </c:extLst>
          </c:dPt>
          <c:dPt>
            <c:idx val="4"/>
            <c:bubble3D val="0"/>
            <c:spPr>
              <a:gradFill rotWithShape="0">
                <a:gsLst>
                  <a:gs pos="0">
                    <a:srgbClr val="808080"/>
                  </a:gs>
                  <a:gs pos="100000">
                    <a:srgbClr val="FFFFFF"/>
                  </a:gs>
                </a:gsLst>
                <a:lin ang="5400000" scaled="1"/>
              </a:gradFill>
              <a:ln w="13498">
                <a:noFill/>
              </a:ln>
            </c:spPr>
            <c:extLst>
              <c:ext xmlns:c16="http://schemas.microsoft.com/office/drawing/2014/chart" uri="{C3380CC4-5D6E-409C-BE32-E72D297353CC}">
                <c16:uniqueId val="{00000009-10A4-41AB-BDA5-C99E05298165}"/>
              </c:ext>
            </c:extLst>
          </c:dPt>
          <c:dLbls>
            <c:dLbl>
              <c:idx val="0"/>
              <c:layout>
                <c:manualLayout>
                  <c:x val="-0.14355145491461577"/>
                  <c:y val="-0.41328885448733277"/>
                </c:manualLayout>
              </c:layout>
              <c:numFmt formatCode="0.0" sourceLinked="0"/>
              <c:spPr>
                <a:noFill/>
                <a:ln w="13498">
                  <a:noFill/>
                </a:ln>
              </c:spPr>
              <c:txPr>
                <a:bodyPr/>
                <a:lstStyle/>
                <a:p>
                  <a:pPr>
                    <a:defRPr sz="2136" b="1" i="0" u="none" strike="noStrike" baseline="0">
                      <a:solidFill>
                        <a:srgbClr val="000000"/>
                      </a:solidFill>
                      <a:latin typeface="Times New Roman" panose="02020603050405020304" pitchFamily="18" charset="0"/>
                      <a:ea typeface="Arial"/>
                      <a:cs typeface="Times New Roman" panose="02020603050405020304" pitchFamily="18" charset="0"/>
                    </a:defRPr>
                  </a:pPr>
                  <a:endParaRPr lang="ru-RU"/>
                </a:p>
              </c:txPr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10A4-41AB-BDA5-C99E05298165}"/>
                </c:ext>
              </c:extLst>
            </c:dLbl>
            <c:dLbl>
              <c:idx val="1"/>
              <c:layout>
                <c:manualLayout>
                  <c:x val="4.4489911594441892E-2"/>
                  <c:y val="-0.21041372477447032"/>
                </c:manualLayout>
              </c:layout>
              <c:numFmt formatCode="0.0" sourceLinked="0"/>
              <c:spPr>
                <a:noFill/>
                <a:ln w="13498">
                  <a:noFill/>
                </a:ln>
              </c:spPr>
              <c:txPr>
                <a:bodyPr/>
                <a:lstStyle/>
                <a:p>
                  <a:pPr>
                    <a:defRPr sz="2136" b="1" i="0" u="none" strike="noStrike" baseline="0">
                      <a:solidFill>
                        <a:srgbClr val="000000"/>
                      </a:solidFill>
                      <a:latin typeface="Times New Roman" panose="02020603050405020304" pitchFamily="18" charset="0"/>
                      <a:ea typeface="Arial"/>
                      <a:cs typeface="Times New Roman" panose="02020603050405020304" pitchFamily="18" charset="0"/>
                    </a:defRPr>
                  </a:pPr>
                  <a:endParaRPr lang="ru-RU"/>
                </a:p>
              </c:txPr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10A4-41AB-BDA5-C99E05298165}"/>
                </c:ext>
              </c:extLst>
            </c:dLbl>
            <c:dLbl>
              <c:idx val="2"/>
              <c:layout>
                <c:manualLayout>
                  <c:x val="3.4510607013620992E-2"/>
                  <c:y val="-2.8449496793033331E-2"/>
                </c:manualLayout>
              </c:layout>
              <c:numFmt formatCode="0.0" sourceLinked="0"/>
              <c:spPr>
                <a:noFill/>
                <a:ln w="13498">
                  <a:noFill/>
                </a:ln>
              </c:spPr>
              <c:txPr>
                <a:bodyPr/>
                <a:lstStyle/>
                <a:p>
                  <a:pPr>
                    <a:defRPr sz="2136" b="1" i="0" u="none" strike="noStrike" baseline="0">
                      <a:solidFill>
                        <a:srgbClr val="000000"/>
                      </a:solidFill>
                      <a:latin typeface="Times New Roman" panose="02020603050405020304" pitchFamily="18" charset="0"/>
                      <a:ea typeface="Arial"/>
                      <a:cs typeface="Times New Roman" panose="02020603050405020304" pitchFamily="18" charset="0"/>
                    </a:defRPr>
                  </a:pPr>
                  <a:endParaRPr lang="ru-RU"/>
                </a:p>
              </c:txPr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10A4-41AB-BDA5-C99E05298165}"/>
                </c:ext>
              </c:extLst>
            </c:dLbl>
            <c:dLbl>
              <c:idx val="3"/>
              <c:layout>
                <c:manualLayout>
                  <c:x val="9.553233592980008E-2"/>
                  <c:y val="0.10444867328201832"/>
                </c:manualLayout>
              </c:layout>
              <c:numFmt formatCode="0.0" sourceLinked="0"/>
              <c:spPr>
                <a:noFill/>
                <a:ln w="13498">
                  <a:noFill/>
                </a:ln>
              </c:spPr>
              <c:txPr>
                <a:bodyPr/>
                <a:lstStyle/>
                <a:p>
                  <a:pPr>
                    <a:defRPr sz="2136" b="1" i="0" u="none" strike="noStrike" baseline="0">
                      <a:solidFill>
                        <a:srgbClr val="000000"/>
                      </a:solidFill>
                      <a:latin typeface="Times New Roman" panose="02020603050405020304" pitchFamily="18" charset="0"/>
                      <a:ea typeface="Arial"/>
                      <a:cs typeface="Times New Roman" panose="02020603050405020304" pitchFamily="18" charset="0"/>
                    </a:defRPr>
                  </a:pPr>
                  <a:endParaRPr lang="ru-RU"/>
                </a:p>
              </c:txPr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10A4-41AB-BDA5-C99E05298165}"/>
                </c:ext>
              </c:extLst>
            </c:dLbl>
            <c:dLbl>
              <c:idx val="4"/>
              <c:layout>
                <c:manualLayout>
                  <c:x val="3.47142165481742E-2"/>
                  <c:y val="6.8735902590031206E-2"/>
                </c:manualLayout>
              </c:layout>
              <c:numFmt formatCode="0.0" sourceLinked="0"/>
              <c:spPr>
                <a:noFill/>
                <a:ln w="13498">
                  <a:noFill/>
                </a:ln>
              </c:spPr>
              <c:txPr>
                <a:bodyPr/>
                <a:lstStyle/>
                <a:p>
                  <a:pPr>
                    <a:defRPr sz="2136" b="1" i="0" u="none" strike="noStrike" baseline="0">
                      <a:solidFill>
                        <a:srgbClr val="000000"/>
                      </a:solidFill>
                      <a:latin typeface="Times New Roman" panose="02020603050405020304" pitchFamily="18" charset="0"/>
                      <a:ea typeface="Arial"/>
                      <a:cs typeface="Times New Roman" panose="02020603050405020304" pitchFamily="18" charset="0"/>
                    </a:defRPr>
                  </a:pPr>
                  <a:endParaRPr lang="ru-RU"/>
                </a:p>
              </c:txPr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10A4-41AB-BDA5-C99E05298165}"/>
                </c:ext>
              </c:extLst>
            </c:dLbl>
            <c:dLbl>
              <c:idx val="5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A-10A4-41AB-BDA5-C99E05298165}"/>
                </c:ext>
              </c:extLst>
            </c:dLbl>
            <c:dLbl>
              <c:idx val="6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10A4-41AB-BDA5-C99E05298165}"/>
                </c:ext>
              </c:extLst>
            </c:dLbl>
            <c:numFmt formatCode="0.0" sourceLinked="0"/>
            <c:spPr>
              <a:noFill/>
              <a:ln w="13498">
                <a:noFill/>
              </a:ln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2136" b="1" i="0" u="none" strike="noStrike" baseline="0">
                    <a:solidFill>
                      <a:srgbClr val="000000"/>
                    </a:solidFill>
                    <a:latin typeface="Times New Roman" panose="02020603050405020304" pitchFamily="18" charset="0"/>
                    <a:ea typeface="Arial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Sheet1!$A$2:$A$8</c:f>
              <c:strCache>
                <c:ptCount val="5"/>
                <c:pt idx="0">
                  <c:v>НДФЛ</c:v>
                </c:pt>
                <c:pt idx="1">
                  <c:v>Акцизы</c:v>
                </c:pt>
                <c:pt idx="2">
                  <c:v>Налоги на совокупный доход</c:v>
                </c:pt>
                <c:pt idx="3">
                  <c:v>Налоги на имущество</c:v>
                </c:pt>
                <c:pt idx="4">
                  <c:v>Госпошлина</c:v>
                </c:pt>
              </c:strCache>
            </c:strRef>
          </c:cat>
          <c:val>
            <c:numRef>
              <c:f>Sheet1!$B$2:$B$8</c:f>
              <c:numCache>
                <c:formatCode>General</c:formatCode>
                <c:ptCount val="7"/>
                <c:pt idx="0">
                  <c:v>46.5</c:v>
                </c:pt>
                <c:pt idx="1">
                  <c:v>77.599999999999994</c:v>
                </c:pt>
                <c:pt idx="2">
                  <c:v>23.3</c:v>
                </c:pt>
                <c:pt idx="3">
                  <c:v>15.9</c:v>
                </c:pt>
                <c:pt idx="4">
                  <c:v>2.6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C-10A4-41AB-BDA5-C99E0529816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 w="22601">
          <a:noFill/>
        </a:ln>
      </c:spPr>
    </c:plotArea>
    <c:plotVisOnly val="1"/>
    <c:dispBlanksAs val="zero"/>
    <c:showDLblsOverMax val="0"/>
  </c:chart>
  <c:spPr>
    <a:noFill/>
    <a:ln>
      <a:noFill/>
    </a:ln>
  </c:spPr>
  <c:txPr>
    <a:bodyPr/>
    <a:lstStyle/>
    <a:p>
      <a:pPr>
        <a:defRPr sz="534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ru-RU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25"/>
      <c:hPercent val="50"/>
      <c:rotY val="0"/>
      <c:rAngAx val="0"/>
      <c:perspective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1.1594202898550725E-2"/>
          <c:y val="8.0213903743315482E-2"/>
          <c:w val="0.96811594202898565"/>
          <c:h val="0.87165775401070322"/>
        </c:manualLayout>
      </c:layout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2024</c:v>
                </c:pt>
              </c:strCache>
            </c:strRef>
          </c:tx>
          <c:spPr>
            <a:solidFill>
              <a:srgbClr val="CCECFF"/>
            </a:solidFill>
            <a:ln w="11810">
              <a:noFill/>
            </a:ln>
          </c:spPr>
          <c:explosion val="25"/>
          <c:dPt>
            <c:idx val="0"/>
            <c:bubble3D val="0"/>
            <c:spPr>
              <a:gradFill rotWithShape="0">
                <a:gsLst>
                  <a:gs pos="0">
                    <a:srgbClr val="333399"/>
                  </a:gs>
                  <a:gs pos="100000">
                    <a:srgbClr val="CC99FF"/>
                  </a:gs>
                </a:gsLst>
                <a:lin ang="5400000" scaled="1"/>
              </a:gradFill>
              <a:ln w="11810">
                <a:noFill/>
              </a:ln>
            </c:spPr>
            <c:extLst>
              <c:ext xmlns:c16="http://schemas.microsoft.com/office/drawing/2014/chart" uri="{C3380CC4-5D6E-409C-BE32-E72D297353CC}">
                <c16:uniqueId val="{00000001-D91A-4500-AEFA-2FD3D3672DFB}"/>
              </c:ext>
            </c:extLst>
          </c:dPt>
          <c:dPt>
            <c:idx val="1"/>
            <c:bubble3D val="0"/>
            <c:spPr>
              <a:gradFill rotWithShape="0">
                <a:gsLst>
                  <a:gs pos="0">
                    <a:srgbClr val="FFCC00"/>
                  </a:gs>
                  <a:gs pos="100000">
                    <a:srgbClr val="FFFF99"/>
                  </a:gs>
                </a:gsLst>
                <a:lin ang="2700000" scaled="1"/>
              </a:gradFill>
              <a:ln w="11810">
                <a:noFill/>
              </a:ln>
            </c:spPr>
            <c:extLst>
              <c:ext xmlns:c16="http://schemas.microsoft.com/office/drawing/2014/chart" uri="{C3380CC4-5D6E-409C-BE32-E72D297353CC}">
                <c16:uniqueId val="{00000003-D91A-4500-AEFA-2FD3D3672DFB}"/>
              </c:ext>
            </c:extLst>
          </c:dPt>
          <c:dPt>
            <c:idx val="2"/>
            <c:bubble3D val="0"/>
            <c:spPr>
              <a:gradFill rotWithShape="0">
                <a:gsLst>
                  <a:gs pos="0">
                    <a:srgbClr val="993300"/>
                  </a:gs>
                  <a:gs pos="100000">
                    <a:srgbClr val="FF99CC"/>
                  </a:gs>
                </a:gsLst>
                <a:lin ang="5400000" scaled="1"/>
              </a:gradFill>
              <a:ln w="11810">
                <a:noFill/>
              </a:ln>
            </c:spPr>
            <c:extLst>
              <c:ext xmlns:c16="http://schemas.microsoft.com/office/drawing/2014/chart" uri="{C3380CC4-5D6E-409C-BE32-E72D297353CC}">
                <c16:uniqueId val="{00000005-D91A-4500-AEFA-2FD3D3672DFB}"/>
              </c:ext>
            </c:extLst>
          </c:dPt>
          <c:dPt>
            <c:idx val="3"/>
            <c:bubble3D val="0"/>
            <c:spPr>
              <a:gradFill rotWithShape="0">
                <a:gsLst>
                  <a:gs pos="0">
                    <a:srgbClr val="008000"/>
                  </a:gs>
                  <a:gs pos="100000">
                    <a:srgbClr val="CCFFCC"/>
                  </a:gs>
                </a:gsLst>
                <a:lin ang="5400000" scaled="1"/>
              </a:gradFill>
              <a:ln w="11810">
                <a:noFill/>
              </a:ln>
            </c:spPr>
            <c:extLst>
              <c:ext xmlns:c16="http://schemas.microsoft.com/office/drawing/2014/chart" uri="{C3380CC4-5D6E-409C-BE32-E72D297353CC}">
                <c16:uniqueId val="{00000007-D91A-4500-AEFA-2FD3D3672DFB}"/>
              </c:ext>
            </c:extLst>
          </c:dPt>
          <c:dPt>
            <c:idx val="4"/>
            <c:bubble3D val="0"/>
            <c:spPr>
              <a:gradFill rotWithShape="0">
                <a:gsLst>
                  <a:gs pos="0">
                    <a:srgbClr val="808080"/>
                  </a:gs>
                  <a:gs pos="100000">
                    <a:srgbClr val="FFFFFF"/>
                  </a:gs>
                </a:gsLst>
                <a:lin ang="5400000" scaled="1"/>
              </a:gradFill>
              <a:ln w="11810">
                <a:noFill/>
              </a:ln>
            </c:spPr>
            <c:extLst>
              <c:ext xmlns:c16="http://schemas.microsoft.com/office/drawing/2014/chart" uri="{C3380CC4-5D6E-409C-BE32-E72D297353CC}">
                <c16:uniqueId val="{00000009-D91A-4500-AEFA-2FD3D3672DFB}"/>
              </c:ext>
            </c:extLst>
          </c:dPt>
          <c:dLbls>
            <c:dLbl>
              <c:idx val="0"/>
              <c:layout>
                <c:manualLayout>
                  <c:x val="0"/>
                  <c:y val="-0.10475283929188016"/>
                </c:manualLayout>
              </c:layout>
              <c:numFmt formatCode="0.0" sourceLinked="0"/>
              <c:spPr>
                <a:noFill/>
                <a:ln w="11810">
                  <a:noFill/>
                </a:ln>
              </c:spPr>
              <c:txPr>
                <a:bodyPr/>
                <a:lstStyle/>
                <a:p>
                  <a:pPr>
                    <a:defRPr sz="2388" b="1" i="0" u="none" strike="noStrike" baseline="0">
                      <a:solidFill>
                        <a:srgbClr val="000000"/>
                      </a:solidFill>
                      <a:latin typeface="Times New Roman" panose="02020603050405020304" pitchFamily="18" charset="0"/>
                      <a:ea typeface="Arial"/>
                      <a:cs typeface="Times New Roman" panose="02020603050405020304" pitchFamily="18" charset="0"/>
                    </a:defRPr>
                  </a:pPr>
                  <a:endParaRPr lang="ru-RU"/>
                </a:p>
              </c:txPr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D91A-4500-AEFA-2FD3D3672DFB}"/>
                </c:ext>
              </c:extLst>
            </c:dLbl>
            <c:dLbl>
              <c:idx val="1"/>
              <c:layout>
                <c:manualLayout>
                  <c:x val="4.5016886042637136E-2"/>
                  <c:y val="-0.21411107067200474"/>
                </c:manualLayout>
              </c:layout>
              <c:numFmt formatCode="0.0" sourceLinked="0"/>
              <c:spPr>
                <a:noFill/>
                <a:ln w="11810">
                  <a:noFill/>
                </a:ln>
              </c:spPr>
              <c:txPr>
                <a:bodyPr/>
                <a:lstStyle/>
                <a:p>
                  <a:pPr>
                    <a:defRPr sz="2388" b="1" i="0" u="none" strike="noStrike" baseline="0">
                      <a:solidFill>
                        <a:srgbClr val="000000"/>
                      </a:solidFill>
                      <a:latin typeface="Times New Roman" panose="02020603050405020304" pitchFamily="18" charset="0"/>
                      <a:ea typeface="Arial"/>
                      <a:cs typeface="Times New Roman" panose="02020603050405020304" pitchFamily="18" charset="0"/>
                    </a:defRPr>
                  </a:pPr>
                  <a:endParaRPr lang="ru-RU"/>
                </a:p>
              </c:txPr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D91A-4500-AEFA-2FD3D3672DFB}"/>
                </c:ext>
              </c:extLst>
            </c:dLbl>
            <c:dLbl>
              <c:idx val="2"/>
              <c:layout>
                <c:manualLayout>
                  <c:x val="0.10038705293170436"/>
                  <c:y val="-0.11527024412233122"/>
                </c:manualLayout>
              </c:layout>
              <c:numFmt formatCode="0.0" sourceLinked="0"/>
              <c:spPr>
                <a:noFill/>
                <a:ln w="11810">
                  <a:noFill/>
                </a:ln>
              </c:spPr>
              <c:txPr>
                <a:bodyPr/>
                <a:lstStyle/>
                <a:p>
                  <a:pPr>
                    <a:defRPr sz="2388" b="1" i="0" u="none" strike="noStrike" baseline="0">
                      <a:solidFill>
                        <a:srgbClr val="000000"/>
                      </a:solidFill>
                      <a:latin typeface="Times New Roman" panose="02020603050405020304" pitchFamily="18" charset="0"/>
                      <a:ea typeface="Arial"/>
                      <a:cs typeface="Times New Roman" panose="02020603050405020304" pitchFamily="18" charset="0"/>
                    </a:defRPr>
                  </a:pPr>
                  <a:endParaRPr lang="ru-RU"/>
                </a:p>
              </c:txPr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D91A-4500-AEFA-2FD3D3672DFB}"/>
                </c:ext>
              </c:extLst>
            </c:dLbl>
            <c:dLbl>
              <c:idx val="3"/>
              <c:layout>
                <c:manualLayout>
                  <c:x val="0.10590220437625843"/>
                  <c:y val="4.3019564133520677E-2"/>
                </c:manualLayout>
              </c:layout>
              <c:numFmt formatCode="0.0" sourceLinked="0"/>
              <c:spPr>
                <a:noFill/>
                <a:ln w="11810">
                  <a:noFill/>
                </a:ln>
              </c:spPr>
              <c:txPr>
                <a:bodyPr/>
                <a:lstStyle/>
                <a:p>
                  <a:pPr>
                    <a:defRPr sz="2388" b="1" i="0" u="none" strike="noStrike" baseline="0">
                      <a:solidFill>
                        <a:srgbClr val="000000"/>
                      </a:solidFill>
                      <a:latin typeface="Times New Roman" panose="02020603050405020304" pitchFamily="18" charset="0"/>
                      <a:ea typeface="Arial"/>
                      <a:cs typeface="Times New Roman" panose="02020603050405020304" pitchFamily="18" charset="0"/>
                    </a:defRPr>
                  </a:pPr>
                  <a:endParaRPr lang="ru-RU"/>
                </a:p>
              </c:txPr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D91A-4500-AEFA-2FD3D3672DFB}"/>
                </c:ext>
              </c:extLst>
            </c:dLbl>
            <c:dLbl>
              <c:idx val="4"/>
              <c:layout>
                <c:manualLayout>
                  <c:x val="4.6711191314792358E-2"/>
                  <c:y val="0"/>
                </c:manualLayout>
              </c:layout>
              <c:numFmt formatCode="0.0" sourceLinked="0"/>
              <c:spPr>
                <a:noFill/>
                <a:ln w="11810">
                  <a:noFill/>
                </a:ln>
              </c:spPr>
              <c:txPr>
                <a:bodyPr/>
                <a:lstStyle/>
                <a:p>
                  <a:pPr>
                    <a:defRPr sz="2388" b="1" i="0" u="none" strike="noStrike" baseline="0">
                      <a:solidFill>
                        <a:srgbClr val="000000"/>
                      </a:solidFill>
                      <a:latin typeface="Times New Roman" panose="02020603050405020304" pitchFamily="18" charset="0"/>
                      <a:ea typeface="Arial"/>
                      <a:cs typeface="Times New Roman" panose="02020603050405020304" pitchFamily="18" charset="0"/>
                    </a:defRPr>
                  </a:pPr>
                  <a:endParaRPr lang="ru-RU"/>
                </a:p>
              </c:txPr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D91A-4500-AEFA-2FD3D3672DFB}"/>
                </c:ext>
              </c:extLst>
            </c:dLbl>
            <c:dLbl>
              <c:idx val="5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A-D91A-4500-AEFA-2FD3D3672DFB}"/>
                </c:ext>
              </c:extLst>
            </c:dLbl>
            <c:dLbl>
              <c:idx val="6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D91A-4500-AEFA-2FD3D3672DFB}"/>
                </c:ext>
              </c:extLst>
            </c:dLbl>
            <c:numFmt formatCode="0.0" sourceLinked="0"/>
            <c:spPr>
              <a:noFill/>
              <a:ln w="11810">
                <a:noFill/>
              </a:ln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2388" b="1" i="0" u="none" strike="noStrike" baseline="0">
                    <a:solidFill>
                      <a:srgbClr val="000000"/>
                    </a:solidFill>
                    <a:latin typeface="Times New Roman" panose="02020603050405020304" pitchFamily="18" charset="0"/>
                    <a:ea typeface="Arial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Sheet1!$A$2:$A$8</c:f>
              <c:strCache>
                <c:ptCount val="5"/>
                <c:pt idx="0">
                  <c:v>НДФЛ</c:v>
                </c:pt>
                <c:pt idx="1">
                  <c:v>Акцизы</c:v>
                </c:pt>
                <c:pt idx="2">
                  <c:v>Налоги на совокупный доход</c:v>
                </c:pt>
                <c:pt idx="3">
                  <c:v>Налоги на имущество</c:v>
                </c:pt>
                <c:pt idx="4">
                  <c:v>Государственная пошлина</c:v>
                </c:pt>
              </c:strCache>
            </c:strRef>
          </c:cat>
          <c:val>
            <c:numRef>
              <c:f>Sheet1!$B$2:$B$8</c:f>
              <c:numCache>
                <c:formatCode>General</c:formatCode>
                <c:ptCount val="7"/>
                <c:pt idx="0">
                  <c:v>62.3</c:v>
                </c:pt>
                <c:pt idx="1">
                  <c:v>91.5</c:v>
                </c:pt>
                <c:pt idx="2">
                  <c:v>37</c:v>
                </c:pt>
                <c:pt idx="3">
                  <c:v>42.3</c:v>
                </c:pt>
                <c:pt idx="4">
                  <c:v>2.1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C-D91A-4500-AEFA-2FD3D3672DF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 w="25334">
          <a:noFill/>
        </a:ln>
      </c:spPr>
    </c:plotArea>
    <c:plotVisOnly val="1"/>
    <c:dispBlanksAs val="zero"/>
    <c:showDLblsOverMax val="0"/>
  </c:chart>
  <c:spPr>
    <a:noFill/>
    <a:ln>
      <a:noFill/>
    </a:ln>
  </c:spPr>
  <c:txPr>
    <a:bodyPr/>
    <a:lstStyle/>
    <a:p>
      <a:pPr>
        <a:defRPr sz="469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ru-RU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25"/>
      <c:hPercent val="50"/>
      <c:rotY val="0"/>
      <c:rAngAx val="0"/>
      <c:perspective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1.8973859086964292E-3"/>
          <c:y val="3.3155447010406396E-2"/>
          <c:w val="0.96811594202898565"/>
          <c:h val="0.87165775401070322"/>
        </c:manualLayout>
      </c:layout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2026</c:v>
                </c:pt>
              </c:strCache>
            </c:strRef>
          </c:tx>
          <c:spPr>
            <a:solidFill>
              <a:srgbClr val="CCECFF"/>
            </a:solidFill>
            <a:ln w="11895">
              <a:noFill/>
            </a:ln>
          </c:spPr>
          <c:explosion val="25"/>
          <c:dPt>
            <c:idx val="0"/>
            <c:bubble3D val="0"/>
            <c:spPr>
              <a:gradFill rotWithShape="0">
                <a:gsLst>
                  <a:gs pos="0">
                    <a:srgbClr val="333399"/>
                  </a:gs>
                  <a:gs pos="100000">
                    <a:srgbClr val="CC99FF"/>
                  </a:gs>
                </a:gsLst>
                <a:lin ang="5400000" scaled="1"/>
              </a:gradFill>
              <a:ln w="11895">
                <a:noFill/>
              </a:ln>
            </c:spPr>
            <c:extLst>
              <c:ext xmlns:c16="http://schemas.microsoft.com/office/drawing/2014/chart" uri="{C3380CC4-5D6E-409C-BE32-E72D297353CC}">
                <c16:uniqueId val="{00000001-524E-4E63-A1EB-7D246A002BE6}"/>
              </c:ext>
            </c:extLst>
          </c:dPt>
          <c:dPt>
            <c:idx val="1"/>
            <c:bubble3D val="0"/>
            <c:spPr>
              <a:gradFill rotWithShape="0">
                <a:gsLst>
                  <a:gs pos="0">
                    <a:srgbClr val="FFCC00"/>
                  </a:gs>
                  <a:gs pos="100000">
                    <a:srgbClr val="FFFF99"/>
                  </a:gs>
                </a:gsLst>
                <a:lin ang="2700000" scaled="1"/>
              </a:gradFill>
              <a:ln w="11895">
                <a:noFill/>
              </a:ln>
            </c:spPr>
            <c:extLst>
              <c:ext xmlns:c16="http://schemas.microsoft.com/office/drawing/2014/chart" uri="{C3380CC4-5D6E-409C-BE32-E72D297353CC}">
                <c16:uniqueId val="{00000003-524E-4E63-A1EB-7D246A002BE6}"/>
              </c:ext>
            </c:extLst>
          </c:dPt>
          <c:dPt>
            <c:idx val="2"/>
            <c:bubble3D val="0"/>
            <c:spPr>
              <a:gradFill rotWithShape="0">
                <a:gsLst>
                  <a:gs pos="0">
                    <a:srgbClr val="993300"/>
                  </a:gs>
                  <a:gs pos="100000">
                    <a:srgbClr val="FF99CC"/>
                  </a:gs>
                </a:gsLst>
                <a:lin ang="5400000" scaled="1"/>
              </a:gradFill>
              <a:ln w="11895">
                <a:noFill/>
              </a:ln>
            </c:spPr>
            <c:extLst>
              <c:ext xmlns:c16="http://schemas.microsoft.com/office/drawing/2014/chart" uri="{C3380CC4-5D6E-409C-BE32-E72D297353CC}">
                <c16:uniqueId val="{00000005-524E-4E63-A1EB-7D246A002BE6}"/>
              </c:ext>
            </c:extLst>
          </c:dPt>
          <c:dPt>
            <c:idx val="3"/>
            <c:bubble3D val="0"/>
            <c:spPr>
              <a:gradFill rotWithShape="0">
                <a:gsLst>
                  <a:gs pos="0">
                    <a:srgbClr val="008000"/>
                  </a:gs>
                  <a:gs pos="100000">
                    <a:srgbClr val="CCFFCC"/>
                  </a:gs>
                </a:gsLst>
                <a:lin ang="5400000" scaled="1"/>
              </a:gradFill>
              <a:ln w="11895">
                <a:noFill/>
              </a:ln>
            </c:spPr>
            <c:extLst>
              <c:ext xmlns:c16="http://schemas.microsoft.com/office/drawing/2014/chart" uri="{C3380CC4-5D6E-409C-BE32-E72D297353CC}">
                <c16:uniqueId val="{00000007-524E-4E63-A1EB-7D246A002BE6}"/>
              </c:ext>
            </c:extLst>
          </c:dPt>
          <c:dPt>
            <c:idx val="4"/>
            <c:bubble3D val="0"/>
            <c:spPr>
              <a:gradFill rotWithShape="0">
                <a:gsLst>
                  <a:gs pos="0">
                    <a:srgbClr val="808080"/>
                  </a:gs>
                  <a:gs pos="100000">
                    <a:srgbClr val="FFFFFF"/>
                  </a:gs>
                </a:gsLst>
                <a:lin ang="5400000" scaled="1"/>
              </a:gradFill>
              <a:ln w="11895">
                <a:noFill/>
              </a:ln>
            </c:spPr>
            <c:extLst>
              <c:ext xmlns:c16="http://schemas.microsoft.com/office/drawing/2014/chart" uri="{C3380CC4-5D6E-409C-BE32-E72D297353CC}">
                <c16:uniqueId val="{00000009-524E-4E63-A1EB-7D246A002BE6}"/>
              </c:ext>
            </c:extLst>
          </c:dPt>
          <c:dLbls>
            <c:dLbl>
              <c:idx val="0"/>
              <c:layout>
                <c:manualLayout>
                  <c:x val="-2.9090705481422095E-2"/>
                  <c:y val="-0.15497107323009834"/>
                </c:manualLayout>
              </c:layout>
              <c:numFmt formatCode="0.0" sourceLinked="0"/>
              <c:spPr>
                <a:noFill/>
                <a:ln w="11895">
                  <a:noFill/>
                </a:ln>
              </c:spPr>
              <c:txPr>
                <a:bodyPr/>
                <a:lstStyle/>
                <a:p>
                  <a:pPr>
                    <a:defRPr sz="2401" b="1" i="0" u="none" strike="noStrike" baseline="0">
                      <a:solidFill>
                        <a:srgbClr val="000000"/>
                      </a:solidFill>
                      <a:latin typeface="Times New Roman" panose="02020603050405020304" pitchFamily="18" charset="0"/>
                      <a:ea typeface="Arial"/>
                      <a:cs typeface="Times New Roman" panose="02020603050405020304" pitchFamily="18" charset="0"/>
                    </a:defRPr>
                  </a:pPr>
                  <a:endParaRPr lang="ru-RU"/>
                </a:p>
              </c:txPr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524E-4E63-A1EB-7D246A002BE6}"/>
                </c:ext>
              </c:extLst>
            </c:dLbl>
            <c:dLbl>
              <c:idx val="1"/>
              <c:layout>
                <c:manualLayout>
                  <c:x val="3.5705723208172883E-2"/>
                  <c:y val="-0.24508294316914891"/>
                </c:manualLayout>
              </c:layout>
              <c:numFmt formatCode="0.0" sourceLinked="0"/>
              <c:spPr>
                <a:noFill/>
                <a:ln w="11895">
                  <a:noFill/>
                </a:ln>
              </c:spPr>
              <c:txPr>
                <a:bodyPr/>
                <a:lstStyle/>
                <a:p>
                  <a:pPr>
                    <a:defRPr sz="2401" b="1" i="0" u="none" strike="noStrike" baseline="0">
                      <a:solidFill>
                        <a:srgbClr val="000000"/>
                      </a:solidFill>
                      <a:latin typeface="Times New Roman" panose="02020603050405020304" pitchFamily="18" charset="0"/>
                      <a:ea typeface="Arial"/>
                      <a:cs typeface="Times New Roman" panose="02020603050405020304" pitchFamily="18" charset="0"/>
                    </a:defRPr>
                  </a:pPr>
                  <a:endParaRPr lang="ru-RU"/>
                </a:p>
              </c:txPr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524E-4E63-A1EB-7D246A002BE6}"/>
                </c:ext>
              </c:extLst>
            </c:dLbl>
            <c:dLbl>
              <c:idx val="2"/>
              <c:layout>
                <c:manualLayout>
                  <c:x val="2.1144081708487177E-2"/>
                  <c:y val="3.2257429519303452E-2"/>
                </c:manualLayout>
              </c:layout>
              <c:numFmt formatCode="0.0" sourceLinked="0"/>
              <c:spPr>
                <a:noFill/>
                <a:ln w="11895">
                  <a:noFill/>
                </a:ln>
              </c:spPr>
              <c:txPr>
                <a:bodyPr/>
                <a:lstStyle/>
                <a:p>
                  <a:pPr>
                    <a:defRPr sz="2401" b="1" i="0" u="none" strike="noStrike" baseline="0">
                      <a:solidFill>
                        <a:srgbClr val="000000"/>
                      </a:solidFill>
                      <a:latin typeface="Times New Roman" panose="02020603050405020304" pitchFamily="18" charset="0"/>
                      <a:ea typeface="Arial"/>
                      <a:cs typeface="Times New Roman" panose="02020603050405020304" pitchFamily="18" charset="0"/>
                    </a:defRPr>
                  </a:pPr>
                  <a:endParaRPr lang="ru-RU"/>
                </a:p>
              </c:txPr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524E-4E63-A1EB-7D246A002BE6}"/>
                </c:ext>
              </c:extLst>
            </c:dLbl>
            <c:dLbl>
              <c:idx val="3"/>
              <c:numFmt formatCode="0.0" sourceLinked="0"/>
              <c:spPr>
                <a:noFill/>
                <a:ln w="11895">
                  <a:noFill/>
                </a:ln>
              </c:spPr>
              <c:txPr>
                <a:bodyPr/>
                <a:lstStyle/>
                <a:p>
                  <a:pPr>
                    <a:defRPr sz="2401" b="1" i="0" u="none" strike="noStrike" baseline="0">
                      <a:solidFill>
                        <a:srgbClr val="000000"/>
                      </a:solidFill>
                      <a:latin typeface="Times New Roman" panose="02020603050405020304" pitchFamily="18" charset="0"/>
                      <a:ea typeface="Arial"/>
                      <a:cs typeface="Times New Roman" panose="02020603050405020304" pitchFamily="18" charset="0"/>
                    </a:defRPr>
                  </a:pPr>
                  <a:endParaRPr lang="ru-RU"/>
                </a:p>
              </c:txPr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524E-4E63-A1EB-7D246A002BE6}"/>
                </c:ext>
              </c:extLst>
            </c:dLbl>
            <c:dLbl>
              <c:idx val="4"/>
              <c:layout>
                <c:manualLayout>
                  <c:x val="2.0887259889293613E-2"/>
                  <c:y val="1.2039130016442419E-2"/>
                </c:manualLayout>
              </c:layout>
              <c:numFmt formatCode="0.0" sourceLinked="0"/>
              <c:spPr>
                <a:noFill/>
                <a:ln w="11895">
                  <a:noFill/>
                </a:ln>
              </c:spPr>
              <c:txPr>
                <a:bodyPr/>
                <a:lstStyle/>
                <a:p>
                  <a:pPr>
                    <a:defRPr sz="2401" b="1" i="0" u="none" strike="noStrike" baseline="0">
                      <a:solidFill>
                        <a:srgbClr val="000000"/>
                      </a:solidFill>
                      <a:latin typeface="Times New Roman" panose="02020603050405020304" pitchFamily="18" charset="0"/>
                      <a:ea typeface="Arial"/>
                      <a:cs typeface="Times New Roman" panose="02020603050405020304" pitchFamily="18" charset="0"/>
                    </a:defRPr>
                  </a:pPr>
                  <a:endParaRPr lang="ru-RU"/>
                </a:p>
              </c:txPr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524E-4E63-A1EB-7D246A002BE6}"/>
                </c:ext>
              </c:extLst>
            </c:dLbl>
            <c:dLbl>
              <c:idx val="5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A-524E-4E63-A1EB-7D246A002BE6}"/>
                </c:ext>
              </c:extLst>
            </c:dLbl>
            <c:dLbl>
              <c:idx val="6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524E-4E63-A1EB-7D246A002BE6}"/>
                </c:ext>
              </c:extLst>
            </c:dLbl>
            <c:numFmt formatCode="0.0" sourceLinked="0"/>
            <c:spPr>
              <a:noFill/>
              <a:ln w="11895">
                <a:noFill/>
              </a:ln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2401" b="1" i="0" u="none" strike="noStrike" baseline="0">
                    <a:solidFill>
                      <a:srgbClr val="000000"/>
                    </a:solidFill>
                    <a:latin typeface="Times New Roman" panose="02020603050405020304" pitchFamily="18" charset="0"/>
                    <a:ea typeface="Arial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Sheet1!$A$2:$A$8</c:f>
              <c:strCache>
                <c:ptCount val="5"/>
                <c:pt idx="0">
                  <c:v>НДФЛ</c:v>
                </c:pt>
                <c:pt idx="1">
                  <c:v>Акцизы</c:v>
                </c:pt>
                <c:pt idx="2">
                  <c:v>Налоги на совокупный доход</c:v>
                </c:pt>
                <c:pt idx="3">
                  <c:v>Налоги на имущество</c:v>
                </c:pt>
                <c:pt idx="4">
                  <c:v>Госпошлина</c:v>
                </c:pt>
              </c:strCache>
            </c:strRef>
          </c:cat>
          <c:val>
            <c:numRef>
              <c:f>Sheet1!$B$2:$B$8</c:f>
              <c:numCache>
                <c:formatCode>General</c:formatCode>
                <c:ptCount val="7"/>
                <c:pt idx="0">
                  <c:v>71.3</c:v>
                </c:pt>
                <c:pt idx="1">
                  <c:v>95.7</c:v>
                </c:pt>
                <c:pt idx="2">
                  <c:v>42.4</c:v>
                </c:pt>
                <c:pt idx="3">
                  <c:v>43.6</c:v>
                </c:pt>
                <c:pt idx="4">
                  <c:v>2.1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C-524E-4E63-A1EB-7D246A002BE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 w="25411">
          <a:noFill/>
        </a:ln>
      </c:spPr>
    </c:plotArea>
    <c:plotVisOnly val="1"/>
    <c:dispBlanksAs val="zero"/>
    <c:showDLblsOverMax val="0"/>
  </c:chart>
  <c:spPr>
    <a:noFill/>
    <a:ln>
      <a:noFill/>
    </a:ln>
  </c:spPr>
  <c:txPr>
    <a:bodyPr/>
    <a:lstStyle/>
    <a:p>
      <a:pPr>
        <a:defRPr sz="470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ru-RU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depthPercent val="100"/>
      <c:rAngAx val="1"/>
    </c:view3D>
    <c:floor>
      <c:thickness val="0"/>
    </c:floor>
    <c:sideWall>
      <c:thickness val="0"/>
      <c:spPr>
        <a:solidFill>
          <a:schemeClr val="accent3">
            <a:lumMod val="40000"/>
            <a:lumOff val="60000"/>
          </a:schemeClr>
        </a:solidFill>
      </c:spPr>
    </c:sideWall>
    <c:backWall>
      <c:thickness val="0"/>
      <c:spPr>
        <a:solidFill>
          <a:schemeClr val="accent3">
            <a:lumMod val="40000"/>
            <a:lumOff val="60000"/>
          </a:schemeClr>
        </a:solidFill>
      </c:spPr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упрощенный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1.6422363535008148E-3"/>
                  <c:y val="-2.6081599081558977E-1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A633-4C6A-98C2-09C811DC43EE}"/>
                </c:ext>
              </c:extLst>
            </c:dLbl>
            <c:spPr>
              <a:noFill/>
              <a:ln w="22505">
                <a:noFill/>
              </a:ln>
            </c:spPr>
            <c:txPr>
              <a:bodyPr/>
              <a:lstStyle/>
              <a:p>
                <a:pPr>
                  <a:defRPr sz="1772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Лист1!$A$2:$A$4</c:f>
              <c:numCache>
                <c:formatCode>General</c:formatCode>
                <c:ptCount val="3"/>
                <c:pt idx="0">
                  <c:v>2024</c:v>
                </c:pt>
                <c:pt idx="1">
                  <c:v>2025</c:v>
                </c:pt>
                <c:pt idx="2">
                  <c:v>2026</c:v>
                </c:pt>
              </c:numCache>
            </c:num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26.5</c:v>
                </c:pt>
                <c:pt idx="1">
                  <c:v>30.8</c:v>
                </c:pt>
                <c:pt idx="2">
                  <c:v>36.200000000000003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A633-4C6A-98C2-09C811DC43EE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патент</c:v>
                </c:pt>
              </c:strCache>
            </c:strRef>
          </c:tx>
          <c:invertIfNegative val="0"/>
          <c:dLbls>
            <c:spPr>
              <a:noFill/>
              <a:ln w="22505">
                <a:noFill/>
              </a:ln>
            </c:spPr>
            <c:txPr>
              <a:bodyPr/>
              <a:lstStyle/>
              <a:p>
                <a:pPr>
                  <a:defRPr sz="1772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Лист1!$A$2:$A$4</c:f>
              <c:numCache>
                <c:formatCode>General</c:formatCode>
                <c:ptCount val="3"/>
                <c:pt idx="0">
                  <c:v>2024</c:v>
                </c:pt>
                <c:pt idx="1">
                  <c:v>2025</c:v>
                </c:pt>
                <c:pt idx="2">
                  <c:v>2026</c:v>
                </c:pt>
              </c:numCache>
            </c:numRef>
          </c:cat>
          <c:val>
            <c:numRef>
              <c:f>Лист1!$C$2:$C$4</c:f>
              <c:numCache>
                <c:formatCode>General</c:formatCode>
                <c:ptCount val="3"/>
                <c:pt idx="0">
                  <c:v>2.1</c:v>
                </c:pt>
                <c:pt idx="1">
                  <c:v>2.1</c:v>
                </c:pt>
                <c:pt idx="2">
                  <c:v>2.1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A633-4C6A-98C2-09C811DC43EE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сельхозналог</c:v>
                </c:pt>
              </c:strCache>
            </c:strRef>
          </c:tx>
          <c:invertIfNegative val="0"/>
          <c:dLbls>
            <c:spPr>
              <a:noFill/>
              <a:ln w="22505">
                <a:noFill/>
              </a:ln>
            </c:spPr>
            <c:txPr>
              <a:bodyPr/>
              <a:lstStyle/>
              <a:p>
                <a:pPr>
                  <a:defRPr sz="1772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Лист1!$A$2:$A$4</c:f>
              <c:numCache>
                <c:formatCode>General</c:formatCode>
                <c:ptCount val="3"/>
                <c:pt idx="0">
                  <c:v>2024</c:v>
                </c:pt>
                <c:pt idx="1">
                  <c:v>2025</c:v>
                </c:pt>
                <c:pt idx="2">
                  <c:v>2026</c:v>
                </c:pt>
              </c:numCache>
            </c:numRef>
          </c:cat>
          <c:val>
            <c:numRef>
              <c:f>Лист1!$D$2:$D$4</c:f>
              <c:numCache>
                <c:formatCode>General</c:formatCode>
                <c:ptCount val="3"/>
                <c:pt idx="0">
                  <c:v>2.9</c:v>
                </c:pt>
                <c:pt idx="1">
                  <c:v>2.9</c:v>
                </c:pt>
                <c:pt idx="2">
                  <c:v>2.9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A633-4C6A-98C2-09C811DC43E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288532552"/>
        <c:axId val="290046944"/>
        <c:axId val="0"/>
      </c:bar3DChart>
      <c:catAx>
        <c:axId val="28853255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290046944"/>
        <c:crosses val="autoZero"/>
        <c:auto val="1"/>
        <c:lblAlgn val="ctr"/>
        <c:lblOffset val="100"/>
        <c:noMultiLvlLbl val="0"/>
      </c:catAx>
      <c:valAx>
        <c:axId val="29004694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288532552"/>
        <c:crosses val="autoZero"/>
        <c:crossBetween val="between"/>
      </c:valAx>
      <c:spPr>
        <a:noFill/>
        <a:ln w="22505">
          <a:noFill/>
        </a:ln>
      </c:spPr>
    </c:plotArea>
    <c:legend>
      <c:legendPos val="r"/>
      <c:layout>
        <c:manualLayout>
          <c:xMode val="edge"/>
          <c:yMode val="edge"/>
          <c:x val="0.77521927549875569"/>
          <c:y val="0.39463592595264962"/>
          <c:w val="0.21381581959103349"/>
          <c:h val="0.20881222380257206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595"/>
      </a:pPr>
      <a:endParaRPr lang="ru-RU"/>
    </a:p>
  </c:tx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dirty="0" smtClean="0"/>
              <a:t>201</a:t>
            </a:r>
            <a:r>
              <a:rPr lang="ru-RU" dirty="0" smtClean="0"/>
              <a:t>8 год</a:t>
            </a:r>
            <a:endParaRPr lang="en-US" dirty="0"/>
          </a:p>
        </c:rich>
      </c:tx>
      <c:overlay val="0"/>
    </c:title>
    <c:autoTitleDeleted val="0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</c:pie3DChart>
      <c:spPr>
        <a:noFill/>
        <a:ln w="25396">
          <a:noFill/>
        </a:ln>
      </c:spPr>
    </c:plotArea>
    <c:legend>
      <c:legendPos val="r"/>
      <c:layout>
        <c:manualLayout>
          <c:xMode val="edge"/>
          <c:yMode val="edge"/>
          <c:x val="0.1463157894736842"/>
          <c:y val="0.8655462184873951"/>
          <c:w val="0.66631578947368431"/>
          <c:h val="9.5238095238095247E-2"/>
        </c:manualLayout>
      </c:layout>
      <c:overlay val="0"/>
    </c:legend>
    <c:plotVisOnly val="1"/>
    <c:dispBlanksAs val="zero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</c:pie3DChart>
      <c:spPr>
        <a:noFill/>
        <a:ln w="25377">
          <a:noFill/>
        </a:ln>
      </c:spPr>
    </c:plotArea>
    <c:legend>
      <c:legendPos val="r"/>
      <c:layout>
        <c:manualLayout>
          <c:xMode val="edge"/>
          <c:yMode val="edge"/>
          <c:x val="0.96135265700483097"/>
          <c:y val="0.49090909090909091"/>
          <c:w val="1.932367149758454E-2"/>
          <c:h val="1.8181818181818181E-2"/>
        </c:manualLayout>
      </c:layout>
      <c:overlay val="0"/>
    </c:legend>
    <c:plotVisOnly val="1"/>
    <c:dispBlanksAs val="zero"/>
    <c:showDLblsOverMax val="0"/>
  </c:chart>
  <c:txPr>
    <a:bodyPr/>
    <a:lstStyle/>
    <a:p>
      <a:pPr>
        <a:defRPr sz="1798"/>
      </a:pPr>
      <a:endParaRPr lang="ru-RU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withinLinear" id="16">
  <a:schemeClr val="accent3"/>
</cs:colorStyle>
</file>

<file path=ppt/charts/colors6.xml><?xml version="1.0" encoding="utf-8"?>
<cs:colorStyle xmlns:cs="http://schemas.microsoft.com/office/drawing/2012/chartStyle" xmlns:a="http://schemas.openxmlformats.org/drawingml/2006/main" meth="withinLinear" id="16">
  <a:schemeClr val="accent3"/>
</cs:colorStyle>
</file>

<file path=ppt/charts/colors7.xml><?xml version="1.0" encoding="utf-8"?>
<cs:colorStyle xmlns:cs="http://schemas.microsoft.com/office/drawing/2012/chartStyle" xmlns:a="http://schemas.openxmlformats.org/drawingml/2006/main" meth="withinLinear" id="16">
  <a:schemeClr val="accent3"/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205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defRPr sz="1197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1197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png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png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29837" cy="49885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29761" y="0"/>
            <a:ext cx="2929837" cy="49885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A208BF-5C18-4618-95DA-C6D90750F0A8}" type="datetimeFigureOut">
              <a:rPr lang="ru-RU" smtClean="0"/>
              <a:pPr/>
              <a:t>13.02.2024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4588" y="1243013"/>
            <a:ext cx="4471987" cy="33559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6117" y="4784835"/>
            <a:ext cx="5408930" cy="391486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43662"/>
            <a:ext cx="2929837" cy="49885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29761" y="9443662"/>
            <a:ext cx="2929837" cy="49885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3FE994A-5CAE-4A28-8659-646DA134B01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69193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FE994A-5CAE-4A28-8659-646DA134B015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946045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9155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smtClean="0"/>
          </a:p>
        </p:txBody>
      </p:sp>
      <p:sp>
        <p:nvSpPr>
          <p:cNvPr id="49156" name="Номер слайда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9A339761-FF43-4BAE-97EB-61938BF10728}" type="slidenum">
              <a:rPr lang="ru-RU" smtClean="0">
                <a:latin typeface="Constantia" pitchFamily="18" charset="0"/>
              </a:rPr>
              <a:pPr eaLnBrk="1" hangingPunct="1"/>
              <a:t>23</a:t>
            </a:fld>
            <a:endParaRPr lang="ru-RU" smtClean="0">
              <a:latin typeface="Constant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17586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83EF5D-A6D4-4A9C-BBD1-0DEFA1CEBBA7}" type="datetime1">
              <a:rPr lang="ru-RU" smtClean="0"/>
              <a:pPr/>
              <a:t>13.02.2024</a:t>
            </a:fld>
            <a:endParaRPr lang="ru-R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0AF33-20FE-48F7-B3B4-AA4A175902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AA938B-8A55-4F4E-A9A6-BA690F8289DE}" type="datetime1">
              <a:rPr lang="ru-RU" smtClean="0"/>
              <a:pPr/>
              <a:t>13.02.2024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0AF33-20FE-48F7-B3B4-AA4A175902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EB02A7-F932-441C-ADF9-F2028C9FE7A3}" type="datetime1">
              <a:rPr lang="ru-RU" smtClean="0"/>
              <a:pPr/>
              <a:t>13.02.2024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0AF33-20FE-48F7-B3B4-AA4A175902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57200" y="3938588"/>
            <a:ext cx="4038600" cy="21875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8200" y="3938588"/>
            <a:ext cx="4038600" cy="21875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195CAC0C-FBD4-46DE-A69B-1B0E86A3F6F1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693143230"/>
      </p:ext>
    </p:extLst>
  </p:cSld>
  <p:clrMapOvr>
    <a:masterClrMapping/>
  </p:clrMapOvr>
  <p:transition>
    <p:fade thruBlk="1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708525"/>
          </a:xfrm>
        </p:spPr>
        <p:txBody>
          <a:bodyPr/>
          <a:lstStyle/>
          <a:p>
            <a:pPr lvl="0"/>
            <a:endParaRPr lang="ru-RU" noProof="0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4D1C06-C01F-4DC3-83E9-2EA584663398}" type="datetime1">
              <a:rPr lang="ru-RU" smtClean="0"/>
              <a:pPr>
                <a:defRPr/>
              </a:pPr>
              <a:t>13.02.2024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D608B7-180F-45C0-B573-7AE051A3696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8634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7E1E20-BF1B-43A6-8FEC-DDA31128A61D}" type="datetime1">
              <a:rPr lang="ru-RU" smtClean="0"/>
              <a:pPr/>
              <a:t>13.02.2024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0AF33-20FE-48F7-B3B4-AA4A175902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C973E-92D3-4A38-B480-B86F26D8F881}" type="datetime1">
              <a:rPr lang="ru-RU" smtClean="0"/>
              <a:pPr/>
              <a:t>13.02.2024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0AF33-20FE-48F7-B3B4-AA4A175902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9F46D-E080-42DB-9EC1-402C1181A69C}" type="datetime1">
              <a:rPr lang="ru-RU" smtClean="0"/>
              <a:pPr/>
              <a:t>13.02.2024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0AF33-20FE-48F7-B3B4-AA4A175902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462AC5-5B04-4E80-B6EB-EF9BBBCA3843}" type="datetime1">
              <a:rPr lang="ru-RU" smtClean="0"/>
              <a:pPr/>
              <a:t>13.02.2024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0AF33-20FE-48F7-B3B4-AA4A175902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16287-BA3D-4DA7-B488-ACD24304CB07}" type="datetime1">
              <a:rPr lang="ru-RU" smtClean="0"/>
              <a:pPr/>
              <a:t>13.02.2024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0AF33-20FE-48F7-B3B4-AA4A175902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BE6B77-150D-4BCB-B858-7EC4CE74455F}" type="datetime1">
              <a:rPr lang="ru-RU" smtClean="0"/>
              <a:pPr/>
              <a:t>13.02.2024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0AF33-20FE-48F7-B3B4-AA4A175902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B50327-6474-4918-8F09-0D6447FC9EDA}" type="datetime1">
              <a:rPr lang="ru-RU" smtClean="0"/>
              <a:pPr/>
              <a:t>13.02.2024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0AF33-20FE-48F7-B3B4-AA4A175902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003F38-FFF8-4DCC-ACFE-B61F026490D3}" type="datetime1">
              <a:rPr lang="ru-RU" smtClean="0"/>
              <a:pPr/>
              <a:t>13.02.2024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29B0AF33-20FE-48F7-B3B4-AA4A1759029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81C7A18F-9C5F-4C7E-BEEF-8B2A9AE7D7C3}" type="datetime1">
              <a:rPr lang="ru-RU" smtClean="0"/>
              <a:pPr/>
              <a:t>13.02.2024</a:t>
            </a:fld>
            <a:endParaRPr lang="ru-R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9B0AF33-20FE-48F7-B3B4-AA4A17590297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8.xml"/><Relationship Id="rId4" Type="http://schemas.microsoft.com/office/2007/relationships/hdphoto" Target="../media/hdphoto2.wdp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.bin"/><Relationship Id="rId3" Type="http://schemas.openxmlformats.org/officeDocument/2006/relationships/chart" Target="../charts/chart3.xml"/><Relationship Id="rId7" Type="http://schemas.openxmlformats.org/officeDocument/2006/relationships/image" Target="../media/image8.emf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Relationship Id="rId6" Type="http://schemas.openxmlformats.org/officeDocument/2006/relationships/chart" Target="../charts/chart6.xml"/><Relationship Id="rId5" Type="http://schemas.openxmlformats.org/officeDocument/2006/relationships/chart" Target="../charts/chart5.xml"/><Relationship Id="rId4" Type="http://schemas.openxmlformats.org/officeDocument/2006/relationships/chart" Target="../charts/chart4.xml"/><Relationship Id="rId9" Type="http://schemas.openxmlformats.org/officeDocument/2006/relationships/image" Target="../media/image7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7" Type="http://schemas.openxmlformats.org/officeDocument/2006/relationships/chart" Target="../charts/chart9.xml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2.vml"/><Relationship Id="rId6" Type="http://schemas.openxmlformats.org/officeDocument/2006/relationships/chart" Target="../charts/chart8.xml"/><Relationship Id="rId5" Type="http://schemas.openxmlformats.org/officeDocument/2006/relationships/image" Target="../media/image9.png"/><Relationship Id="rId4" Type="http://schemas.openxmlformats.org/officeDocument/2006/relationships/oleObject" Target="../embeddings/oleObject2.bin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0.xml"/><Relationship Id="rId7" Type="http://schemas.openxmlformats.org/officeDocument/2006/relationships/image" Target="../media/image10.png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3.bin"/><Relationship Id="rId5" Type="http://schemas.openxmlformats.org/officeDocument/2006/relationships/chart" Target="../charts/chart12.xml"/><Relationship Id="rId4" Type="http://schemas.openxmlformats.org/officeDocument/2006/relationships/chart" Target="../charts/chart1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3.xml"/><Relationship Id="rId7" Type="http://schemas.openxmlformats.org/officeDocument/2006/relationships/image" Target="../media/image11.png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4.bin"/><Relationship Id="rId5" Type="http://schemas.openxmlformats.org/officeDocument/2006/relationships/chart" Target="../charts/chart15.xml"/><Relationship Id="rId4" Type="http://schemas.openxmlformats.org/officeDocument/2006/relationships/chart" Target="../charts/chart1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7.xml"/><Relationship Id="rId2" Type="http://schemas.openxmlformats.org/officeDocument/2006/relationships/chart" Target="../charts/chart16.xml"/><Relationship Id="rId1" Type="http://schemas.openxmlformats.org/officeDocument/2006/relationships/slideLayout" Target="../slideLayouts/slideLayout12.xml"/><Relationship Id="rId5" Type="http://schemas.openxmlformats.org/officeDocument/2006/relationships/chart" Target="../charts/chart19.xml"/><Relationship Id="rId4" Type="http://schemas.openxmlformats.org/officeDocument/2006/relationships/chart" Target="../charts/chart18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0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1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chart" Target="../charts/chart27.xml"/><Relationship Id="rId3" Type="http://schemas.openxmlformats.org/officeDocument/2006/relationships/chart" Target="../charts/chart22.xml"/><Relationship Id="rId7" Type="http://schemas.openxmlformats.org/officeDocument/2006/relationships/chart" Target="../charts/chart26.xml"/><Relationship Id="rId12" Type="http://schemas.openxmlformats.org/officeDocument/2006/relationships/image" Target="../media/image14.e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Relationship Id="rId6" Type="http://schemas.openxmlformats.org/officeDocument/2006/relationships/chart" Target="../charts/chart25.xml"/><Relationship Id="rId11" Type="http://schemas.openxmlformats.org/officeDocument/2006/relationships/oleObject" Target="../embeddings/oleObject5.bin"/><Relationship Id="rId5" Type="http://schemas.openxmlformats.org/officeDocument/2006/relationships/chart" Target="../charts/chart24.xml"/><Relationship Id="rId10" Type="http://schemas.openxmlformats.org/officeDocument/2006/relationships/chart" Target="../charts/chart29.xml"/><Relationship Id="rId4" Type="http://schemas.openxmlformats.org/officeDocument/2006/relationships/chart" Target="../charts/chart23.xml"/><Relationship Id="rId9" Type="http://schemas.openxmlformats.org/officeDocument/2006/relationships/chart" Target="../charts/chart2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1.xml"/><Relationship Id="rId2" Type="http://schemas.openxmlformats.org/officeDocument/2006/relationships/chart" Target="../charts/chart30.xml"/><Relationship Id="rId1" Type="http://schemas.openxmlformats.org/officeDocument/2006/relationships/slideLayout" Target="../slideLayouts/slideLayout12.xml"/><Relationship Id="rId5" Type="http://schemas.openxmlformats.org/officeDocument/2006/relationships/chart" Target="../charts/chart33.xml"/><Relationship Id="rId4" Type="http://schemas.openxmlformats.org/officeDocument/2006/relationships/chart" Target="../charts/chart3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5.xml"/><Relationship Id="rId2" Type="http://schemas.openxmlformats.org/officeDocument/2006/relationships/chart" Target="../charts/chart34.xml"/><Relationship Id="rId1" Type="http://schemas.openxmlformats.org/officeDocument/2006/relationships/slideLayout" Target="../slideLayouts/slideLayout12.xml"/><Relationship Id="rId4" Type="http://schemas.openxmlformats.org/officeDocument/2006/relationships/chart" Target="../charts/chart36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7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hyperlink" Target="mailto:fo@tularegion.ru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80000"/>
                <a:satMod val="400000"/>
              </a:schemeClr>
            </a:gs>
            <a:gs pos="51000">
              <a:schemeClr val="bg2">
                <a:tint val="83000"/>
                <a:satMod val="320000"/>
              </a:schemeClr>
            </a:gs>
            <a:gs pos="100000">
              <a:schemeClr val="bg2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620688"/>
            <a:ext cx="7851648" cy="1872208"/>
          </a:xfrm>
          <a:noFill/>
        </p:spPr>
        <p:txBody>
          <a:bodyPr>
            <a:noAutofit/>
          </a:bodyPr>
          <a:lstStyle/>
          <a:p>
            <a:r>
              <a:rPr lang="ru-RU" sz="6000" dirty="0" smtClean="0"/>
              <a:t>БЮДЖЕТ ДЛЯ ГРАЖДАН</a:t>
            </a:r>
            <a:endParaRPr lang="ru-RU" sz="6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3400" y="2492896"/>
            <a:ext cx="7854696" cy="1800200"/>
          </a:xfrm>
        </p:spPr>
        <p:txBody>
          <a:bodyPr>
            <a:normAutofit/>
          </a:bodyPr>
          <a:lstStyle/>
          <a:p>
            <a:r>
              <a:rPr lang="ru-RU" dirty="0"/>
              <a:t>к</a:t>
            </a:r>
            <a:r>
              <a:rPr lang="ru-RU" dirty="0" smtClean="0"/>
              <a:t> решению Собрания представителей МО </a:t>
            </a:r>
            <a:r>
              <a:rPr lang="ru-RU" dirty="0" err="1" smtClean="0"/>
              <a:t>Чернский</a:t>
            </a:r>
            <a:r>
              <a:rPr lang="ru-RU" dirty="0" smtClean="0"/>
              <a:t> район «О бюджете МО </a:t>
            </a:r>
            <a:r>
              <a:rPr lang="ru-RU" dirty="0" err="1" smtClean="0"/>
              <a:t>Чернский</a:t>
            </a:r>
            <a:r>
              <a:rPr lang="ru-RU" dirty="0" smtClean="0"/>
              <a:t> район на 2024 год и на плановый период 2025 и 2026 годов»</a:t>
            </a:r>
            <a:endParaRPr lang="ru-RU" dirty="0"/>
          </a:p>
        </p:txBody>
      </p:sp>
      <p:pic>
        <p:nvPicPr>
          <p:cNvPr id="4" name="Picture 2" descr="Z:\ОРГОТДЕЛ\КАРТЫ\новые границы МО 3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4300" t="19096" r="22278" b="25341"/>
          <a:stretch/>
        </p:blipFill>
        <p:spPr bwMode="auto">
          <a:xfrm>
            <a:off x="2627784" y="3597546"/>
            <a:ext cx="3888432" cy="32604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Объект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764704"/>
            <a:ext cx="1152128" cy="1584175"/>
          </a:xfrm>
          <a:prstGeom prst="rect">
            <a:avLst/>
          </a:prstGeom>
        </p:spPr>
      </p:pic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0AF33-20FE-48F7-B3B4-AA4A17590297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3050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43204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b="1" dirty="0"/>
              <a:t>Справочная информация о бюджетном процессе</a:t>
            </a: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1052736"/>
            <a:ext cx="3024336" cy="3384376"/>
          </a:xfrm>
        </p:spPr>
      </p:pic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563888" y="1124744"/>
            <a:ext cx="5046712" cy="5040560"/>
          </a:xfrm>
          <a:solidFill>
            <a:schemeClr val="bg1"/>
          </a:solidFill>
        </p:spPr>
        <p:txBody>
          <a:bodyPr>
            <a:normAutofit lnSpcReduction="10000"/>
          </a:bodyPr>
          <a:lstStyle/>
          <a:p>
            <a:pPr algn="just"/>
            <a:r>
              <a:rPr lang="ru-RU" sz="1400" b="1" dirty="0" smtClean="0">
                <a:cs typeface="Arial" pitchFamily="34" charset="0"/>
              </a:rPr>
              <a:t>Сбалансированность </a:t>
            </a:r>
            <a:r>
              <a:rPr lang="ru-RU" sz="1400" b="1" dirty="0">
                <a:cs typeface="Arial" pitchFamily="34" charset="0"/>
              </a:rPr>
              <a:t>бюджета по доходам и расходам </a:t>
            </a:r>
            <a:r>
              <a:rPr lang="ru-RU" sz="1400" dirty="0">
                <a:cs typeface="Arial" pitchFamily="34" charset="0"/>
              </a:rPr>
              <a:t>- при составлении бюджета применяется принцип сбалансированности бюджета. Это означает, что объем предусмотренных бюджетом расходов должен соответствовать суммарному объему доходов бюджета и поступлений источников финансирования его дефицита, уменьшенных на суммы выплат из бюджета, связанных с источниками финансирования дефицита бюджета и изменением остатков на счетах по учету средств бюджетов. </a:t>
            </a:r>
            <a:endParaRPr lang="ru-RU" sz="1400" dirty="0" smtClean="0">
              <a:cs typeface="Arial" pitchFamily="34" charset="0"/>
            </a:endParaRPr>
          </a:p>
          <a:p>
            <a:pPr algn="just"/>
            <a:r>
              <a:rPr lang="ru-RU" sz="1400" b="1" dirty="0" smtClean="0"/>
              <a:t>Бюджет </a:t>
            </a:r>
            <a:r>
              <a:rPr lang="ru-RU" sz="1400" b="1" dirty="0"/>
              <a:t>области </a:t>
            </a:r>
            <a:r>
              <a:rPr lang="ru-RU" sz="1400" dirty="0"/>
              <a:t>- Бюджет Тульской области составляется министерством финансов Тульской области, принимается и утверждается Тульской областной думой и подписывается Губернатором Тульской области.</a:t>
            </a:r>
            <a:endParaRPr lang="ru-RU" sz="1400" i="1" dirty="0"/>
          </a:p>
          <a:p>
            <a:pPr algn="just"/>
            <a:r>
              <a:rPr lang="ru-RU" sz="1400" b="1" dirty="0" smtClean="0">
                <a:cs typeface="Arial" pitchFamily="34" charset="0"/>
              </a:rPr>
              <a:t>Бюджет района –</a:t>
            </a:r>
            <a:r>
              <a:rPr lang="ru-RU" sz="1400" dirty="0" smtClean="0">
                <a:cs typeface="Arial" pitchFamily="34" charset="0"/>
              </a:rPr>
              <a:t>бюджет  муниципального образования </a:t>
            </a:r>
            <a:r>
              <a:rPr lang="ru-RU" sz="1400" dirty="0" err="1" smtClean="0">
                <a:cs typeface="Arial" pitchFamily="34" charset="0"/>
              </a:rPr>
              <a:t>Чернский</a:t>
            </a:r>
            <a:r>
              <a:rPr lang="ru-RU" sz="1400" dirty="0" smtClean="0">
                <a:cs typeface="Arial" pitchFamily="34" charset="0"/>
              </a:rPr>
              <a:t> район составляется Финансовым управлением администрации муниципального образования   </a:t>
            </a:r>
            <a:r>
              <a:rPr lang="ru-RU" sz="1400" dirty="0" err="1" smtClean="0">
                <a:cs typeface="Arial" pitchFamily="34" charset="0"/>
              </a:rPr>
              <a:t>Чернский</a:t>
            </a:r>
            <a:r>
              <a:rPr lang="ru-RU" sz="1400" dirty="0" smtClean="0">
                <a:cs typeface="Arial" pitchFamily="34" charset="0"/>
              </a:rPr>
              <a:t> район, принимается и утверждается Собранием представителей муниципального образования </a:t>
            </a:r>
            <a:r>
              <a:rPr lang="ru-RU" sz="1400" dirty="0" err="1" smtClean="0">
                <a:cs typeface="Arial" pitchFamily="34" charset="0"/>
              </a:rPr>
              <a:t>Чернский</a:t>
            </a:r>
            <a:r>
              <a:rPr lang="ru-RU" sz="1400" dirty="0" smtClean="0">
                <a:cs typeface="Arial" pitchFamily="34" charset="0"/>
              </a:rPr>
              <a:t> район и подписывается главой муниципального образования </a:t>
            </a:r>
            <a:r>
              <a:rPr lang="ru-RU" sz="1400" dirty="0" err="1" smtClean="0">
                <a:cs typeface="Arial" pitchFamily="34" charset="0"/>
              </a:rPr>
              <a:t>Чернский</a:t>
            </a:r>
            <a:r>
              <a:rPr lang="ru-RU" sz="1400" dirty="0" smtClean="0">
                <a:cs typeface="Arial" pitchFamily="34" charset="0"/>
              </a:rPr>
              <a:t> район.</a:t>
            </a:r>
            <a:endParaRPr lang="ru-RU" sz="1400" dirty="0">
              <a:cs typeface="Arial" pitchFamily="34" charset="0"/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0AF33-20FE-48F7-B3B4-AA4A17590297}" type="slidenum">
              <a:rPr lang="ru-RU" smtClean="0"/>
              <a:pPr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6184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476672"/>
            <a:ext cx="7992888" cy="792088"/>
          </a:xfrm>
        </p:spPr>
        <p:txBody>
          <a:bodyPr/>
          <a:lstStyle/>
          <a:p>
            <a:pPr algn="ctr"/>
            <a:r>
              <a:rPr lang="ru-RU" sz="2000" b="1" dirty="0" smtClean="0"/>
              <a:t>ОПИСАНИЕ АДМИНИСТРАТИВНО-ТЕРРИТОРИАЛЬНОГО ДЕЛЕНИЯ ЧЕРНСКОГО РАЙОНА</a:t>
            </a:r>
            <a:endParaRPr lang="ru-RU" sz="2000" b="1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51920" y="1484784"/>
            <a:ext cx="4680520" cy="4860032"/>
          </a:xfrm>
          <a:solidFill>
            <a:schemeClr val="bg2"/>
          </a:solidFill>
        </p:spPr>
        <p:txBody>
          <a:bodyPr>
            <a:normAutofit fontScale="92500" lnSpcReduction="20000"/>
          </a:bodyPr>
          <a:lstStyle/>
          <a:p>
            <a:pPr algn="just"/>
            <a:r>
              <a:rPr lang="ru-RU" sz="1600" b="1" dirty="0" smtClean="0"/>
              <a:t>Административно – территориальное деление </a:t>
            </a:r>
            <a:r>
              <a:rPr lang="ru-RU" sz="1600" b="1" dirty="0" err="1" smtClean="0"/>
              <a:t>Чернского</a:t>
            </a:r>
            <a:r>
              <a:rPr lang="ru-RU" sz="1600" b="1" dirty="0" smtClean="0"/>
              <a:t> района Тульской области </a:t>
            </a:r>
            <a:r>
              <a:rPr lang="ru-RU" sz="1600" dirty="0" smtClean="0"/>
              <a:t>-</a:t>
            </a:r>
            <a:r>
              <a:rPr lang="ru-RU" sz="1600" dirty="0"/>
              <a:t>система территориальных единиц, образованных с учётом исторических и иных местных традиций территории </a:t>
            </a:r>
            <a:r>
              <a:rPr lang="ru-RU" sz="1600" dirty="0" smtClean="0"/>
              <a:t>района, </a:t>
            </a:r>
            <a:r>
              <a:rPr lang="ru-RU" sz="1600" dirty="0"/>
              <a:t>являющееся основой для осуществления функций </a:t>
            </a:r>
            <a:r>
              <a:rPr lang="ru-RU" sz="1600" dirty="0" smtClean="0"/>
              <a:t>муниципального управления.</a:t>
            </a:r>
          </a:p>
          <a:p>
            <a:pPr algn="just">
              <a:lnSpc>
                <a:spcPct val="110000"/>
              </a:lnSpc>
            </a:pPr>
            <a:r>
              <a:rPr lang="ru-RU" sz="1700" dirty="0" err="1" smtClean="0"/>
              <a:t>Чернский</a:t>
            </a:r>
            <a:r>
              <a:rPr lang="ru-RU" sz="1700" dirty="0" smtClean="0"/>
              <a:t> район расположен в южной части Тульской области, занимает площадь 1614,0 км</a:t>
            </a:r>
            <a:r>
              <a:rPr lang="ru-RU" sz="1700" baseline="30000" dirty="0" smtClean="0"/>
              <a:t>2 .</a:t>
            </a:r>
          </a:p>
          <a:p>
            <a:pPr algn="just"/>
            <a:r>
              <a:rPr lang="ru-RU" sz="1600" dirty="0" smtClean="0"/>
              <a:t>Протяженность границ района с севера на юг 48 км, с запада на восток 120 км. В состав муниципального образования входят одно городское и три сельских поселения.</a:t>
            </a:r>
          </a:p>
          <a:p>
            <a:pPr algn="just"/>
            <a:r>
              <a:rPr lang="ru-RU" sz="1600" dirty="0" smtClean="0"/>
              <a:t>На территории района расположены 267 населенных пунктов. Численность населения составило 18375 человек, городское -5970 человек, сельское население 12405человек.</a:t>
            </a:r>
          </a:p>
          <a:p>
            <a:pPr fontAlgn="base"/>
            <a:r>
              <a:rPr lang="ru-RU" sz="1600" dirty="0" smtClean="0"/>
              <a:t>При этом на территории района  сформировано 4 муниципальных образования, в том числе:</a:t>
            </a:r>
          </a:p>
          <a:p>
            <a:pPr fontAlgn="base"/>
            <a:r>
              <a:rPr lang="ru-RU" sz="1600" dirty="0"/>
              <a:t> </a:t>
            </a:r>
            <a:r>
              <a:rPr lang="ru-RU" sz="1600" dirty="0" smtClean="0"/>
              <a:t>1 городское </a:t>
            </a:r>
          </a:p>
          <a:p>
            <a:pPr fontAlgn="base"/>
            <a:r>
              <a:rPr lang="ru-RU" sz="1600" dirty="0" smtClean="0"/>
              <a:t> 3 сельских.</a:t>
            </a:r>
          </a:p>
          <a:p>
            <a:pPr fontAlgn="base"/>
            <a:r>
              <a:rPr lang="ru-RU" sz="1600" dirty="0" smtClean="0"/>
              <a:t>Административным центром </a:t>
            </a:r>
            <a:r>
              <a:rPr lang="ru-RU" sz="1600" dirty="0" err="1" smtClean="0"/>
              <a:t>Чернского</a:t>
            </a:r>
            <a:r>
              <a:rPr lang="ru-RU" sz="1600" dirty="0" smtClean="0"/>
              <a:t> района Тульской области является рабочий поселок </a:t>
            </a:r>
            <a:r>
              <a:rPr lang="ru-RU" sz="1600" b="1" dirty="0" smtClean="0"/>
              <a:t>ЧЕРНЬ</a:t>
            </a:r>
            <a:endParaRPr lang="ru-RU" sz="1600" b="1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413" y="1253979"/>
            <a:ext cx="1152128" cy="1584175"/>
          </a:xfrm>
        </p:spPr>
      </p:pic>
      <p:pic>
        <p:nvPicPr>
          <p:cNvPr id="6" name="Picture 2" descr="Z:\ОРГОТДЕЛ\КАРТЫ\новые границы МО 3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4300" t="19096" r="22278" b="25341"/>
          <a:stretch/>
        </p:blipFill>
        <p:spPr bwMode="auto">
          <a:xfrm>
            <a:off x="-31563" y="2852936"/>
            <a:ext cx="3888432" cy="32604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0AF33-20FE-48F7-B3B4-AA4A17590297}" type="slidenum">
              <a:rPr lang="ru-RU" smtClean="0"/>
              <a:pPr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0516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85270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b="1" dirty="0"/>
              <a:t>Основные показатели социально-экономического</a:t>
            </a:r>
            <a:br>
              <a:rPr lang="ru-RU" sz="2800" b="1" dirty="0"/>
            </a:br>
            <a:r>
              <a:rPr lang="ru-RU" sz="2800" b="1" dirty="0"/>
              <a:t>развития </a:t>
            </a:r>
            <a:r>
              <a:rPr lang="ru-RU" sz="2800" b="1" dirty="0" smtClean="0"/>
              <a:t>МО </a:t>
            </a:r>
            <a:r>
              <a:rPr lang="ru-RU" sz="2800" b="1" dirty="0" err="1" smtClean="0"/>
              <a:t>Чернский</a:t>
            </a:r>
            <a:r>
              <a:rPr lang="ru-RU" sz="2800" b="1" dirty="0" smtClean="0"/>
              <a:t> район Тульской </a:t>
            </a:r>
            <a:r>
              <a:rPr lang="ru-RU" sz="2800" b="1" dirty="0"/>
              <a:t>области на </a:t>
            </a:r>
            <a:r>
              <a:rPr lang="ru-RU" sz="2800" b="1" dirty="0" smtClean="0"/>
              <a:t>2022-2026 </a:t>
            </a:r>
            <a:r>
              <a:rPr lang="ru-RU" sz="2800" b="1" dirty="0"/>
              <a:t>годы</a:t>
            </a: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17860887"/>
              </p:ext>
            </p:extLst>
          </p:nvPr>
        </p:nvGraphicFramePr>
        <p:xfrm>
          <a:off x="683568" y="1700808"/>
          <a:ext cx="8352928" cy="338221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96044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3610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3610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6409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6409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9208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751152">
                <a:tc>
                  <a:txBody>
                    <a:bodyPr/>
                    <a:lstStyle/>
                    <a:p>
                      <a:pPr algn="ctr">
                        <a:lnSpc>
                          <a:spcPts val="115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ru-RU" sz="1200" b="1" spc="0" dirty="0">
                          <a:effectLst/>
                          <a:latin typeface="+mj-lt"/>
                        </a:rPr>
                        <a:t>Наименование</a:t>
                      </a:r>
                      <a:endParaRPr lang="ru-RU" sz="1200" b="1" dirty="0">
                        <a:effectLst/>
                        <a:latin typeface="+mj-lt"/>
                        <a:ea typeface="Microsoft Sans Serif"/>
                      </a:endParaRPr>
                    </a:p>
                  </a:txBody>
                  <a:tcPr marL="6350" marR="6350" marT="0" marB="0" anchor="ctr"/>
                </a:tc>
                <a:tc>
                  <a:txBody>
                    <a:bodyPr/>
                    <a:lstStyle/>
                    <a:p>
                      <a:pPr marL="165100" algn="l">
                        <a:lnSpc>
                          <a:spcPts val="1150"/>
                        </a:lnSpc>
                        <a:spcBef>
                          <a:spcPts val="300"/>
                        </a:spcBef>
                        <a:spcAft>
                          <a:spcPts val="1200"/>
                        </a:spcAft>
                      </a:pPr>
                      <a:r>
                        <a:rPr lang="ru-RU" sz="1200" b="1" spc="0" dirty="0" smtClean="0">
                          <a:effectLst/>
                          <a:latin typeface="+mj-lt"/>
                        </a:rPr>
                        <a:t>2022</a:t>
                      </a:r>
                      <a:endParaRPr lang="ru-RU" sz="1200" b="1" dirty="0">
                        <a:effectLst/>
                        <a:latin typeface="+mj-lt"/>
                      </a:endParaRPr>
                    </a:p>
                    <a:p>
                      <a:pPr marL="165100" algn="l">
                        <a:lnSpc>
                          <a:spcPts val="115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ru-RU" sz="1200" b="1" spc="0" dirty="0" smtClean="0">
                          <a:effectLst/>
                          <a:latin typeface="+mj-lt"/>
                        </a:rPr>
                        <a:t>(факт)</a:t>
                      </a:r>
                      <a:endParaRPr lang="ru-RU" sz="1200" b="1" dirty="0">
                        <a:effectLst/>
                        <a:latin typeface="+mj-lt"/>
                        <a:ea typeface="Microsoft Sans Serif"/>
                      </a:endParaRPr>
                    </a:p>
                  </a:txBody>
                  <a:tcPr marL="6350" marR="6350" marT="0" marB="0" anchor="ctr"/>
                </a:tc>
                <a:tc>
                  <a:txBody>
                    <a:bodyPr/>
                    <a:lstStyle/>
                    <a:p>
                      <a:pPr marL="190500" algn="l">
                        <a:lnSpc>
                          <a:spcPts val="1150"/>
                        </a:lnSpc>
                        <a:spcBef>
                          <a:spcPts val="300"/>
                        </a:spcBef>
                        <a:spcAft>
                          <a:spcPts val="1200"/>
                        </a:spcAft>
                      </a:pPr>
                      <a:r>
                        <a:rPr lang="ru-RU" sz="1200" b="1" spc="0" dirty="0" smtClean="0">
                          <a:effectLst/>
                          <a:latin typeface="+mj-lt"/>
                        </a:rPr>
                        <a:t>2023</a:t>
                      </a:r>
                      <a:endParaRPr lang="ru-RU" sz="1200" b="1" dirty="0">
                        <a:effectLst/>
                        <a:latin typeface="+mj-lt"/>
                      </a:endParaRPr>
                    </a:p>
                    <a:p>
                      <a:pPr marL="88900" algn="l">
                        <a:lnSpc>
                          <a:spcPts val="115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ru-RU" sz="1200" b="1" spc="0" dirty="0">
                          <a:effectLst/>
                          <a:latin typeface="+mj-lt"/>
                        </a:rPr>
                        <a:t>(оценка)</a:t>
                      </a:r>
                      <a:endParaRPr lang="ru-RU" sz="1200" b="1" dirty="0">
                        <a:effectLst/>
                        <a:latin typeface="+mj-lt"/>
                        <a:ea typeface="Microsoft Sans Serif"/>
                      </a:endParaRPr>
                    </a:p>
                  </a:txBody>
                  <a:tcPr marL="6350" marR="6350" marT="0" marB="0" anchor="ctr"/>
                </a:tc>
                <a:tc>
                  <a:txBody>
                    <a:bodyPr/>
                    <a:lstStyle/>
                    <a:p>
                      <a:pPr marL="228600" algn="l">
                        <a:lnSpc>
                          <a:spcPts val="1150"/>
                        </a:lnSpc>
                        <a:spcBef>
                          <a:spcPts val="300"/>
                        </a:spcBef>
                        <a:spcAft>
                          <a:spcPts val="1200"/>
                        </a:spcAft>
                      </a:pPr>
                      <a:r>
                        <a:rPr lang="ru-RU" sz="1200" b="1" spc="0" dirty="0" smtClean="0">
                          <a:effectLst/>
                          <a:latin typeface="+mj-lt"/>
                        </a:rPr>
                        <a:t>2024</a:t>
                      </a:r>
                      <a:endParaRPr lang="ru-RU" sz="1200" b="1" dirty="0">
                        <a:effectLst/>
                        <a:latin typeface="+mj-lt"/>
                      </a:endParaRPr>
                    </a:p>
                    <a:p>
                      <a:pPr marL="101600" algn="l">
                        <a:lnSpc>
                          <a:spcPts val="115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ru-RU" sz="1200" b="1" spc="0" dirty="0">
                          <a:effectLst/>
                          <a:latin typeface="+mj-lt"/>
                        </a:rPr>
                        <a:t>(прогноз)</a:t>
                      </a:r>
                      <a:endParaRPr lang="ru-RU" sz="1200" b="1" dirty="0">
                        <a:effectLst/>
                        <a:latin typeface="+mj-lt"/>
                        <a:ea typeface="Microsoft Sans Serif"/>
                      </a:endParaRPr>
                    </a:p>
                  </a:txBody>
                  <a:tcPr marL="6350" marR="6350" marT="0" marB="0" anchor="ctr"/>
                </a:tc>
                <a:tc>
                  <a:txBody>
                    <a:bodyPr/>
                    <a:lstStyle/>
                    <a:p>
                      <a:pPr marL="228600" algn="l">
                        <a:lnSpc>
                          <a:spcPts val="1150"/>
                        </a:lnSpc>
                        <a:spcBef>
                          <a:spcPts val="300"/>
                        </a:spcBef>
                        <a:spcAft>
                          <a:spcPts val="1200"/>
                        </a:spcAft>
                      </a:pPr>
                      <a:r>
                        <a:rPr lang="ru-RU" sz="1200" b="1" spc="0" dirty="0" smtClean="0">
                          <a:effectLst/>
                          <a:latin typeface="+mj-lt"/>
                        </a:rPr>
                        <a:t>2025</a:t>
                      </a:r>
                      <a:endParaRPr lang="ru-RU" sz="1200" b="1" dirty="0">
                        <a:effectLst/>
                        <a:latin typeface="+mj-lt"/>
                      </a:endParaRPr>
                    </a:p>
                    <a:p>
                      <a:pPr marL="101600" algn="l">
                        <a:lnSpc>
                          <a:spcPts val="115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ru-RU" sz="1200" b="1" spc="0" dirty="0">
                          <a:effectLst/>
                          <a:latin typeface="+mj-lt"/>
                        </a:rPr>
                        <a:t>(прогноз)</a:t>
                      </a:r>
                      <a:endParaRPr lang="ru-RU" sz="1200" b="1" dirty="0">
                        <a:effectLst/>
                        <a:latin typeface="+mj-lt"/>
                        <a:ea typeface="Microsoft Sans Serif"/>
                      </a:endParaRPr>
                    </a:p>
                  </a:txBody>
                  <a:tcPr marL="6350" marR="6350" marT="0" marB="0" anchor="ctr"/>
                </a:tc>
                <a:tc>
                  <a:txBody>
                    <a:bodyPr/>
                    <a:lstStyle/>
                    <a:p>
                      <a:pPr marL="215900" algn="l">
                        <a:lnSpc>
                          <a:spcPts val="1150"/>
                        </a:lnSpc>
                        <a:spcBef>
                          <a:spcPts val="300"/>
                        </a:spcBef>
                        <a:spcAft>
                          <a:spcPts val="1200"/>
                        </a:spcAft>
                      </a:pPr>
                      <a:r>
                        <a:rPr lang="ru-RU" sz="1200" b="1" spc="0" dirty="0" smtClean="0">
                          <a:effectLst/>
                          <a:latin typeface="+mj-lt"/>
                        </a:rPr>
                        <a:t>2026</a:t>
                      </a:r>
                      <a:endParaRPr lang="ru-RU" sz="1200" b="1" dirty="0">
                        <a:effectLst/>
                        <a:latin typeface="+mj-lt"/>
                      </a:endParaRPr>
                    </a:p>
                    <a:p>
                      <a:pPr algn="l">
                        <a:lnSpc>
                          <a:spcPts val="115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ru-RU" sz="1200" b="1" spc="0" dirty="0">
                          <a:effectLst/>
                          <a:latin typeface="+mj-lt"/>
                        </a:rPr>
                        <a:t>(прогноз)</a:t>
                      </a:r>
                      <a:endParaRPr lang="ru-RU" sz="1200" b="1" dirty="0">
                        <a:effectLst/>
                        <a:latin typeface="+mj-lt"/>
                        <a:ea typeface="Microsoft Sans Serif"/>
                      </a:endParaRPr>
                    </a:p>
                  </a:txBody>
                  <a:tcPr marL="6350" marR="6350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11051">
                <a:tc>
                  <a:txBody>
                    <a:bodyPr/>
                    <a:lstStyle/>
                    <a:p>
                      <a:pPr algn="l">
                        <a:lnSpc>
                          <a:spcPts val="11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ru-RU" sz="1200" b="1" spc="0" dirty="0">
                          <a:effectLst/>
                          <a:latin typeface="+mj-lt"/>
                        </a:rPr>
                        <a:t>Численность постоянного населения (среднегодовая), </a:t>
                      </a:r>
                      <a:r>
                        <a:rPr lang="ru-RU" sz="1200" b="1" spc="0" dirty="0" smtClean="0">
                          <a:effectLst/>
                          <a:latin typeface="+mj-lt"/>
                        </a:rPr>
                        <a:t>чел</a:t>
                      </a:r>
                      <a:r>
                        <a:rPr lang="ru-RU" sz="1200" b="1" spc="0" dirty="0">
                          <a:effectLst/>
                          <a:latin typeface="+mj-lt"/>
                        </a:rPr>
                        <a:t>.</a:t>
                      </a:r>
                      <a:endParaRPr lang="ru-RU" sz="1200" b="1" dirty="0">
                        <a:effectLst/>
                        <a:latin typeface="+mj-lt"/>
                        <a:ea typeface="Microsoft Sans Serif"/>
                      </a:endParaRPr>
                    </a:p>
                  </a:txBody>
                  <a:tcPr marL="6350" marR="6350" marT="0" marB="0" anchor="ctr"/>
                </a:tc>
                <a:tc>
                  <a:txBody>
                    <a:bodyPr/>
                    <a:lstStyle/>
                    <a:p>
                      <a:pPr marL="101600" algn="ctr">
                        <a:lnSpc>
                          <a:spcPts val="11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ru-RU" sz="1200" b="1" spc="0" dirty="0" smtClean="0">
                          <a:effectLst/>
                          <a:latin typeface="+mj-lt"/>
                        </a:rPr>
                        <a:t>18689</a:t>
                      </a:r>
                      <a:endParaRPr lang="ru-RU" sz="1200" b="1" dirty="0">
                        <a:effectLst/>
                        <a:latin typeface="+mj-lt"/>
                        <a:ea typeface="Microsoft Sans Serif"/>
                      </a:endParaRPr>
                    </a:p>
                  </a:txBody>
                  <a:tcPr marL="6350" marR="6350" marT="0" marB="0" anchor="ctr"/>
                </a:tc>
                <a:tc>
                  <a:txBody>
                    <a:bodyPr/>
                    <a:lstStyle/>
                    <a:p>
                      <a:pPr marL="88900" algn="ctr">
                        <a:lnSpc>
                          <a:spcPts val="11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ru-RU" sz="1200" b="1" spc="0" dirty="0" smtClean="0">
                          <a:effectLst/>
                          <a:latin typeface="+mj-lt"/>
                        </a:rPr>
                        <a:t>18375</a:t>
                      </a:r>
                      <a:endParaRPr lang="ru-RU" sz="1200" b="1" dirty="0">
                        <a:effectLst/>
                        <a:latin typeface="+mj-lt"/>
                        <a:ea typeface="Microsoft Sans Serif"/>
                      </a:endParaRPr>
                    </a:p>
                  </a:txBody>
                  <a:tcPr marL="6350" marR="6350" marT="0" marB="0" anchor="ctr"/>
                </a:tc>
                <a:tc>
                  <a:txBody>
                    <a:bodyPr/>
                    <a:lstStyle/>
                    <a:p>
                      <a:pPr marL="88900" marR="0" lvl="0" indent="0" algn="ctr" defTabSz="914400" rtl="0" eaLnBrk="1" fontAlgn="auto" latinLnBrk="0" hangingPunct="1">
                        <a:lnSpc>
                          <a:spcPts val="11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18375</a:t>
                      </a:r>
                      <a:endParaRPr kumimoji="0" lang="ru-RU" sz="12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/>
                        <a:ea typeface="Microsoft Sans Serif"/>
                        <a:cs typeface="+mn-cs"/>
                      </a:endParaRPr>
                    </a:p>
                  </a:txBody>
                  <a:tcPr marL="6350" marR="6350" marT="0" marB="0" anchor="ctr"/>
                </a:tc>
                <a:tc>
                  <a:txBody>
                    <a:bodyPr/>
                    <a:lstStyle/>
                    <a:p>
                      <a:pPr marL="88900" marR="0" lvl="0" indent="0" algn="ctr" defTabSz="914400" rtl="0" eaLnBrk="1" fontAlgn="auto" latinLnBrk="0" hangingPunct="1">
                        <a:lnSpc>
                          <a:spcPts val="11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18375</a:t>
                      </a:r>
                      <a:endParaRPr kumimoji="0" lang="ru-RU" sz="12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/>
                        <a:ea typeface="Microsoft Sans Serif"/>
                        <a:cs typeface="+mn-cs"/>
                      </a:endParaRPr>
                    </a:p>
                  </a:txBody>
                  <a:tcPr marL="6350" marR="6350" marT="0" marB="0" anchor="ctr"/>
                </a:tc>
                <a:tc>
                  <a:txBody>
                    <a:bodyPr/>
                    <a:lstStyle/>
                    <a:p>
                      <a:pPr marL="88900" marR="0" lvl="0" indent="0" algn="ctr" defTabSz="914400" rtl="0" eaLnBrk="1" fontAlgn="auto" latinLnBrk="0" hangingPunct="1">
                        <a:lnSpc>
                          <a:spcPts val="11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18375</a:t>
                      </a:r>
                      <a:endParaRPr kumimoji="0" lang="ru-RU" sz="12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/>
                        <a:ea typeface="Microsoft Sans Serif"/>
                        <a:cs typeface="+mn-cs"/>
                      </a:endParaRPr>
                    </a:p>
                  </a:txBody>
                  <a:tcPr marL="6350" marR="6350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51668">
                <a:tc>
                  <a:txBody>
                    <a:bodyPr/>
                    <a:lstStyle/>
                    <a:p>
                      <a:pPr algn="l">
                        <a:lnSpc>
                          <a:spcPts val="11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ru-RU" sz="1200" b="1" spc="0" dirty="0" smtClean="0">
                          <a:effectLst/>
                          <a:latin typeface="+mj-lt"/>
                        </a:rPr>
                        <a:t>Продукция сельского хозяйства в хозяйствах всех категорий (</a:t>
                      </a:r>
                      <a:r>
                        <a:rPr lang="ru-RU" sz="1200" b="1" spc="0" dirty="0" err="1" smtClean="0">
                          <a:effectLst/>
                          <a:latin typeface="+mj-lt"/>
                        </a:rPr>
                        <a:t>млн.руб</a:t>
                      </a:r>
                      <a:r>
                        <a:rPr lang="ru-RU" sz="1200" b="1" spc="0" dirty="0" smtClean="0">
                          <a:effectLst/>
                          <a:latin typeface="+mj-lt"/>
                        </a:rPr>
                        <a:t>.)</a:t>
                      </a:r>
                      <a:endParaRPr lang="ru-RU" sz="1200" b="1" dirty="0">
                        <a:effectLst/>
                        <a:latin typeface="+mj-lt"/>
                        <a:ea typeface="Microsoft Sans Serif"/>
                      </a:endParaRPr>
                    </a:p>
                  </a:txBody>
                  <a:tcPr marL="6350" marR="63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effectLst/>
                          <a:latin typeface="+mj-lt"/>
                          <a:ea typeface="Microsoft Sans Serif"/>
                        </a:rPr>
                        <a:t>5532,36</a:t>
                      </a:r>
                      <a:endParaRPr lang="ru-RU" sz="1200" b="1" dirty="0">
                        <a:effectLst/>
                        <a:latin typeface="+mj-lt"/>
                        <a:ea typeface="Microsoft Sans Serif"/>
                      </a:endParaRPr>
                    </a:p>
                  </a:txBody>
                  <a:tcPr marL="6350" marR="6350" marT="0" marB="0" anchor="b"/>
                </a:tc>
                <a:tc>
                  <a:txBody>
                    <a:bodyPr/>
                    <a:lstStyle/>
                    <a:p>
                      <a:pPr marL="88900" algn="ctr">
                        <a:lnSpc>
                          <a:spcPts val="11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effectLst/>
                          <a:latin typeface="+mj-lt"/>
                          <a:ea typeface="Microsoft Sans Serif"/>
                        </a:rPr>
                        <a:t>6226,57</a:t>
                      </a:r>
                      <a:endParaRPr lang="ru-RU" sz="1200" b="1" dirty="0">
                        <a:effectLst/>
                        <a:latin typeface="+mj-lt"/>
                        <a:ea typeface="Microsoft Sans Serif"/>
                      </a:endParaRPr>
                    </a:p>
                  </a:txBody>
                  <a:tcPr marL="6350" marR="6350" marT="0" marB="0" anchor="b"/>
                </a:tc>
                <a:tc>
                  <a:txBody>
                    <a:bodyPr/>
                    <a:lstStyle/>
                    <a:p>
                      <a:pPr marL="101600" algn="ctr">
                        <a:lnSpc>
                          <a:spcPts val="11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effectLst/>
                          <a:latin typeface="+mj-lt"/>
                          <a:ea typeface="Microsoft Sans Serif"/>
                        </a:rPr>
                        <a:t>6765,31</a:t>
                      </a:r>
                      <a:endParaRPr lang="ru-RU" sz="1200" b="1" dirty="0">
                        <a:effectLst/>
                        <a:latin typeface="+mj-lt"/>
                        <a:ea typeface="Microsoft Sans Serif"/>
                      </a:endParaRPr>
                    </a:p>
                  </a:txBody>
                  <a:tcPr marL="6350" marR="6350" marT="0" marB="0" anchor="b"/>
                </a:tc>
                <a:tc>
                  <a:txBody>
                    <a:bodyPr/>
                    <a:lstStyle/>
                    <a:p>
                      <a:pPr marL="101600" algn="ctr">
                        <a:lnSpc>
                          <a:spcPts val="11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effectLst/>
                          <a:latin typeface="+mj-lt"/>
                          <a:ea typeface="Microsoft Sans Serif"/>
                        </a:rPr>
                        <a:t>7259,32</a:t>
                      </a:r>
                      <a:endParaRPr lang="ru-RU" sz="1200" b="1" dirty="0">
                        <a:effectLst/>
                        <a:latin typeface="+mj-lt"/>
                        <a:ea typeface="Microsoft Sans Serif"/>
                      </a:endParaRPr>
                    </a:p>
                  </a:txBody>
                  <a:tcPr marL="6350" marR="63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effectLst/>
                          <a:latin typeface="+mj-lt"/>
                          <a:ea typeface="Microsoft Sans Serif"/>
                        </a:rPr>
                        <a:t>7853,32</a:t>
                      </a:r>
                      <a:endParaRPr lang="ru-RU" sz="1200" b="1" dirty="0">
                        <a:effectLst/>
                        <a:latin typeface="+mj-lt"/>
                        <a:ea typeface="Microsoft Sans Serif"/>
                      </a:endParaRPr>
                    </a:p>
                  </a:txBody>
                  <a:tcPr marL="6350" marR="6350" marT="0" marB="0" anchor="b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14651">
                <a:tc>
                  <a:txBody>
                    <a:bodyPr/>
                    <a:lstStyle/>
                    <a:p>
                      <a:pPr algn="l">
                        <a:lnSpc>
                          <a:spcPts val="11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ru-RU" sz="1200" b="1" spc="0" dirty="0" smtClean="0">
                          <a:effectLst/>
                          <a:latin typeface="+mj-lt"/>
                        </a:rPr>
                        <a:t>Финансовый результат по всем видам деятельности (тыс. руб.)</a:t>
                      </a:r>
                      <a:endParaRPr lang="ru-RU" sz="1200" b="1" dirty="0">
                        <a:effectLst/>
                        <a:latin typeface="+mj-lt"/>
                        <a:ea typeface="Microsoft Sans Serif"/>
                      </a:endParaRPr>
                    </a:p>
                  </a:txBody>
                  <a:tcPr marL="6350" marR="63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effectLst/>
                          <a:latin typeface="+mj-lt"/>
                          <a:ea typeface="Microsoft Sans Serif"/>
                        </a:rPr>
                        <a:t>434603,25</a:t>
                      </a:r>
                      <a:endParaRPr lang="ru-RU" sz="1200" b="1" dirty="0">
                        <a:effectLst/>
                        <a:latin typeface="+mj-lt"/>
                        <a:ea typeface="Microsoft Sans Serif"/>
                      </a:endParaRPr>
                    </a:p>
                  </a:txBody>
                  <a:tcPr marL="6350" marR="6350" marT="0" marB="0" anchor="b"/>
                </a:tc>
                <a:tc>
                  <a:txBody>
                    <a:bodyPr/>
                    <a:lstStyle/>
                    <a:p>
                      <a:pPr marL="88900" algn="ctr">
                        <a:lnSpc>
                          <a:spcPts val="11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effectLst/>
                          <a:latin typeface="+mj-lt"/>
                          <a:ea typeface="Microsoft Sans Serif"/>
                        </a:rPr>
                        <a:t>484799,48</a:t>
                      </a:r>
                      <a:endParaRPr lang="ru-RU" sz="1200" b="1" dirty="0">
                        <a:effectLst/>
                        <a:latin typeface="+mj-lt"/>
                        <a:ea typeface="Microsoft Sans Serif"/>
                      </a:endParaRPr>
                    </a:p>
                  </a:txBody>
                  <a:tcPr marL="6350" marR="6350" marT="0" marB="0" anchor="b"/>
                </a:tc>
                <a:tc>
                  <a:txBody>
                    <a:bodyPr/>
                    <a:lstStyle/>
                    <a:p>
                      <a:pPr marL="101600" algn="ctr">
                        <a:lnSpc>
                          <a:spcPts val="11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effectLst/>
                          <a:latin typeface="+mj-lt"/>
                          <a:ea typeface="Microsoft Sans Serif"/>
                        </a:rPr>
                        <a:t>533682,13</a:t>
                      </a:r>
                      <a:endParaRPr lang="ru-RU" sz="1200" b="1" dirty="0">
                        <a:effectLst/>
                        <a:latin typeface="+mj-lt"/>
                        <a:ea typeface="Microsoft Sans Serif"/>
                      </a:endParaRPr>
                    </a:p>
                  </a:txBody>
                  <a:tcPr marL="6350" marR="6350" marT="0" marB="0" anchor="b"/>
                </a:tc>
                <a:tc>
                  <a:txBody>
                    <a:bodyPr/>
                    <a:lstStyle/>
                    <a:p>
                      <a:pPr marL="101600" algn="ctr">
                        <a:lnSpc>
                          <a:spcPts val="11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effectLst/>
                          <a:latin typeface="+mj-lt"/>
                          <a:ea typeface="Microsoft Sans Serif"/>
                        </a:rPr>
                        <a:t>589125,09</a:t>
                      </a:r>
                      <a:endParaRPr lang="ru-RU" sz="1200" b="1" dirty="0">
                        <a:effectLst/>
                        <a:latin typeface="+mj-lt"/>
                        <a:ea typeface="Microsoft Sans Serif"/>
                      </a:endParaRPr>
                    </a:p>
                  </a:txBody>
                  <a:tcPr marL="6350" marR="63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effectLst/>
                          <a:latin typeface="+mj-lt"/>
                          <a:ea typeface="Microsoft Sans Serif"/>
                        </a:rPr>
                        <a:t>650177,73</a:t>
                      </a:r>
                      <a:endParaRPr lang="ru-RU" sz="1200" b="1" dirty="0">
                        <a:effectLst/>
                        <a:latin typeface="+mj-lt"/>
                        <a:ea typeface="Microsoft Sans Serif"/>
                      </a:endParaRPr>
                    </a:p>
                  </a:txBody>
                  <a:tcPr marL="6350" marR="6350" marT="0" marB="0" anchor="b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8687">
                <a:tc>
                  <a:txBody>
                    <a:bodyPr/>
                    <a:lstStyle/>
                    <a:p>
                      <a:pPr algn="l">
                        <a:lnSpc>
                          <a:spcPts val="11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ru-RU" sz="1200" b="1" spc="0" dirty="0">
                          <a:effectLst/>
                          <a:latin typeface="+mj-lt"/>
                        </a:rPr>
                        <a:t>Среднемесячная заработная плата, руб.</a:t>
                      </a:r>
                      <a:endParaRPr lang="ru-RU" sz="1200" b="1" dirty="0">
                        <a:effectLst/>
                        <a:latin typeface="+mj-lt"/>
                        <a:ea typeface="Microsoft Sans Serif"/>
                      </a:endParaRPr>
                    </a:p>
                  </a:txBody>
                  <a:tcPr marL="6350" marR="63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effectLst/>
                          <a:latin typeface="+mj-lt"/>
                          <a:ea typeface="Microsoft Sans Serif"/>
                        </a:rPr>
                        <a:t>39475,27</a:t>
                      </a:r>
                      <a:endParaRPr lang="ru-RU" sz="1200" b="1" dirty="0">
                        <a:effectLst/>
                        <a:latin typeface="+mj-lt"/>
                        <a:ea typeface="Microsoft Sans Serif"/>
                      </a:endParaRPr>
                    </a:p>
                  </a:txBody>
                  <a:tcPr marL="6350" marR="6350" marT="0" marB="0" anchor="b"/>
                </a:tc>
                <a:tc>
                  <a:txBody>
                    <a:bodyPr/>
                    <a:lstStyle/>
                    <a:p>
                      <a:pPr marL="88900" algn="ctr">
                        <a:lnSpc>
                          <a:spcPts val="11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effectLst/>
                          <a:latin typeface="+mj-lt"/>
                          <a:ea typeface="Microsoft Sans Serif"/>
                        </a:rPr>
                        <a:t>46419,98</a:t>
                      </a:r>
                      <a:endParaRPr lang="ru-RU" sz="1200" b="1" dirty="0">
                        <a:effectLst/>
                        <a:latin typeface="+mj-lt"/>
                        <a:ea typeface="Microsoft Sans Serif"/>
                      </a:endParaRPr>
                    </a:p>
                  </a:txBody>
                  <a:tcPr marL="6350" marR="6350" marT="0" marB="0" anchor="b"/>
                </a:tc>
                <a:tc>
                  <a:txBody>
                    <a:bodyPr/>
                    <a:lstStyle/>
                    <a:p>
                      <a:pPr marL="101600" algn="ctr">
                        <a:lnSpc>
                          <a:spcPts val="11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effectLst/>
                          <a:latin typeface="+mj-lt"/>
                          <a:ea typeface="Microsoft Sans Serif"/>
                        </a:rPr>
                        <a:t>51052,56</a:t>
                      </a:r>
                      <a:endParaRPr lang="ru-RU" sz="1200" b="1" dirty="0">
                        <a:effectLst/>
                        <a:latin typeface="+mj-lt"/>
                        <a:ea typeface="Microsoft Sans Serif"/>
                      </a:endParaRPr>
                    </a:p>
                  </a:txBody>
                  <a:tcPr marL="6350" marR="6350" marT="0" marB="0" anchor="b"/>
                </a:tc>
                <a:tc>
                  <a:txBody>
                    <a:bodyPr/>
                    <a:lstStyle/>
                    <a:p>
                      <a:pPr marL="101600" algn="ctr">
                        <a:lnSpc>
                          <a:spcPts val="11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effectLst/>
                          <a:latin typeface="+mj-lt"/>
                          <a:ea typeface="Microsoft Sans Serif"/>
                        </a:rPr>
                        <a:t>54823,7</a:t>
                      </a:r>
                      <a:endParaRPr lang="ru-RU" sz="1200" b="1" dirty="0">
                        <a:effectLst/>
                        <a:latin typeface="+mj-lt"/>
                        <a:ea typeface="Microsoft Sans Serif"/>
                      </a:endParaRPr>
                    </a:p>
                  </a:txBody>
                  <a:tcPr marL="6350" marR="63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effectLst/>
                          <a:latin typeface="+mj-lt"/>
                          <a:ea typeface="Microsoft Sans Serif"/>
                        </a:rPr>
                        <a:t>58835,35</a:t>
                      </a:r>
                      <a:endParaRPr lang="ru-RU" sz="1200" b="1" dirty="0">
                        <a:effectLst/>
                        <a:latin typeface="+mj-lt"/>
                        <a:ea typeface="Microsoft Sans Serif"/>
                      </a:endParaRPr>
                    </a:p>
                  </a:txBody>
                  <a:tcPr marL="6350" marR="6350" marT="0" marB="0" anchor="b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0886">
                <a:tc>
                  <a:txBody>
                    <a:bodyPr/>
                    <a:lstStyle/>
                    <a:p>
                      <a:pPr algn="l">
                        <a:lnSpc>
                          <a:spcPts val="11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endParaRPr lang="ru-RU" sz="1200" b="1" dirty="0">
                        <a:effectLst/>
                        <a:latin typeface="+mj-lt"/>
                        <a:ea typeface="Microsoft Sans Serif"/>
                      </a:endParaRPr>
                    </a:p>
                  </a:txBody>
                  <a:tcPr marL="6350" marR="6350" marT="0" marB="0" anchor="b"/>
                </a:tc>
                <a:tc>
                  <a:txBody>
                    <a:bodyPr/>
                    <a:lstStyle/>
                    <a:p>
                      <a:pPr marL="101600" algn="ctr">
                        <a:lnSpc>
                          <a:spcPts val="11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endParaRPr lang="ru-RU" sz="1200" b="1" dirty="0">
                        <a:effectLst/>
                        <a:latin typeface="+mj-lt"/>
                        <a:ea typeface="Microsoft Sans Serif"/>
                      </a:endParaRPr>
                    </a:p>
                  </a:txBody>
                  <a:tcPr marL="6350" marR="6350" marT="0" marB="0" anchor="b"/>
                </a:tc>
                <a:tc>
                  <a:txBody>
                    <a:bodyPr/>
                    <a:lstStyle/>
                    <a:p>
                      <a:pPr marL="88900" algn="ctr">
                        <a:lnSpc>
                          <a:spcPts val="11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endParaRPr lang="ru-RU" sz="1200" b="1" dirty="0">
                        <a:effectLst/>
                        <a:latin typeface="+mj-lt"/>
                        <a:ea typeface="Microsoft Sans Serif"/>
                      </a:endParaRPr>
                    </a:p>
                  </a:txBody>
                  <a:tcPr marL="6350" marR="6350" marT="0" marB="0" anchor="b"/>
                </a:tc>
                <a:tc>
                  <a:txBody>
                    <a:bodyPr/>
                    <a:lstStyle/>
                    <a:p>
                      <a:pPr marL="101600" algn="ctr">
                        <a:lnSpc>
                          <a:spcPts val="11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endParaRPr lang="ru-RU" sz="1200" b="1">
                        <a:effectLst/>
                        <a:latin typeface="+mj-lt"/>
                        <a:ea typeface="Microsoft Sans Serif"/>
                      </a:endParaRPr>
                    </a:p>
                  </a:txBody>
                  <a:tcPr marL="6350" marR="6350" marT="0" marB="0" anchor="b"/>
                </a:tc>
                <a:tc>
                  <a:txBody>
                    <a:bodyPr/>
                    <a:lstStyle/>
                    <a:p>
                      <a:pPr marL="101600" algn="ctr">
                        <a:lnSpc>
                          <a:spcPts val="11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endParaRPr lang="ru-RU" sz="1200" b="1" dirty="0">
                        <a:effectLst/>
                        <a:latin typeface="+mj-lt"/>
                        <a:ea typeface="Microsoft Sans Serif"/>
                      </a:endParaRPr>
                    </a:p>
                  </a:txBody>
                  <a:tcPr marL="6350" marR="63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endParaRPr lang="ru-RU" sz="1200" b="1" dirty="0">
                        <a:effectLst/>
                        <a:latin typeface="+mj-lt"/>
                        <a:ea typeface="Microsoft Sans Serif"/>
                      </a:endParaRPr>
                    </a:p>
                  </a:txBody>
                  <a:tcPr marL="6350" marR="6350" marT="0" marB="0" anchor="b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18507">
                <a:tc>
                  <a:txBody>
                    <a:bodyPr/>
                    <a:lstStyle/>
                    <a:p>
                      <a:pPr algn="l">
                        <a:lnSpc>
                          <a:spcPts val="11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ru-RU" sz="1200" b="1" spc="0" dirty="0">
                          <a:effectLst/>
                          <a:latin typeface="+mj-lt"/>
                        </a:rPr>
                        <a:t>Фонд оплаты труда, </a:t>
                      </a:r>
                      <a:r>
                        <a:rPr lang="ru-RU" sz="1200" b="1" spc="0" dirty="0" err="1" smtClean="0">
                          <a:effectLst/>
                          <a:latin typeface="+mj-lt"/>
                        </a:rPr>
                        <a:t>тыс.руб</a:t>
                      </a:r>
                      <a:r>
                        <a:rPr lang="ru-RU" sz="1200" b="1" spc="0" dirty="0">
                          <a:effectLst/>
                          <a:latin typeface="+mj-lt"/>
                        </a:rPr>
                        <a:t>.</a:t>
                      </a:r>
                      <a:endParaRPr lang="ru-RU" sz="1200" b="1" dirty="0">
                        <a:effectLst/>
                        <a:latin typeface="+mj-lt"/>
                        <a:ea typeface="Microsoft Sans Serif"/>
                      </a:endParaRPr>
                    </a:p>
                  </a:txBody>
                  <a:tcPr marL="6350" marR="63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effectLst/>
                          <a:latin typeface="+mj-lt"/>
                          <a:ea typeface="Microsoft Sans Serif"/>
                        </a:rPr>
                        <a:t>1304150,04</a:t>
                      </a:r>
                      <a:endParaRPr lang="ru-RU" sz="1200" b="1" dirty="0">
                        <a:effectLst/>
                        <a:latin typeface="+mj-lt"/>
                        <a:ea typeface="Microsoft Sans Serif"/>
                      </a:endParaRPr>
                    </a:p>
                  </a:txBody>
                  <a:tcPr marL="6350" marR="6350" marT="0" marB="0" anchor="b"/>
                </a:tc>
                <a:tc>
                  <a:txBody>
                    <a:bodyPr/>
                    <a:lstStyle/>
                    <a:p>
                      <a:pPr marL="88900" algn="ctr">
                        <a:lnSpc>
                          <a:spcPts val="11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effectLst/>
                          <a:latin typeface="+mj-lt"/>
                          <a:ea typeface="Microsoft Sans Serif"/>
                        </a:rPr>
                        <a:t>1581435,72</a:t>
                      </a:r>
                      <a:endParaRPr lang="ru-RU" sz="1200" b="1" dirty="0">
                        <a:effectLst/>
                        <a:latin typeface="+mj-lt"/>
                        <a:ea typeface="Microsoft Sans Serif"/>
                      </a:endParaRPr>
                    </a:p>
                  </a:txBody>
                  <a:tcPr marL="6350" marR="6350" marT="0" marB="0" anchor="b"/>
                </a:tc>
                <a:tc>
                  <a:txBody>
                    <a:bodyPr/>
                    <a:lstStyle/>
                    <a:p>
                      <a:pPr marL="101600" algn="ctr">
                        <a:lnSpc>
                          <a:spcPts val="11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effectLst/>
                          <a:latin typeface="+mj-lt"/>
                          <a:ea typeface="Microsoft Sans Serif"/>
                        </a:rPr>
                        <a:t>1731906,95</a:t>
                      </a:r>
                      <a:endParaRPr lang="ru-RU" sz="1200" b="1" dirty="0">
                        <a:effectLst/>
                        <a:latin typeface="+mj-lt"/>
                        <a:ea typeface="Microsoft Sans Serif"/>
                      </a:endParaRPr>
                    </a:p>
                  </a:txBody>
                  <a:tcPr marL="6350" marR="6350" marT="0" marB="0" anchor="b"/>
                </a:tc>
                <a:tc>
                  <a:txBody>
                    <a:bodyPr/>
                    <a:lstStyle/>
                    <a:p>
                      <a:pPr marL="101600" algn="ctr">
                        <a:lnSpc>
                          <a:spcPts val="11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effectLst/>
                          <a:latin typeface="+mj-lt"/>
                          <a:ea typeface="Microsoft Sans Serif"/>
                        </a:rPr>
                        <a:t>1853260,36</a:t>
                      </a:r>
                      <a:endParaRPr lang="ru-RU" sz="1200" b="1" dirty="0">
                        <a:effectLst/>
                        <a:latin typeface="+mj-lt"/>
                        <a:ea typeface="Microsoft Sans Serif"/>
                      </a:endParaRPr>
                    </a:p>
                  </a:txBody>
                  <a:tcPr marL="6350" marR="63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effectLst/>
                          <a:latin typeface="+mj-lt"/>
                          <a:ea typeface="Microsoft Sans Serif"/>
                        </a:rPr>
                        <a:t>1981103,88</a:t>
                      </a:r>
                      <a:endParaRPr lang="ru-RU" sz="1200" b="1" dirty="0">
                        <a:effectLst/>
                        <a:latin typeface="+mj-lt"/>
                        <a:ea typeface="Microsoft Sans Serif"/>
                      </a:endParaRPr>
                    </a:p>
                  </a:txBody>
                  <a:tcPr marL="6350" marR="6350" marT="0" marB="0" anchor="b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>
                        <a:lnSpc>
                          <a:spcPts val="156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endParaRPr lang="ru-RU" sz="1200" b="1" dirty="0">
                        <a:effectLst/>
                        <a:latin typeface="+mj-lt"/>
                        <a:ea typeface="Microsoft Sans Serif"/>
                      </a:endParaRPr>
                    </a:p>
                  </a:txBody>
                  <a:tcPr marL="6350" marR="6350" marT="0" marB="0"/>
                </a:tc>
                <a:tc>
                  <a:txBody>
                    <a:bodyPr/>
                    <a:lstStyle/>
                    <a:p>
                      <a:pPr marL="165100" algn="l">
                        <a:lnSpc>
                          <a:spcPts val="11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endParaRPr lang="ru-RU" sz="1200" b="1" dirty="0">
                        <a:effectLst/>
                        <a:latin typeface="+mj-lt"/>
                        <a:ea typeface="Microsoft Sans Serif"/>
                      </a:endParaRPr>
                    </a:p>
                  </a:txBody>
                  <a:tcPr marL="6350" marR="6350" marT="0" marB="0" anchor="ctr"/>
                </a:tc>
                <a:tc>
                  <a:txBody>
                    <a:bodyPr/>
                    <a:lstStyle/>
                    <a:p>
                      <a:pPr marL="190500" algn="l">
                        <a:lnSpc>
                          <a:spcPts val="11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endParaRPr lang="ru-RU" sz="1200" b="1" dirty="0">
                        <a:effectLst/>
                        <a:latin typeface="+mj-lt"/>
                        <a:ea typeface="Microsoft Sans Serif"/>
                      </a:endParaRPr>
                    </a:p>
                  </a:txBody>
                  <a:tcPr marL="6350" marR="6350" marT="0" marB="0" anchor="ctr"/>
                </a:tc>
                <a:tc>
                  <a:txBody>
                    <a:bodyPr/>
                    <a:lstStyle/>
                    <a:p>
                      <a:pPr marL="228600" algn="l">
                        <a:lnSpc>
                          <a:spcPts val="11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endParaRPr lang="ru-RU" sz="1200" b="1" dirty="0">
                        <a:effectLst/>
                        <a:latin typeface="+mj-lt"/>
                        <a:ea typeface="Microsoft Sans Serif"/>
                      </a:endParaRPr>
                    </a:p>
                  </a:txBody>
                  <a:tcPr marL="6350" marR="6350" marT="0" marB="0" anchor="ctr"/>
                </a:tc>
                <a:tc>
                  <a:txBody>
                    <a:bodyPr/>
                    <a:lstStyle/>
                    <a:p>
                      <a:pPr marL="228600" algn="l">
                        <a:lnSpc>
                          <a:spcPts val="11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endParaRPr lang="ru-RU" sz="1200" b="1" dirty="0">
                        <a:effectLst/>
                        <a:latin typeface="+mj-lt"/>
                        <a:ea typeface="Microsoft Sans Serif"/>
                      </a:endParaRPr>
                    </a:p>
                  </a:txBody>
                  <a:tcPr marL="6350" marR="6350" marT="0" marB="0" anchor="ctr"/>
                </a:tc>
                <a:tc>
                  <a:txBody>
                    <a:bodyPr/>
                    <a:lstStyle/>
                    <a:p>
                      <a:pPr marL="215900" algn="l">
                        <a:lnSpc>
                          <a:spcPts val="11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endParaRPr lang="ru-RU" sz="1200" b="1" dirty="0">
                        <a:effectLst/>
                        <a:latin typeface="+mj-lt"/>
                        <a:ea typeface="Microsoft Sans Serif"/>
                      </a:endParaRPr>
                    </a:p>
                  </a:txBody>
                  <a:tcPr marL="6350" marR="6350" marT="0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503596">
                <a:tc>
                  <a:txBody>
                    <a:bodyPr/>
                    <a:lstStyle/>
                    <a:p>
                      <a:pPr algn="l">
                        <a:lnSpc>
                          <a:spcPts val="11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ru-RU" sz="1200" b="1" spc="0" dirty="0" smtClean="0">
                          <a:effectLst/>
                          <a:latin typeface="+mj-lt"/>
                        </a:rPr>
                        <a:t>Объем инвестиций (в основной капитал) за счет всех источников финансирования</a:t>
                      </a:r>
                      <a:r>
                        <a:rPr lang="ru-RU" sz="1200" b="1" spc="0" baseline="0" dirty="0" smtClean="0">
                          <a:effectLst/>
                          <a:latin typeface="+mj-lt"/>
                        </a:rPr>
                        <a:t> (</a:t>
                      </a:r>
                      <a:r>
                        <a:rPr lang="ru-RU" sz="1200" b="1" spc="0" baseline="0" dirty="0" err="1" smtClean="0">
                          <a:effectLst/>
                          <a:latin typeface="+mj-lt"/>
                        </a:rPr>
                        <a:t>млн.руб</a:t>
                      </a:r>
                      <a:r>
                        <a:rPr lang="ru-RU" sz="1200" b="1" spc="0" baseline="0" dirty="0" smtClean="0">
                          <a:effectLst/>
                          <a:latin typeface="+mj-lt"/>
                        </a:rPr>
                        <a:t>.)</a:t>
                      </a:r>
                      <a:endParaRPr lang="ru-RU" sz="1200" b="1" dirty="0">
                        <a:effectLst/>
                        <a:latin typeface="+mj-lt"/>
                        <a:ea typeface="Microsoft Sans Serif"/>
                      </a:endParaRPr>
                    </a:p>
                  </a:txBody>
                  <a:tcPr marL="6350" marR="6350" marT="0" marB="0" anchor="ctr"/>
                </a:tc>
                <a:tc>
                  <a:txBody>
                    <a:bodyPr/>
                    <a:lstStyle/>
                    <a:p>
                      <a:pPr marL="165100" algn="ctr">
                        <a:lnSpc>
                          <a:spcPts val="11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effectLst/>
                          <a:latin typeface="+mj-lt"/>
                          <a:ea typeface="Microsoft Sans Serif"/>
                        </a:rPr>
                        <a:t>494,67</a:t>
                      </a:r>
                    </a:p>
                    <a:p>
                      <a:pPr marL="165100" algn="ctr">
                        <a:lnSpc>
                          <a:spcPts val="11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endParaRPr lang="ru-RU" sz="1200" b="1" dirty="0">
                        <a:effectLst/>
                        <a:latin typeface="+mj-lt"/>
                        <a:ea typeface="Microsoft Sans Serif"/>
                      </a:endParaRPr>
                    </a:p>
                  </a:txBody>
                  <a:tcPr marL="6350" marR="6350" marT="0" marB="0" anchor="ctr"/>
                </a:tc>
                <a:tc>
                  <a:txBody>
                    <a:bodyPr/>
                    <a:lstStyle/>
                    <a:p>
                      <a:pPr marL="190500" algn="ctr">
                        <a:lnSpc>
                          <a:spcPts val="11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effectLst/>
                          <a:latin typeface="+mj-lt"/>
                          <a:ea typeface="Microsoft Sans Serif"/>
                        </a:rPr>
                        <a:t>548,79</a:t>
                      </a:r>
                    </a:p>
                    <a:p>
                      <a:pPr marL="190500" algn="ctr">
                        <a:lnSpc>
                          <a:spcPts val="11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endParaRPr lang="ru-RU" sz="1200" b="1" dirty="0">
                        <a:effectLst/>
                        <a:latin typeface="+mj-lt"/>
                        <a:ea typeface="Microsoft Sans Serif"/>
                      </a:endParaRPr>
                    </a:p>
                  </a:txBody>
                  <a:tcPr marL="6350" marR="6350" marT="0" marB="0" anchor="ctr"/>
                </a:tc>
                <a:tc>
                  <a:txBody>
                    <a:bodyPr/>
                    <a:lstStyle/>
                    <a:p>
                      <a:pPr marL="228600" algn="ctr">
                        <a:lnSpc>
                          <a:spcPts val="11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effectLst/>
                          <a:latin typeface="+mj-lt"/>
                          <a:ea typeface="Microsoft Sans Serif"/>
                        </a:rPr>
                        <a:t>606,41</a:t>
                      </a:r>
                      <a:endParaRPr lang="ru-RU" sz="1200" b="1" dirty="0">
                        <a:effectLst/>
                        <a:latin typeface="+mj-lt"/>
                        <a:ea typeface="Microsoft Sans Serif"/>
                      </a:endParaRPr>
                    </a:p>
                  </a:txBody>
                  <a:tcPr marL="6350" marR="6350" marT="0" marB="0" anchor="ctr"/>
                </a:tc>
                <a:tc>
                  <a:txBody>
                    <a:bodyPr/>
                    <a:lstStyle/>
                    <a:p>
                      <a:pPr marL="228600" algn="ctr">
                        <a:lnSpc>
                          <a:spcPts val="11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effectLst/>
                          <a:latin typeface="+mj-lt"/>
                          <a:ea typeface="Microsoft Sans Serif"/>
                        </a:rPr>
                        <a:t>660,99</a:t>
                      </a:r>
                      <a:endParaRPr lang="ru-RU" sz="1200" b="1" dirty="0">
                        <a:effectLst/>
                        <a:latin typeface="+mj-lt"/>
                        <a:ea typeface="Microsoft Sans Serif"/>
                      </a:endParaRPr>
                    </a:p>
                  </a:txBody>
                  <a:tcPr marL="6350" marR="6350" marT="0" marB="0" anchor="ctr"/>
                </a:tc>
                <a:tc>
                  <a:txBody>
                    <a:bodyPr/>
                    <a:lstStyle/>
                    <a:p>
                      <a:pPr marL="215900" algn="ctr">
                        <a:lnSpc>
                          <a:spcPts val="11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effectLst/>
                          <a:latin typeface="+mj-lt"/>
                          <a:ea typeface="Microsoft Sans Serif"/>
                        </a:rPr>
                        <a:t>721,80</a:t>
                      </a:r>
                    </a:p>
                    <a:p>
                      <a:pPr marL="215900" algn="ctr">
                        <a:lnSpc>
                          <a:spcPts val="11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endParaRPr lang="ru-RU" sz="1200" b="1" dirty="0">
                        <a:effectLst/>
                        <a:latin typeface="+mj-lt"/>
                        <a:ea typeface="Microsoft Sans Serif"/>
                      </a:endParaRPr>
                    </a:p>
                  </a:txBody>
                  <a:tcPr marL="6350" marR="6350" marT="0" marB="0"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0AF33-20FE-48F7-B3B4-AA4A17590297}" type="slidenum">
              <a:rPr lang="ru-RU" smtClean="0"/>
              <a:pPr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1305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/>
              <a:t>Основные цели бюджетной политики </a:t>
            </a:r>
            <a:r>
              <a:rPr lang="ru-RU" sz="2800" b="1" dirty="0" smtClean="0"/>
              <a:t>МО </a:t>
            </a:r>
            <a:r>
              <a:rPr lang="ru-RU" sz="2800" b="1" dirty="0" err="1" smtClean="0"/>
              <a:t>Чернский</a:t>
            </a:r>
            <a:r>
              <a:rPr lang="ru-RU" sz="2800" b="1" dirty="0" smtClean="0"/>
              <a:t> район Тульской области </a:t>
            </a:r>
            <a:r>
              <a:rPr lang="ru-RU" sz="2800" b="1" dirty="0"/>
              <a:t>на </a:t>
            </a:r>
            <a:r>
              <a:rPr lang="ru-RU" sz="2800" b="1" dirty="0" smtClean="0"/>
              <a:t>2024- 2026 </a:t>
            </a:r>
            <a:r>
              <a:rPr lang="ru-RU" sz="2800" b="1" dirty="0"/>
              <a:t>годы</a:t>
            </a:r>
            <a:br>
              <a:rPr lang="ru-RU" sz="2800" b="1" dirty="0"/>
            </a:br>
            <a:endParaRPr lang="ru-RU" sz="28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5055840"/>
          </a:xfrm>
          <a:solidFill>
            <a:schemeClr val="bg1"/>
          </a:solidFill>
        </p:spPr>
        <p:txBody>
          <a:bodyPr>
            <a:noAutofit/>
          </a:bodyPr>
          <a:lstStyle/>
          <a:p>
            <a:pPr algn="just"/>
            <a:r>
              <a:rPr lang="ru-RU" sz="1200" dirty="0"/>
              <a:t>В условиях ограниченных финансовых ресурсов применять на </a:t>
            </a:r>
            <a:r>
              <a:rPr lang="ru-RU" sz="1200" dirty="0" smtClean="0"/>
              <a:t>муниципальном уровне </a:t>
            </a:r>
            <a:r>
              <a:rPr lang="ru-RU" sz="1200" dirty="0"/>
              <a:t>полный комплекс мер по мобилизации дополнительных доходов в бюджеты.</a:t>
            </a:r>
          </a:p>
          <a:p>
            <a:pPr algn="just"/>
            <a:r>
              <a:rPr lang="ru-RU" sz="1200" dirty="0"/>
              <a:t>Обеспечить неукоснительное финансирование Указов Президента</a:t>
            </a:r>
            <a:r>
              <a:rPr lang="ru-RU" sz="1200" dirty="0" smtClean="0"/>
              <a:t>..</a:t>
            </a:r>
            <a:endParaRPr lang="ru-RU" sz="1200" dirty="0"/>
          </a:p>
          <a:p>
            <a:pPr algn="just"/>
            <a:r>
              <a:rPr lang="ru-RU" sz="1200" dirty="0"/>
              <a:t>Проведение инвентаризации расходных обязательств, определение правовой обоснованности расходов, сопоставление с доходными источниками.</a:t>
            </a:r>
          </a:p>
          <a:p>
            <a:pPr algn="just"/>
            <a:r>
              <a:rPr lang="ru-RU" sz="1200" dirty="0"/>
              <a:t>Повышение адресности мер социальной поддержки граждан, оценка их экономической целесообразности, на предмет нуждаемости.</a:t>
            </a:r>
          </a:p>
          <a:p>
            <a:pPr algn="just"/>
            <a:r>
              <a:rPr lang="ru-RU" sz="1200" dirty="0"/>
              <a:t>Усиление контроля за эффективностью расходования бюджетных средств.</a:t>
            </a:r>
          </a:p>
          <a:p>
            <a:pPr algn="ctr"/>
            <a:r>
              <a:rPr lang="ru-RU" sz="1800" b="1" dirty="0">
                <a:solidFill>
                  <a:schemeClr val="accent2">
                    <a:lumMod val="50000"/>
                  </a:schemeClr>
                </a:solidFill>
                <a:latin typeface="+mj-lt"/>
              </a:rPr>
              <a:t>Отличительные особенности бюджетной политики</a:t>
            </a:r>
          </a:p>
          <a:p>
            <a:pPr algn="just"/>
            <a:r>
              <a:rPr lang="ru-RU" sz="1200" dirty="0"/>
              <a:t>Бюджетная политика в </a:t>
            </a:r>
            <a:r>
              <a:rPr lang="ru-RU" sz="1200" dirty="0" smtClean="0"/>
              <a:t>2024 </a:t>
            </a:r>
            <a:r>
              <a:rPr lang="ru-RU" sz="1200" dirty="0"/>
              <a:t>- </a:t>
            </a:r>
            <a:r>
              <a:rPr lang="ru-RU" sz="1200" dirty="0" smtClean="0"/>
              <a:t>2026 </a:t>
            </a:r>
            <a:r>
              <a:rPr lang="ru-RU" sz="1200" dirty="0"/>
              <a:t>годы направлена на сохранение стабильности ситуации при обеспечении долгосрочной сбалансированности и финансовой устойчивости бюджетной системы </a:t>
            </a:r>
            <a:r>
              <a:rPr lang="ru-RU" sz="1200" dirty="0" smtClean="0"/>
              <a:t>района, </a:t>
            </a:r>
            <a:r>
              <a:rPr lang="ru-RU" sz="1200" dirty="0"/>
              <a:t>накопление и рациональное использование резервов, анализ рисков и обеспечение предсказуемости ситуации с учетом сложившихся условий и перспектив развития экономики, преемственность и реализация поставленных ранее целей.</a:t>
            </a:r>
          </a:p>
          <a:p>
            <a:pPr algn="just"/>
            <a:r>
              <a:rPr lang="ru-RU" sz="1200" dirty="0"/>
              <a:t>Продолжится реализация мероприятий, включенных в </a:t>
            </a:r>
            <a:r>
              <a:rPr lang="ru-RU" sz="1200" dirty="0" smtClean="0"/>
              <a:t>основные </a:t>
            </a:r>
            <a:r>
              <a:rPr lang="ru-RU" sz="1200" dirty="0"/>
              <a:t>направления деятельности </a:t>
            </a:r>
            <a:r>
              <a:rPr lang="ru-RU" sz="1200" dirty="0" smtClean="0"/>
              <a:t>муниципального образования , </a:t>
            </a:r>
            <a:r>
              <a:rPr lang="ru-RU" sz="1200" dirty="0"/>
              <a:t>определяющие цели и приоритеты социально</a:t>
            </a:r>
            <a:r>
              <a:rPr lang="ru-RU" sz="1200" dirty="0" smtClean="0"/>
              <a:t>­ -экономического </a:t>
            </a:r>
            <a:r>
              <a:rPr lang="ru-RU" sz="1200" dirty="0"/>
              <a:t>развития </a:t>
            </a:r>
            <a:r>
              <a:rPr lang="ru-RU" sz="1200" dirty="0" smtClean="0"/>
              <a:t>муниципального образования </a:t>
            </a:r>
            <a:r>
              <a:rPr lang="ru-RU" sz="1200" dirty="0" err="1" smtClean="0"/>
              <a:t>Чернский</a:t>
            </a:r>
            <a:r>
              <a:rPr lang="ru-RU" sz="1200" dirty="0" smtClean="0"/>
              <a:t> район Тульской </a:t>
            </a:r>
            <a:r>
              <a:rPr lang="ru-RU" sz="1200" dirty="0"/>
              <a:t>области в среднесрочной перспективе.</a:t>
            </a:r>
          </a:p>
          <a:p>
            <a:pPr algn="just"/>
            <a:r>
              <a:rPr lang="ru-RU" sz="1200" dirty="0"/>
              <a:t>Базисными документами при реализации бюджетной политики на </a:t>
            </a:r>
            <a:r>
              <a:rPr lang="ru-RU" sz="1200" dirty="0" smtClean="0"/>
              <a:t>2024-2026 </a:t>
            </a:r>
            <a:r>
              <a:rPr lang="ru-RU" sz="1200" dirty="0"/>
              <a:t>годы станут уточненный бюджетный прогноз до 2028 года и разработанная бюджетная стратегия </a:t>
            </a:r>
            <a:r>
              <a:rPr lang="ru-RU" sz="1200" dirty="0" smtClean="0"/>
              <a:t>района </a:t>
            </a:r>
            <a:r>
              <a:rPr lang="ru-RU" sz="1200" dirty="0"/>
              <a:t>до 2035 года. В основу этих </a:t>
            </a:r>
            <a:r>
              <a:rPr lang="ru-RU" sz="1200" dirty="0" smtClean="0"/>
              <a:t>документов </a:t>
            </a:r>
            <a:r>
              <a:rPr lang="ru-RU" sz="1200" dirty="0"/>
              <a:t>положены показатели текущей ситуации и предполагаемые тенденции ее развития.</a:t>
            </a:r>
          </a:p>
          <a:p>
            <a:pPr algn="just"/>
            <a:r>
              <a:rPr lang="ru-RU" sz="1200" dirty="0"/>
              <a:t>Как и в предыдущие годы, сохраняется социальная направленность бюджета </a:t>
            </a:r>
            <a:r>
              <a:rPr lang="ru-RU" sz="1200" dirty="0" smtClean="0"/>
              <a:t>района. </a:t>
            </a:r>
            <a:r>
              <a:rPr lang="ru-RU" sz="1200" dirty="0"/>
              <a:t>Более </a:t>
            </a:r>
            <a:r>
              <a:rPr lang="ru-RU" sz="1200" dirty="0" smtClean="0"/>
              <a:t>6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r>
              <a:rPr lang="ru-RU" sz="1200" dirty="0" smtClean="0"/>
              <a:t> </a:t>
            </a:r>
            <a:r>
              <a:rPr lang="ru-RU" sz="1200" dirty="0"/>
              <a:t>процентов </a:t>
            </a:r>
            <a:r>
              <a:rPr lang="ru-RU" sz="1200" dirty="0" smtClean="0"/>
              <a:t> </a:t>
            </a:r>
            <a:r>
              <a:rPr lang="ru-RU" sz="1200" dirty="0"/>
              <a:t>расходов приходится на финансирование отраслей социальной сферы, первоочередных расходов.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0AF33-20FE-48F7-B3B4-AA4A17590297}" type="slidenum">
              <a:rPr lang="ru-RU" smtClean="0"/>
              <a:pPr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7320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158417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100" b="1" dirty="0"/>
              <a:t>Основные задачи и приоритетные направления</a:t>
            </a:r>
            <a:br>
              <a:rPr lang="ru-RU" sz="3100" b="1" dirty="0"/>
            </a:br>
            <a:r>
              <a:rPr lang="ru-RU" sz="3100" b="1" dirty="0" smtClean="0"/>
              <a:t>бюджетной </a:t>
            </a:r>
            <a:r>
              <a:rPr lang="ru-RU" sz="3100" b="1" dirty="0"/>
              <a:t>политики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628800"/>
            <a:ext cx="8229600" cy="4695800"/>
          </a:xfrm>
          <a:solidFill>
            <a:schemeClr val="bg1"/>
          </a:solidFill>
        </p:spPr>
        <p:txBody>
          <a:bodyPr>
            <a:normAutofit fontScale="62500" lnSpcReduction="20000"/>
          </a:bodyPr>
          <a:lstStyle/>
          <a:p>
            <a:pPr algn="just"/>
            <a:r>
              <a:rPr lang="ru-RU" b="1" dirty="0" smtClean="0"/>
              <a:t>1. Обеспечение </a:t>
            </a:r>
            <a:r>
              <a:rPr lang="ru-RU" b="1" dirty="0"/>
              <a:t>долгосрочной сбалансированности и устойчивости бюджетной системы, повышение </a:t>
            </a:r>
            <a:r>
              <a:rPr lang="ru-RU" b="1" dirty="0" smtClean="0"/>
              <a:t>эффективности </a:t>
            </a:r>
            <a:r>
              <a:rPr lang="ru-RU" b="1" dirty="0"/>
              <a:t>бюджетных расходов.</a:t>
            </a:r>
          </a:p>
          <a:p>
            <a:pPr algn="just"/>
            <a:r>
              <a:rPr lang="ru-RU" b="1" dirty="0"/>
              <a:t>2</a:t>
            </a:r>
            <a:r>
              <a:rPr lang="ru-RU" b="1" dirty="0" smtClean="0"/>
              <a:t>.</a:t>
            </a:r>
            <a:r>
              <a:rPr lang="ru-RU" b="1" dirty="0"/>
              <a:t> Повышение качества </a:t>
            </a:r>
            <a:r>
              <a:rPr lang="ru-RU" b="1" dirty="0" smtClean="0"/>
              <a:t>муниципальных программ района </a:t>
            </a:r>
            <a:r>
              <a:rPr lang="ru-RU" b="1" dirty="0"/>
              <a:t>и расширение их использования в бюджетном планировании. </a:t>
            </a:r>
          </a:p>
          <a:p>
            <a:pPr algn="just"/>
            <a:r>
              <a:rPr lang="ru-RU" b="1" dirty="0"/>
              <a:t>3</a:t>
            </a:r>
            <a:r>
              <a:rPr lang="ru-RU" b="1" dirty="0" smtClean="0"/>
              <a:t>.</a:t>
            </a:r>
            <a:r>
              <a:rPr lang="ru-RU" b="1" dirty="0"/>
              <a:t> Реализация майских указов Президента Российской Федерации.</a:t>
            </a:r>
          </a:p>
          <a:p>
            <a:pPr algn="just"/>
            <a:r>
              <a:rPr lang="ru-RU" b="1" dirty="0" smtClean="0"/>
              <a:t>4.</a:t>
            </a:r>
            <a:r>
              <a:rPr lang="ru-RU" b="1" dirty="0"/>
              <a:t> Финансирование отраслей социальной сферы.</a:t>
            </a:r>
          </a:p>
          <a:p>
            <a:pPr algn="just"/>
            <a:r>
              <a:rPr lang="ru-RU" b="1" dirty="0" smtClean="0"/>
              <a:t>5.</a:t>
            </a:r>
            <a:r>
              <a:rPr lang="ru-RU" b="1" dirty="0"/>
              <a:t> Финансовое обеспечение производственной сферы (дорожная </a:t>
            </a:r>
            <a:r>
              <a:rPr lang="ru-RU" b="1" dirty="0" smtClean="0"/>
              <a:t>деятельность, благоустройство</a:t>
            </a:r>
            <a:r>
              <a:rPr lang="ru-RU" b="1" dirty="0"/>
              <a:t>).</a:t>
            </a:r>
          </a:p>
          <a:p>
            <a:pPr algn="just"/>
            <a:r>
              <a:rPr lang="ru-RU" b="1" dirty="0" smtClean="0"/>
              <a:t>6.</a:t>
            </a:r>
            <a:r>
              <a:rPr lang="ru-RU" b="1" dirty="0"/>
              <a:t> Стимулирование инвестиционного развития </a:t>
            </a:r>
            <a:r>
              <a:rPr lang="ru-RU" b="1" dirty="0" smtClean="0"/>
              <a:t>района. </a:t>
            </a:r>
          </a:p>
          <a:p>
            <a:pPr algn="just"/>
            <a:r>
              <a:rPr lang="ru-RU" b="1" dirty="0" smtClean="0"/>
              <a:t>7.</a:t>
            </a:r>
            <a:r>
              <a:rPr lang="ru-RU" b="1" dirty="0"/>
              <a:t> Повышение эффективности оказания населению </a:t>
            </a:r>
            <a:r>
              <a:rPr lang="ru-RU" b="1" dirty="0" smtClean="0"/>
              <a:t>муниципальных  </a:t>
            </a:r>
            <a:r>
              <a:rPr lang="ru-RU" b="1" dirty="0"/>
              <a:t>услуг.</a:t>
            </a:r>
          </a:p>
          <a:p>
            <a:pPr algn="just"/>
            <a:r>
              <a:rPr lang="ru-RU" b="1" dirty="0" smtClean="0"/>
              <a:t>8.</a:t>
            </a:r>
            <a:r>
              <a:rPr lang="ru-RU" b="1" dirty="0"/>
              <a:t> Повышение прозрачности бюджетного процесса. Развитие Регионального электронного бюджета.</a:t>
            </a:r>
          </a:p>
          <a:p>
            <a:pPr algn="just"/>
            <a:r>
              <a:rPr lang="ru-RU" b="1" dirty="0" smtClean="0"/>
              <a:t>9.</a:t>
            </a:r>
            <a:r>
              <a:rPr lang="ru-RU" b="1" dirty="0"/>
              <a:t> Совершенствование системы внутреннего </a:t>
            </a:r>
            <a:r>
              <a:rPr lang="ru-RU" b="1" dirty="0" smtClean="0"/>
              <a:t>муниципального </a:t>
            </a:r>
            <a:r>
              <a:rPr lang="ru-RU" b="1" dirty="0"/>
              <a:t>финансового контроля. </a:t>
            </a:r>
          </a:p>
          <a:p>
            <a:pPr algn="just"/>
            <a:r>
              <a:rPr lang="ru-RU" b="1" dirty="0" smtClean="0"/>
              <a:t>10. </a:t>
            </a:r>
            <a:r>
              <a:rPr lang="ru-RU" b="1" dirty="0"/>
              <a:t>Совершенствование бюджетной политики в сфере </a:t>
            </a:r>
            <a:r>
              <a:rPr lang="ru-RU" b="1" dirty="0" smtClean="0"/>
              <a:t>муниципальных </a:t>
            </a:r>
            <a:r>
              <a:rPr lang="ru-RU" b="1" dirty="0"/>
              <a:t>закупок. </a:t>
            </a:r>
          </a:p>
          <a:p>
            <a:pPr algn="just"/>
            <a:r>
              <a:rPr lang="ru-RU" b="1" dirty="0" smtClean="0"/>
              <a:t>11. Совершенствование </a:t>
            </a:r>
            <a:r>
              <a:rPr lang="ru-RU" b="1" dirty="0"/>
              <a:t>основных подходов к формированию системы межбюджетных отношений.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0AF33-20FE-48F7-B3B4-AA4A17590297}" type="slidenum">
              <a:rPr lang="ru-RU" smtClean="0"/>
              <a:pPr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0560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1"/>
          <p:cNvSpPr>
            <a:spLocks noGrp="1"/>
          </p:cNvSpPr>
          <p:nvPr>
            <p:ph type="title"/>
          </p:nvPr>
        </p:nvSpPr>
        <p:spPr>
          <a:xfrm>
            <a:off x="214313" y="260350"/>
            <a:ext cx="8929687" cy="936625"/>
          </a:xfrm>
        </p:spPr>
        <p:txBody>
          <a:bodyPr>
            <a:normAutofit fontScale="90000"/>
          </a:bodyPr>
          <a:lstStyle/>
          <a:p>
            <a:pPr algn="ctr" eaLnBrk="1" hangingPunct="1"/>
            <a:r>
              <a:rPr lang="ru-RU" altLang="ru-RU" sz="3200" b="1" dirty="0" smtClean="0"/>
              <a:t>Доходы консолидированного бюджета МО </a:t>
            </a:r>
            <a:r>
              <a:rPr lang="ru-RU" altLang="ru-RU" sz="3200" b="1" dirty="0" err="1" smtClean="0"/>
              <a:t>Чернский</a:t>
            </a:r>
            <a:r>
              <a:rPr lang="ru-RU" altLang="ru-RU" sz="3200" b="1" dirty="0" smtClean="0"/>
              <a:t> район в 2023-2026 г.(</a:t>
            </a:r>
            <a:r>
              <a:rPr lang="ru-RU" altLang="ru-RU" sz="2800" b="1" dirty="0" smtClean="0"/>
              <a:t>млн. руб.</a:t>
            </a:r>
            <a:r>
              <a:rPr lang="ru-RU" altLang="ru-RU" sz="3200" b="1" dirty="0" smtClean="0"/>
              <a:t>) </a:t>
            </a:r>
          </a:p>
        </p:txBody>
      </p:sp>
      <p:graphicFrame>
        <p:nvGraphicFramePr>
          <p:cNvPr id="2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4249803"/>
              </p:ext>
            </p:extLst>
          </p:nvPr>
        </p:nvGraphicFramePr>
        <p:xfrm>
          <a:off x="265113" y="1265238"/>
          <a:ext cx="8612187" cy="53276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148" name="Номер слайда 4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fld id="{C2DD6420-056B-4228-888A-2E60ADBB9CB7}" type="slidenum">
              <a:rPr lang="ru-RU" altLang="ru-RU">
                <a:solidFill>
                  <a:srgbClr val="1D4577"/>
                </a:solidFill>
                <a:latin typeface="Century Gothic" pitchFamily="34" charset="0"/>
              </a:rPr>
              <a:pPr/>
              <a:t>15</a:t>
            </a:fld>
            <a:endParaRPr lang="ru-RU" altLang="ru-RU">
              <a:solidFill>
                <a:srgbClr val="1D4577"/>
              </a:solidFill>
              <a:latin typeface="Century Gothic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23232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404813"/>
            <a:ext cx="8229600" cy="1223962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200" b="1" dirty="0" smtClean="0">
                <a:solidFill>
                  <a:schemeClr val="accent3">
                    <a:lumMod val="50000"/>
                  </a:schemeClr>
                </a:solidFill>
              </a:rPr>
              <a:t>Объем налоговых и неналоговых доходов консолидированного бюджета МО </a:t>
            </a:r>
            <a:r>
              <a:rPr lang="ru-RU" sz="3200" b="1" dirty="0" err="1" smtClean="0">
                <a:solidFill>
                  <a:schemeClr val="accent3">
                    <a:lumMod val="50000"/>
                  </a:schemeClr>
                </a:solidFill>
              </a:rPr>
              <a:t>Чернский</a:t>
            </a:r>
            <a:r>
              <a:rPr lang="ru-RU" sz="3200" b="1" dirty="0" smtClean="0">
                <a:solidFill>
                  <a:schemeClr val="accent3">
                    <a:lumMod val="50000"/>
                  </a:schemeClr>
                </a:solidFill>
              </a:rPr>
              <a:t> район в 2023-2026 г.г. </a:t>
            </a:r>
            <a:r>
              <a:rPr lang="ru-RU" sz="1800" b="1" dirty="0" smtClean="0">
                <a:solidFill>
                  <a:schemeClr val="accent3">
                    <a:lumMod val="50000"/>
                  </a:schemeClr>
                </a:solidFill>
              </a:rPr>
              <a:t>(млн.руб.)</a:t>
            </a:r>
            <a:endParaRPr lang="ru-RU" sz="18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graphicFrame>
        <p:nvGraphicFramePr>
          <p:cNvPr id="2" name="Содержимое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21861389"/>
              </p:ext>
            </p:extLst>
          </p:nvPr>
        </p:nvGraphicFramePr>
        <p:xfrm>
          <a:off x="592138" y="2036763"/>
          <a:ext cx="7881937" cy="42037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172" name="Номер слайда 2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fld id="{4FF7AEC3-6F69-495D-9A65-8FE82A8469E3}" type="slidenum">
              <a:rPr lang="ru-RU" altLang="ru-RU">
                <a:solidFill>
                  <a:srgbClr val="1D4577"/>
                </a:solidFill>
                <a:latin typeface="Century Gothic" pitchFamily="34" charset="0"/>
              </a:rPr>
              <a:pPr/>
              <a:t>16</a:t>
            </a:fld>
            <a:endParaRPr lang="ru-RU" altLang="ru-RU">
              <a:solidFill>
                <a:srgbClr val="1D4577"/>
              </a:solidFill>
              <a:latin typeface="Century Gothic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67060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43"/>
          <p:cNvGraphicFramePr>
            <a:graphicFrameLocks noGrp="1" noChangeAspect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2608393618"/>
              </p:ext>
            </p:extLst>
          </p:nvPr>
        </p:nvGraphicFramePr>
        <p:xfrm>
          <a:off x="554758" y="3887098"/>
          <a:ext cx="3771900" cy="19589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2" name="Object 3"/>
          <p:cNvGraphicFramePr>
            <a:graphicFrameLocks noGrp="1" noChangeAspect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val="910962256"/>
              </p:ext>
            </p:extLst>
          </p:nvPr>
        </p:nvGraphicFramePr>
        <p:xfrm>
          <a:off x="331788" y="1597025"/>
          <a:ext cx="3924300" cy="20939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3" name="Object 55"/>
          <p:cNvGraphicFramePr>
            <a:graphicFrameLocks noGrp="1" noChangeAspect="1"/>
          </p:cNvGraphicFramePr>
          <p:nvPr>
            <p:ph sz="quarter" idx="3"/>
            <p:extLst>
              <p:ext uri="{D42A27DB-BD31-4B8C-83A1-F6EECF244321}">
                <p14:modId xmlns:p14="http://schemas.microsoft.com/office/powerpoint/2010/main" val="3471358731"/>
              </p:ext>
            </p:extLst>
          </p:nvPr>
        </p:nvGraphicFramePr>
        <p:xfrm>
          <a:off x="4437063" y="1655763"/>
          <a:ext cx="4308475" cy="19415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5" name="Object 58"/>
          <p:cNvGraphicFramePr>
            <a:graphicFrameLocks noGrp="1" noChangeAspect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val="4034874788"/>
              </p:ext>
            </p:extLst>
          </p:nvPr>
        </p:nvGraphicFramePr>
        <p:xfrm>
          <a:off x="4691063" y="3767138"/>
          <a:ext cx="3605212" cy="21097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9222" name="Номер слайда 6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fld id="{73C05685-DEDD-41D3-B1DD-8B0C36DCEAD5}" type="slidenum">
              <a:rPr lang="ru-RU" altLang="ru-RU">
                <a:solidFill>
                  <a:srgbClr val="1D4577"/>
                </a:solidFill>
                <a:latin typeface="Century Gothic" pitchFamily="34" charset="0"/>
              </a:rPr>
              <a:pPr/>
              <a:t>17</a:t>
            </a:fld>
            <a:endParaRPr lang="ru-RU" altLang="ru-RU">
              <a:solidFill>
                <a:srgbClr val="1D4577"/>
              </a:solidFill>
              <a:latin typeface="Century Gothic" pitchFamily="34" charset="0"/>
            </a:endParaRPr>
          </a:p>
        </p:txBody>
      </p:sp>
      <p:sp>
        <p:nvSpPr>
          <p:cNvPr id="2056" name="Text Box 4"/>
          <p:cNvSpPr txBox="1">
            <a:spLocks noChangeArrowheads="1"/>
          </p:cNvSpPr>
          <p:nvPr/>
        </p:nvSpPr>
        <p:spPr bwMode="auto">
          <a:xfrm>
            <a:off x="468313" y="195263"/>
            <a:ext cx="8280400" cy="954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fontAlgn="auto" hangingPunct="1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accent3">
                    <a:lumMod val="50000"/>
                  </a:schemeClr>
                </a:solidFill>
                <a:latin typeface="+mn-lt"/>
                <a:cs typeface="+mn-cs"/>
              </a:rPr>
              <a:t>Структура налоговых  доходов   бюджета МО </a:t>
            </a:r>
            <a:r>
              <a:rPr lang="ru-RU" sz="2800" b="1" dirty="0" err="1">
                <a:solidFill>
                  <a:schemeClr val="accent3">
                    <a:lumMod val="50000"/>
                  </a:schemeClr>
                </a:solidFill>
                <a:latin typeface="+mn-lt"/>
                <a:cs typeface="+mn-cs"/>
              </a:rPr>
              <a:t>Чернский</a:t>
            </a:r>
            <a:r>
              <a:rPr lang="ru-RU" sz="2800" b="1" dirty="0">
                <a:solidFill>
                  <a:schemeClr val="accent3">
                    <a:lumMod val="50000"/>
                  </a:schemeClr>
                </a:solidFill>
                <a:latin typeface="+mn-lt"/>
                <a:cs typeface="+mn-cs"/>
              </a:rPr>
              <a:t> район  </a:t>
            </a:r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  <a:latin typeface="+mn-lt"/>
                <a:cs typeface="+mn-cs"/>
              </a:rPr>
              <a:t>2023-2026 </a:t>
            </a:r>
            <a:r>
              <a:rPr lang="ru-RU" sz="2800" b="1" dirty="0">
                <a:solidFill>
                  <a:schemeClr val="accent3">
                    <a:lumMod val="50000"/>
                  </a:schemeClr>
                </a:solidFill>
                <a:latin typeface="+mn-lt"/>
                <a:cs typeface="+mn-cs"/>
              </a:rPr>
              <a:t>г.г.(млн.руб.)</a:t>
            </a:r>
          </a:p>
        </p:txBody>
      </p:sp>
      <p:grpSp>
        <p:nvGrpSpPr>
          <p:cNvPr id="9224" name="Group 18"/>
          <p:cNvGrpSpPr>
            <a:grpSpLocks/>
          </p:cNvGrpSpPr>
          <p:nvPr/>
        </p:nvGrpSpPr>
        <p:grpSpPr bwMode="auto">
          <a:xfrm>
            <a:off x="963613" y="1185863"/>
            <a:ext cx="2643187" cy="476250"/>
            <a:chOff x="941" y="742"/>
            <a:chExt cx="998" cy="209"/>
          </a:xfrm>
        </p:grpSpPr>
        <p:pic>
          <p:nvPicPr>
            <p:cNvPr id="9235" name="Picture 16" descr="title1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41" y="742"/>
              <a:ext cx="998" cy="2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36" name="Rectangle 5"/>
            <p:cNvSpPr>
              <a:spLocks noChangeArrowheads="1"/>
            </p:cNvSpPr>
            <p:nvPr/>
          </p:nvSpPr>
          <p:spPr bwMode="auto">
            <a:xfrm>
              <a:off x="968" y="742"/>
              <a:ext cx="925" cy="2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 eaLnBrk="1" hangingPunct="1"/>
              <a:r>
                <a:rPr lang="ru-RU" altLang="ru-RU" sz="2400" b="1" dirty="0" smtClean="0">
                  <a:latin typeface="Times New Roman" pitchFamily="18" charset="0"/>
                  <a:cs typeface="Times New Roman" pitchFamily="18" charset="0"/>
                </a:rPr>
                <a:t>2023 </a:t>
              </a:r>
              <a:r>
                <a:rPr lang="ru-RU" altLang="ru-RU" sz="2400" b="1" dirty="0">
                  <a:latin typeface="Times New Roman" pitchFamily="18" charset="0"/>
                  <a:cs typeface="Times New Roman" pitchFamily="18" charset="0"/>
                </a:rPr>
                <a:t>год </a:t>
              </a:r>
            </a:p>
          </p:txBody>
        </p:sp>
      </p:grpSp>
      <p:graphicFrame>
        <p:nvGraphicFramePr>
          <p:cNvPr id="9225" name="Object 7"/>
          <p:cNvGraphicFramePr>
            <a:graphicFrameLocks noChangeAspect="1"/>
          </p:cNvGraphicFramePr>
          <p:nvPr/>
        </p:nvGraphicFramePr>
        <p:xfrm>
          <a:off x="357188" y="5667375"/>
          <a:ext cx="8628062" cy="7731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679" r:id="rId8" imgW="8626588" imgH="603556" progId="Excel.Chart.8">
                  <p:embed/>
                </p:oleObj>
              </mc:Choice>
              <mc:Fallback>
                <p:oleObj r:id="rId8" imgW="8626588" imgH="603556" progId="Excel.Chart.8">
                  <p:embed/>
                  <p:pic>
                    <p:nvPicPr>
                      <p:cNvPr id="0" name="Picture 30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7188" y="5667375"/>
                        <a:ext cx="8628062" cy="7731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9226" name="Group 19"/>
          <p:cNvGrpSpPr>
            <a:grpSpLocks/>
          </p:cNvGrpSpPr>
          <p:nvPr/>
        </p:nvGrpSpPr>
        <p:grpSpPr bwMode="auto">
          <a:xfrm>
            <a:off x="7092950" y="1296988"/>
            <a:ext cx="1871663" cy="441325"/>
            <a:chOff x="941" y="643"/>
            <a:chExt cx="1060" cy="308"/>
          </a:xfrm>
        </p:grpSpPr>
        <p:pic>
          <p:nvPicPr>
            <p:cNvPr id="9233" name="Picture 20" descr="title1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41" y="643"/>
              <a:ext cx="998" cy="3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34" name="Rectangle 21"/>
            <p:cNvSpPr>
              <a:spLocks noChangeArrowheads="1"/>
            </p:cNvSpPr>
            <p:nvPr/>
          </p:nvSpPr>
          <p:spPr bwMode="auto">
            <a:xfrm>
              <a:off x="1023" y="734"/>
              <a:ext cx="978" cy="1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 eaLnBrk="1" hangingPunct="1"/>
              <a:r>
                <a:rPr lang="ru-RU" altLang="ru-RU" sz="2400" b="1" dirty="0" smtClean="0">
                  <a:latin typeface="Times New Roman" pitchFamily="18" charset="0"/>
                  <a:cs typeface="Times New Roman" pitchFamily="18" charset="0"/>
                </a:rPr>
                <a:t>2024 </a:t>
              </a:r>
              <a:r>
                <a:rPr lang="ru-RU" altLang="ru-RU" sz="2400" b="1" dirty="0">
                  <a:latin typeface="Times New Roman" pitchFamily="18" charset="0"/>
                  <a:cs typeface="Times New Roman" pitchFamily="18" charset="0"/>
                </a:rPr>
                <a:t>год</a:t>
              </a:r>
            </a:p>
          </p:txBody>
        </p:sp>
      </p:grpSp>
      <p:grpSp>
        <p:nvGrpSpPr>
          <p:cNvPr id="9227" name="Group 61"/>
          <p:cNvGrpSpPr>
            <a:grpSpLocks/>
          </p:cNvGrpSpPr>
          <p:nvPr/>
        </p:nvGrpSpPr>
        <p:grpSpPr bwMode="auto">
          <a:xfrm>
            <a:off x="6443663" y="3429000"/>
            <a:ext cx="2079625" cy="500063"/>
            <a:chOff x="857" y="643"/>
            <a:chExt cx="1138" cy="507"/>
          </a:xfrm>
        </p:grpSpPr>
        <p:pic>
          <p:nvPicPr>
            <p:cNvPr id="9231" name="Picture 62" descr="title1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57" y="643"/>
              <a:ext cx="1138" cy="4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32" name="Rectangle 63"/>
            <p:cNvSpPr>
              <a:spLocks noChangeArrowheads="1"/>
            </p:cNvSpPr>
            <p:nvPr/>
          </p:nvSpPr>
          <p:spPr bwMode="auto">
            <a:xfrm>
              <a:off x="899" y="643"/>
              <a:ext cx="1096" cy="5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 eaLnBrk="1" hangingPunct="1"/>
              <a:r>
                <a:rPr lang="ru-RU" altLang="ru-RU" sz="2400" b="1" dirty="0" smtClean="0">
                  <a:latin typeface="Times New Roman" pitchFamily="18" charset="0"/>
                  <a:cs typeface="Times New Roman" pitchFamily="18" charset="0"/>
                </a:rPr>
                <a:t>2026 год</a:t>
              </a:r>
              <a:endParaRPr lang="ru-RU" altLang="ru-RU" sz="2400" b="1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9228" name="Group 64"/>
          <p:cNvGrpSpPr>
            <a:grpSpLocks/>
          </p:cNvGrpSpPr>
          <p:nvPr/>
        </p:nvGrpSpPr>
        <p:grpSpPr bwMode="auto">
          <a:xfrm>
            <a:off x="1071563" y="3429000"/>
            <a:ext cx="2428875" cy="428625"/>
            <a:chOff x="941" y="643"/>
            <a:chExt cx="1089" cy="288"/>
          </a:xfrm>
        </p:grpSpPr>
        <p:pic>
          <p:nvPicPr>
            <p:cNvPr id="9229" name="Picture 65" descr="title1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41" y="643"/>
              <a:ext cx="1089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30" name="Rectangle 66"/>
            <p:cNvSpPr>
              <a:spLocks noChangeArrowheads="1"/>
            </p:cNvSpPr>
            <p:nvPr/>
          </p:nvSpPr>
          <p:spPr bwMode="auto">
            <a:xfrm>
              <a:off x="1020" y="663"/>
              <a:ext cx="817" cy="2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 eaLnBrk="1" hangingPunct="1"/>
              <a:r>
                <a:rPr lang="ru-RU" altLang="ru-RU" sz="2400" b="1" dirty="0" smtClean="0">
                  <a:latin typeface="Times New Roman" pitchFamily="18" charset="0"/>
                  <a:cs typeface="Times New Roman" pitchFamily="18" charset="0"/>
                </a:rPr>
                <a:t>2025 </a:t>
              </a:r>
              <a:r>
                <a:rPr lang="ru-RU" altLang="ru-RU" sz="2400" b="1" dirty="0">
                  <a:latin typeface="Times New Roman" pitchFamily="18" charset="0"/>
                  <a:cs typeface="Times New Roman" pitchFamily="18" charset="0"/>
                </a:rPr>
                <a:t>год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624852981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1154112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</a:rPr>
              <a:t>Налоги на совокупный доход в консолидированном бюджете МО </a:t>
            </a:r>
            <a:r>
              <a:rPr lang="ru-RU" sz="2800" b="1" dirty="0" err="1" smtClean="0">
                <a:solidFill>
                  <a:schemeClr val="accent3">
                    <a:lumMod val="50000"/>
                  </a:schemeClr>
                </a:solidFill>
              </a:rPr>
              <a:t>Чернский</a:t>
            </a:r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</a:rPr>
              <a:t> район на 2024-2026 г.г.   (млн.руб.)</a:t>
            </a:r>
            <a:endParaRPr lang="ru-RU" sz="28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135010146"/>
              </p:ext>
            </p:extLst>
          </p:nvPr>
        </p:nvGraphicFramePr>
        <p:xfrm>
          <a:off x="676275" y="1651000"/>
          <a:ext cx="7733357" cy="44635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0243" name="Содержимое 8"/>
          <p:cNvGraphicFramePr>
            <a:graphicFrameLocks noGrp="1"/>
          </p:cNvGraphicFramePr>
          <p:nvPr>
            <p:ph sz="quarter" idx="2"/>
          </p:nvPr>
        </p:nvGraphicFramePr>
        <p:xfrm>
          <a:off x="4651375" y="1214438"/>
          <a:ext cx="4030663" cy="29289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742" r:id="rId4" imgW="4035902" imgH="2932430" progId="Excel.Chart.8">
                  <p:embed/>
                </p:oleObj>
              </mc:Choice>
              <mc:Fallback>
                <p:oleObj r:id="rId4" imgW="4035902" imgH="2932430" progId="Excel.Chart.8">
                  <p:embed/>
                  <p:pic>
                    <p:nvPicPr>
                      <p:cNvPr id="0" name="Picture 270"/>
                      <p:cNvPicPr>
                        <a:picLocks noGrp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51375" y="1214438"/>
                        <a:ext cx="4030663" cy="29289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Содержимое 9"/>
          <p:cNvGraphicFramePr>
            <a:graphicFrameLocks noGrp="1"/>
          </p:cNvGraphicFramePr>
          <p:nvPr>
            <p:ph sz="quarter" idx="3"/>
            <p:extLst>
              <p:ext uri="{D42A27DB-BD31-4B8C-83A1-F6EECF244321}">
                <p14:modId xmlns:p14="http://schemas.microsoft.com/office/powerpoint/2010/main" val="421108680"/>
              </p:ext>
            </p:extLst>
          </p:nvPr>
        </p:nvGraphicFramePr>
        <p:xfrm>
          <a:off x="158750" y="3048000"/>
          <a:ext cx="9042400" cy="33972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5" name="Содержимое 6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val="3452697452"/>
              </p:ext>
            </p:extLst>
          </p:nvPr>
        </p:nvGraphicFramePr>
        <p:xfrm>
          <a:off x="4697413" y="3908425"/>
          <a:ext cx="3930650" cy="20859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sp>
        <p:nvSpPr>
          <p:cNvPr id="10246" name="Номер слайда 10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fld id="{78552C59-95C5-458B-91AB-7B316BF4ABE3}" type="slidenum">
              <a:rPr lang="ru-RU" altLang="ru-RU">
                <a:solidFill>
                  <a:srgbClr val="1D4577"/>
                </a:solidFill>
                <a:latin typeface="Century Gothic" pitchFamily="34" charset="0"/>
              </a:rPr>
              <a:pPr/>
              <a:t>18</a:t>
            </a:fld>
            <a:endParaRPr lang="ru-RU" altLang="ru-RU">
              <a:solidFill>
                <a:srgbClr val="1D4577"/>
              </a:solidFill>
              <a:latin typeface="Century Gothic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57017701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107950" y="115888"/>
            <a:ext cx="8928100" cy="1368425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</a:rPr>
              <a:t>Налоги на имущество в консолидированном бюджете МО </a:t>
            </a:r>
            <a:r>
              <a:rPr lang="ru-RU" sz="2800" b="1" dirty="0" err="1" smtClean="0">
                <a:solidFill>
                  <a:schemeClr val="accent3">
                    <a:lumMod val="50000"/>
                  </a:schemeClr>
                </a:solidFill>
              </a:rPr>
              <a:t>Чернский</a:t>
            </a:r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</a:rPr>
              <a:t> район  2024-2026 г. (млн.руб.)</a:t>
            </a:r>
            <a:endParaRPr lang="ru-RU" sz="28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graphicFrame>
        <p:nvGraphicFramePr>
          <p:cNvPr id="3" name="Содержимое 7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3430066537"/>
              </p:ext>
            </p:extLst>
          </p:nvPr>
        </p:nvGraphicFramePr>
        <p:xfrm>
          <a:off x="323850" y="1341438"/>
          <a:ext cx="3887788" cy="28797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4" name="Содержимое 8"/>
          <p:cNvGraphicFramePr>
            <a:graphicFrameLocks noGrp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val="2743840248"/>
              </p:ext>
            </p:extLst>
          </p:nvPr>
        </p:nvGraphicFramePr>
        <p:xfrm>
          <a:off x="4956175" y="1651000"/>
          <a:ext cx="3422650" cy="20843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5" name="Содержимое 9"/>
          <p:cNvGraphicFramePr>
            <a:graphicFrameLocks noGrp="1"/>
          </p:cNvGraphicFramePr>
          <p:nvPr>
            <p:ph sz="quarter" idx="3"/>
            <p:extLst>
              <p:ext uri="{D42A27DB-BD31-4B8C-83A1-F6EECF244321}">
                <p14:modId xmlns:p14="http://schemas.microsoft.com/office/powerpoint/2010/main" val="939228416"/>
              </p:ext>
            </p:extLst>
          </p:nvPr>
        </p:nvGraphicFramePr>
        <p:xfrm>
          <a:off x="469900" y="2997200"/>
          <a:ext cx="7964488" cy="36004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11270" name="Содержимое 6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val="2668933147"/>
              </p:ext>
            </p:extLst>
          </p:nvPr>
        </p:nvGraphicFramePr>
        <p:xfrm>
          <a:off x="4638296" y="3861048"/>
          <a:ext cx="4032250" cy="2187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700" r:id="rId6" imgW="4035902" imgH="2188654" progId="Excel.Chart.8">
                  <p:embed/>
                </p:oleObj>
              </mc:Choice>
              <mc:Fallback>
                <p:oleObj r:id="rId6" imgW="4035902" imgH="2188654" progId="Excel.Chart.8">
                  <p:embed/>
                  <p:pic>
                    <p:nvPicPr>
                      <p:cNvPr id="0" name="Picture 272"/>
                      <p:cNvPicPr>
                        <a:picLocks noGrp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38296" y="3861048"/>
                        <a:ext cx="4032250" cy="21875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271" name="Номер слайда 10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fld id="{69004C64-B457-4AE2-8FDF-98E85F52C388}" type="slidenum">
              <a:rPr lang="ru-RU" altLang="ru-RU">
                <a:solidFill>
                  <a:srgbClr val="1D4577"/>
                </a:solidFill>
                <a:latin typeface="Century Gothic" pitchFamily="34" charset="0"/>
              </a:rPr>
              <a:pPr/>
              <a:t>19</a:t>
            </a:fld>
            <a:endParaRPr lang="ru-RU" altLang="ru-RU">
              <a:solidFill>
                <a:srgbClr val="1D4577"/>
              </a:solidFill>
              <a:latin typeface="Century Gothic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63227486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504056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/>
              <a:t>УВАЖАЕМЫЕ ДРУЗЬЯ!</a:t>
            </a:r>
            <a:endParaRPr lang="ru-RU" sz="24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343872"/>
          </a:xfrm>
          <a:solidFill>
            <a:schemeClr val="bg1"/>
          </a:solidFill>
        </p:spPr>
        <p:txBody>
          <a:bodyPr>
            <a:noAutofit/>
          </a:bodyPr>
          <a:lstStyle/>
          <a:p>
            <a:pPr algn="just"/>
            <a:r>
              <a:rPr lang="ru-RU" sz="1600" dirty="0"/>
              <a:t>Задача повышения прозрачности и открытости управления финансами является одной из приоритетных в деятельности </a:t>
            </a:r>
            <a:r>
              <a:rPr lang="ru-RU" sz="1600" dirty="0" smtClean="0"/>
              <a:t> Финансового управления администрации МО </a:t>
            </a:r>
            <a:r>
              <a:rPr lang="ru-RU" sz="1600" dirty="0" err="1" smtClean="0"/>
              <a:t>Чернский</a:t>
            </a:r>
            <a:r>
              <a:rPr lang="ru-RU" sz="1600" dirty="0" smtClean="0"/>
              <a:t> район Тульской </a:t>
            </a:r>
            <a:r>
              <a:rPr lang="ru-RU" sz="1600" dirty="0"/>
              <a:t>области.</a:t>
            </a:r>
          </a:p>
          <a:p>
            <a:pPr algn="just"/>
            <a:r>
              <a:rPr lang="ru-RU" sz="1600" dirty="0"/>
              <a:t>В этой связи, немаловажное значение в обеспечении понимания и доступности бюджетных данных имеет проект «Бюджет для граждан», публикуемый </a:t>
            </a:r>
            <a:r>
              <a:rPr lang="ru-RU" sz="1600" dirty="0" smtClean="0"/>
              <a:t>Финансовым управлением </a:t>
            </a:r>
            <a:r>
              <a:rPr lang="ru-RU" sz="1600" dirty="0"/>
              <a:t>администрации </a:t>
            </a:r>
            <a:r>
              <a:rPr lang="ru-RU" sz="1600" dirty="0" smtClean="0"/>
              <a:t>МО </a:t>
            </a:r>
            <a:r>
              <a:rPr lang="ru-RU" sz="1600" dirty="0" err="1"/>
              <a:t>Чернский</a:t>
            </a:r>
            <a:r>
              <a:rPr lang="ru-RU" sz="1600" dirty="0"/>
              <a:t> район </a:t>
            </a:r>
            <a:r>
              <a:rPr lang="ru-RU" sz="1600" dirty="0" smtClean="0"/>
              <a:t>.</a:t>
            </a:r>
            <a:endParaRPr lang="ru-RU" sz="1600" dirty="0"/>
          </a:p>
          <a:p>
            <a:pPr algn="just"/>
            <a:r>
              <a:rPr lang="ru-RU" sz="1600" dirty="0"/>
              <a:t>Проект «Бюджет для граждан» способствует вовлечению граждан в процесс формирования и распределения потоков финансовых ресурсов бюджета. Яркий пример этому</a:t>
            </a:r>
            <a:r>
              <a:rPr lang="ru-RU" sz="1600" i="1" dirty="0"/>
              <a:t>- </a:t>
            </a:r>
            <a:r>
              <a:rPr lang="ru-RU" sz="1600" dirty="0"/>
              <a:t>практика инициативного бюджетирования, которая в Тульской области реализуется в рамках проекта «Народный бюджет».</a:t>
            </a:r>
          </a:p>
          <a:p>
            <a:pPr algn="just"/>
            <a:r>
              <a:rPr lang="ru-RU" sz="1600" dirty="0"/>
              <a:t>Вопрос открытости бюджетных данных, в условиях динамично меняющейся экономической ситуации, становится всё </a:t>
            </a:r>
            <a:r>
              <a:rPr lang="ru-RU" sz="1600" dirty="0" smtClean="0"/>
              <a:t>бол</a:t>
            </a:r>
            <a:r>
              <a:rPr lang="en-US" sz="1600" dirty="0" err="1" smtClean="0"/>
              <a:t>ee</a:t>
            </a:r>
            <a:r>
              <a:rPr lang="en-US" sz="1600" dirty="0" smtClean="0"/>
              <a:t> </a:t>
            </a:r>
            <a:r>
              <a:rPr lang="ru-RU" sz="1600" dirty="0"/>
              <a:t>актуальным. Проект</a:t>
            </a:r>
            <a:r>
              <a:rPr lang="ru-RU" sz="1600" i="1" dirty="0"/>
              <a:t> </a:t>
            </a:r>
            <a:r>
              <a:rPr lang="ru-RU" sz="1600" dirty="0"/>
              <a:t>«Бюджет для граждан</a:t>
            </a:r>
            <a:r>
              <a:rPr lang="ru-RU" sz="1600" i="1" dirty="0"/>
              <a:t>» </a:t>
            </a:r>
            <a:r>
              <a:rPr lang="ru-RU" sz="1600" dirty="0"/>
              <a:t>нацелен, с этой точки зрения, на повышение информированности граждан и формирование всеобщей финансовой грамотности.</a:t>
            </a:r>
          </a:p>
          <a:p>
            <a:pPr algn="just"/>
            <a:r>
              <a:rPr lang="ru-RU" sz="1600" dirty="0"/>
              <a:t>«Бюджет для граждан» - это</a:t>
            </a:r>
            <a:r>
              <a:rPr lang="ru-RU" sz="1600" i="1" dirty="0"/>
              <a:t> </a:t>
            </a:r>
            <a:r>
              <a:rPr lang="ru-RU" sz="1600" dirty="0"/>
              <a:t>«дорога с двухсторонним движением». С одной стороны, граждане получают возможность влиять на систему принятия решений в бюджетной сфере; с другой стороны, обеспечивается обратная связь финансовых органов с гражданами при посредстве общественных советов и иных механизмов взаимодействия с населением </a:t>
            </a:r>
            <a:r>
              <a:rPr lang="ru-RU" sz="1600" dirty="0" smtClean="0"/>
              <a:t>МО </a:t>
            </a:r>
            <a:r>
              <a:rPr lang="ru-RU" sz="1600" dirty="0" err="1" smtClean="0"/>
              <a:t>Чернский</a:t>
            </a:r>
            <a:r>
              <a:rPr lang="ru-RU" sz="1600" dirty="0" smtClean="0"/>
              <a:t> район.</a:t>
            </a:r>
            <a:endParaRPr lang="ru-RU" sz="16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0AF33-20FE-48F7-B3B4-AA4A17590297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3909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Заголовок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1154112"/>
          </a:xfrm>
        </p:spPr>
        <p:txBody>
          <a:bodyPr/>
          <a:lstStyle/>
          <a:p>
            <a:pPr algn="ctr"/>
            <a:r>
              <a:rPr lang="ru-RU" altLang="ru-RU" sz="2400" b="1" dirty="0" smtClean="0"/>
              <a:t>Доходы от использования имущества, находящегося в муниципальной собственности в  консолидированном  бюджете  </a:t>
            </a:r>
            <a:r>
              <a:rPr lang="ru-RU" altLang="ru-RU" sz="2400" b="1" dirty="0" err="1" smtClean="0"/>
              <a:t>Чернского</a:t>
            </a:r>
            <a:r>
              <a:rPr lang="ru-RU" altLang="ru-RU" sz="2400" b="1" dirty="0" smtClean="0"/>
              <a:t> района 2024-2026 г.( млн.руб.)</a:t>
            </a:r>
          </a:p>
        </p:txBody>
      </p:sp>
      <p:graphicFrame>
        <p:nvGraphicFramePr>
          <p:cNvPr id="3" name="Содержимое 7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190349560"/>
              </p:ext>
            </p:extLst>
          </p:nvPr>
        </p:nvGraphicFramePr>
        <p:xfrm>
          <a:off x="6350" y="1214438"/>
          <a:ext cx="4703763" cy="29289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2" name="Содержимое 8"/>
          <p:cNvGraphicFramePr>
            <a:graphicFrameLocks noGrp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val="3547809581"/>
              </p:ext>
            </p:extLst>
          </p:nvPr>
        </p:nvGraphicFramePr>
        <p:xfrm>
          <a:off x="4651375" y="1000125"/>
          <a:ext cx="4275138" cy="30718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4" name="Содержимое 9"/>
          <p:cNvGraphicFramePr>
            <a:graphicFrameLocks noGrp="1"/>
          </p:cNvGraphicFramePr>
          <p:nvPr>
            <p:ph sz="quarter" idx="3"/>
            <p:extLst>
              <p:ext uri="{D42A27DB-BD31-4B8C-83A1-F6EECF244321}">
                <p14:modId xmlns:p14="http://schemas.microsoft.com/office/powerpoint/2010/main" val="4048459386"/>
              </p:ext>
            </p:extLst>
          </p:nvPr>
        </p:nvGraphicFramePr>
        <p:xfrm>
          <a:off x="508000" y="3071640"/>
          <a:ext cx="8343900" cy="35718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12294" name="Содержимое 6"/>
          <p:cNvGraphicFramePr>
            <a:graphicFrameLocks noGrp="1"/>
          </p:cNvGraphicFramePr>
          <p:nvPr>
            <p:ph sz="quarter" idx="4"/>
          </p:nvPr>
        </p:nvGraphicFramePr>
        <p:xfrm>
          <a:off x="4598988" y="3806825"/>
          <a:ext cx="4127500" cy="2289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726" name="Лист" r:id="rId6" imgW="4145639" imgH="2298391" progId="Excel.Sheet.8">
                  <p:embed/>
                </p:oleObj>
              </mc:Choice>
              <mc:Fallback>
                <p:oleObj name="Лист" r:id="rId6" imgW="4145639" imgH="2298391" progId="Excel.Sheet.8">
                  <p:embed/>
                  <p:pic>
                    <p:nvPicPr>
                      <p:cNvPr id="0" name="Picture 274"/>
                      <p:cNvPicPr>
                        <a:picLocks noGrp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98988" y="3806825"/>
                        <a:ext cx="4127500" cy="22891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295" name="Номер слайда 10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fld id="{59F74E33-E8DD-421D-B471-317466561287}" type="slidenum">
              <a:rPr lang="ru-RU" altLang="ru-RU">
                <a:solidFill>
                  <a:srgbClr val="1D4577"/>
                </a:solidFill>
                <a:latin typeface="Century Gothic" pitchFamily="34" charset="0"/>
              </a:rPr>
              <a:pPr/>
              <a:t>20</a:t>
            </a:fld>
            <a:endParaRPr lang="ru-RU" altLang="ru-RU">
              <a:solidFill>
                <a:srgbClr val="1D4577"/>
              </a:solidFill>
              <a:latin typeface="Century Gothic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72070347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1066130"/>
          </a:xfrm>
        </p:spPr>
        <p:txBody>
          <a:bodyPr>
            <a:normAutofit fontScale="90000"/>
          </a:bodyPr>
          <a:lstStyle/>
          <a:p>
            <a:pPr algn="ctr">
              <a:defRPr/>
            </a:pPr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</a:rPr>
              <a:t>Структура безвозмездных поступлений в консолидированный бюджет МО </a:t>
            </a:r>
            <a:r>
              <a:rPr lang="ru-RU" sz="2800" b="1" dirty="0" err="1" smtClean="0">
                <a:solidFill>
                  <a:schemeClr val="accent3">
                    <a:lumMod val="50000"/>
                  </a:schemeClr>
                </a:solidFill>
              </a:rPr>
              <a:t>Чернский</a:t>
            </a:r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</a:rPr>
              <a:t> район в 2023 -2026 г.г.(млн.руб.)</a:t>
            </a:r>
            <a:endParaRPr lang="ru-RU" sz="2800" dirty="0"/>
          </a:p>
        </p:txBody>
      </p:sp>
      <p:graphicFrame>
        <p:nvGraphicFramePr>
          <p:cNvPr id="3" name="Объект 10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2701864013"/>
              </p:ext>
            </p:extLst>
          </p:nvPr>
        </p:nvGraphicFramePr>
        <p:xfrm>
          <a:off x="179512" y="1417638"/>
          <a:ext cx="4535488" cy="25876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4" name="Объект 16"/>
          <p:cNvGraphicFramePr>
            <a:graphicFrameLocks noGrp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val="2310357394"/>
              </p:ext>
            </p:extLst>
          </p:nvPr>
        </p:nvGraphicFramePr>
        <p:xfrm>
          <a:off x="3779912" y="1124744"/>
          <a:ext cx="4679950" cy="28797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5" name="Объект 20"/>
          <p:cNvGraphicFramePr>
            <a:graphicFrameLocks noGrp="1"/>
          </p:cNvGraphicFramePr>
          <p:nvPr>
            <p:ph sz="quarter" idx="3"/>
            <p:extLst>
              <p:ext uri="{D42A27DB-BD31-4B8C-83A1-F6EECF244321}">
                <p14:modId xmlns:p14="http://schemas.microsoft.com/office/powerpoint/2010/main" val="3117992901"/>
              </p:ext>
            </p:extLst>
          </p:nvPr>
        </p:nvGraphicFramePr>
        <p:xfrm>
          <a:off x="111125" y="3573463"/>
          <a:ext cx="4386263" cy="29511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6" name="Объект 24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val="3113690216"/>
              </p:ext>
            </p:extLst>
          </p:nvPr>
        </p:nvGraphicFramePr>
        <p:xfrm>
          <a:off x="3040016" y="3331271"/>
          <a:ext cx="5616575" cy="33639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13319" name="Номер слайда 6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fld id="{1AAA242D-6E87-49B1-B9AE-A3C9CF25F55D}" type="slidenum">
              <a:rPr lang="ru-RU" altLang="ru-RU">
                <a:solidFill>
                  <a:srgbClr val="1D4577"/>
                </a:solidFill>
                <a:latin typeface="Century Gothic" pitchFamily="34" charset="0"/>
              </a:rPr>
              <a:pPr/>
              <a:t>21</a:t>
            </a:fld>
            <a:endParaRPr lang="ru-RU" altLang="ru-RU">
              <a:solidFill>
                <a:srgbClr val="1D4577"/>
              </a:solidFill>
              <a:latin typeface="Century Gothic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83831290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63" y="274638"/>
            <a:ext cx="8186737" cy="725487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200" b="1" dirty="0" smtClean="0">
                <a:solidFill>
                  <a:schemeClr val="accent3">
                    <a:lumMod val="50000"/>
                  </a:schemeClr>
                </a:solidFill>
              </a:rPr>
              <a:t>Доходы бюджета МО </a:t>
            </a:r>
            <a:r>
              <a:rPr lang="ru-RU" sz="3200" b="1" dirty="0" err="1" smtClean="0">
                <a:solidFill>
                  <a:schemeClr val="accent3">
                    <a:lumMod val="50000"/>
                  </a:schemeClr>
                </a:solidFill>
              </a:rPr>
              <a:t>Чернский</a:t>
            </a:r>
            <a:r>
              <a:rPr lang="ru-RU" sz="3200" b="1" dirty="0" smtClean="0">
                <a:solidFill>
                  <a:schemeClr val="accent3">
                    <a:lumMod val="50000"/>
                  </a:schemeClr>
                </a:solidFill>
              </a:rPr>
              <a:t> район 2023-2026 г.г. (млн.руб.)</a:t>
            </a:r>
            <a:endParaRPr lang="ru-RU" sz="32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graphicFrame>
        <p:nvGraphicFramePr>
          <p:cNvPr id="3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81832627"/>
              </p:ext>
            </p:extLst>
          </p:nvPr>
        </p:nvGraphicFramePr>
        <p:xfrm>
          <a:off x="266700" y="1271588"/>
          <a:ext cx="8650288" cy="53228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4340" name="Номер слайда 4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fld id="{8184B7C1-E7EB-4F69-B87F-51718583E2F2}" type="slidenum">
              <a:rPr lang="ru-RU" altLang="ru-RU">
                <a:solidFill>
                  <a:srgbClr val="1D4577"/>
                </a:solidFill>
                <a:latin typeface="Century Gothic" pitchFamily="34" charset="0"/>
              </a:rPr>
              <a:pPr/>
              <a:t>22</a:t>
            </a:fld>
            <a:endParaRPr lang="ru-RU" altLang="ru-RU">
              <a:solidFill>
                <a:srgbClr val="1D4577"/>
              </a:solidFill>
              <a:latin typeface="Century Gothic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52594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474" name="Rectangle 2"/>
          <p:cNvSpPr>
            <a:spLocks noGrp="1" noChangeArrowheads="1"/>
          </p:cNvSpPr>
          <p:nvPr>
            <p:ph type="title"/>
          </p:nvPr>
        </p:nvSpPr>
        <p:spPr>
          <a:xfrm>
            <a:off x="1043608" y="764704"/>
            <a:ext cx="7643192" cy="504056"/>
          </a:xfrm>
          <a:solidFill>
            <a:schemeClr val="bg1"/>
          </a:solidFill>
        </p:spPr>
        <p:txBody>
          <a:bodyPr>
            <a:normAutofit fontScale="90000"/>
          </a:bodyPr>
          <a:lstStyle/>
          <a:p>
            <a:pPr algn="ctr">
              <a:defRPr/>
            </a:pPr>
            <a:r>
              <a:rPr lang="ru-RU" sz="2800" b="1" dirty="0">
                <a:solidFill>
                  <a:schemeClr val="accent3">
                    <a:lumMod val="50000"/>
                  </a:schemeClr>
                </a:solidFill>
                <a:effectLst/>
              </a:rPr>
              <a:t>Налоговые </a:t>
            </a:r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  <a:effectLst/>
              </a:rPr>
              <a:t>доходы бюджета МО </a:t>
            </a:r>
            <a:r>
              <a:rPr lang="ru-RU" sz="2800" b="1" dirty="0" err="1" smtClean="0">
                <a:solidFill>
                  <a:schemeClr val="accent3">
                    <a:lumMod val="50000"/>
                  </a:schemeClr>
                </a:solidFill>
                <a:effectLst/>
              </a:rPr>
              <a:t>Чернский</a:t>
            </a:r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  <a:effectLst/>
              </a:rPr>
              <a:t> район на 2024 год и плановый период 2025 -2026 г.г.(тыс. руб.)</a:t>
            </a:r>
            <a:endParaRPr lang="ru-RU" sz="2800" b="1" dirty="0">
              <a:solidFill>
                <a:schemeClr val="accent3">
                  <a:lumMod val="50000"/>
                </a:schemeClr>
              </a:solidFill>
              <a:effectLst/>
            </a:endParaRPr>
          </a:p>
        </p:txBody>
      </p:sp>
      <p:graphicFrame>
        <p:nvGraphicFramePr>
          <p:cNvPr id="233592" name="Group 120"/>
          <p:cNvGraphicFramePr>
            <a:graphicFrameLocks noGrp="1"/>
          </p:cNvGraphicFramePr>
          <p:nvPr>
            <p:ph type="tbl" idx="1"/>
            <p:extLst>
              <p:ext uri="{D42A27DB-BD31-4B8C-83A1-F6EECF244321}">
                <p14:modId xmlns:p14="http://schemas.microsoft.com/office/powerpoint/2010/main" val="3658694256"/>
              </p:ext>
            </p:extLst>
          </p:nvPr>
        </p:nvGraphicFramePr>
        <p:xfrm>
          <a:off x="250825" y="1773238"/>
          <a:ext cx="8569326" cy="4146497"/>
        </p:xfrm>
        <a:graphic>
          <a:graphicData uri="http://schemas.openxmlformats.org/drawingml/2006/table">
            <a:tbl>
              <a:tblPr/>
              <a:tblGrid>
                <a:gridCol w="50402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2413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5212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5282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62794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Наименование доходов</a:t>
                      </a:r>
                    </a:p>
                  </a:txBody>
                  <a:tcPr marT="45724" marB="4572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2024 год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2025 год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2026 год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9619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Налог на доходы физических лиц</a:t>
                      </a:r>
                    </a:p>
                  </a:txBody>
                  <a:tcPr marT="45724" marB="4572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51504,3</a:t>
                      </a: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55110,3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58914,0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480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Налоги на товары (работы, услуги), реализуемые на территории Российской Федерации</a:t>
                      </a:r>
                    </a:p>
                  </a:txBody>
                  <a:tcPr marT="45724" marB="4572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88915,5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91495,5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95740,8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8638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Налоги на совокупный доход</a:t>
                      </a:r>
                    </a:p>
                  </a:txBody>
                  <a:tcPr marT="45724" marB="4572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31503,6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35782,8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41135,8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0405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Налоги на имущество</a:t>
                      </a:r>
                    </a:p>
                  </a:txBody>
                  <a:tcPr marT="45724" marB="4572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16609,3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18426,2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19528,4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0405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Государственная пошлина</a:t>
                      </a:r>
                    </a:p>
                  </a:txBody>
                  <a:tcPr marT="45724" marB="4572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2120,4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2120,4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2120,4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6480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Итого налоговые доходы</a:t>
                      </a:r>
                    </a:p>
                  </a:txBody>
                  <a:tcPr marT="45724" marB="4572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190653,1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202875,2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217439,4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3D608B7-180F-45C0-B573-7AE051A36966}" type="slidenum">
              <a:rPr lang="ru-RU" smtClean="0"/>
              <a:pPr>
                <a:defRPr/>
              </a:pPr>
              <a:t>23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761411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474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476672"/>
            <a:ext cx="8568952" cy="504056"/>
          </a:xfrm>
          <a:solidFill>
            <a:schemeClr val="bg1"/>
          </a:solidFill>
        </p:spPr>
        <p:txBody>
          <a:bodyPr>
            <a:noAutofit/>
          </a:bodyPr>
          <a:lstStyle/>
          <a:p>
            <a:pPr algn="ctr">
              <a:defRPr/>
            </a:pPr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effectLst/>
              </a:rPr>
              <a:t>Неналоговые доходы </a:t>
            </a:r>
            <a:r>
              <a:rPr lang="ru-RU" sz="2400" b="1" dirty="0">
                <a:solidFill>
                  <a:schemeClr val="accent3">
                    <a:lumMod val="50000"/>
                  </a:schemeClr>
                </a:solidFill>
              </a:rPr>
              <a:t>бюджета МО </a:t>
            </a:r>
            <a:r>
              <a:rPr lang="ru-RU" sz="2400" b="1" dirty="0" err="1">
                <a:solidFill>
                  <a:schemeClr val="accent3">
                    <a:lumMod val="50000"/>
                  </a:schemeClr>
                </a:solidFill>
              </a:rPr>
              <a:t>Чернский</a:t>
            </a:r>
            <a:r>
              <a:rPr lang="ru-RU" sz="2400" b="1" dirty="0">
                <a:solidFill>
                  <a:schemeClr val="accent3">
                    <a:lumMod val="50000"/>
                  </a:schemeClr>
                </a:solidFill>
              </a:rPr>
              <a:t> район на </a:t>
            </a:r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</a:rPr>
              <a:t>2024 </a:t>
            </a:r>
            <a:r>
              <a:rPr lang="ru-RU" sz="2400" b="1" dirty="0">
                <a:solidFill>
                  <a:schemeClr val="accent3">
                    <a:lumMod val="50000"/>
                  </a:schemeClr>
                </a:solidFill>
              </a:rPr>
              <a:t>год и плановый период </a:t>
            </a:r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</a:rPr>
              <a:t>2025 </a:t>
            </a:r>
            <a:r>
              <a:rPr lang="ru-RU" sz="2400" b="1" dirty="0">
                <a:solidFill>
                  <a:schemeClr val="accent3">
                    <a:lumMod val="50000"/>
                  </a:schemeClr>
                </a:solidFill>
              </a:rPr>
              <a:t>-</a:t>
            </a:r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</a:rPr>
              <a:t>2026 </a:t>
            </a:r>
            <a:r>
              <a:rPr lang="ru-RU" sz="2400" b="1" dirty="0">
                <a:solidFill>
                  <a:schemeClr val="accent3">
                    <a:lumMod val="50000"/>
                  </a:schemeClr>
                </a:solidFill>
              </a:rPr>
              <a:t>г.г.(тыс. руб.) </a:t>
            </a:r>
            <a:endParaRPr lang="ru-RU" sz="2400" b="1" dirty="0">
              <a:solidFill>
                <a:schemeClr val="accent3">
                  <a:lumMod val="50000"/>
                </a:schemeClr>
              </a:solidFill>
              <a:effectLst/>
            </a:endParaRPr>
          </a:p>
        </p:txBody>
      </p:sp>
      <p:graphicFrame>
        <p:nvGraphicFramePr>
          <p:cNvPr id="233592" name="Group 120"/>
          <p:cNvGraphicFramePr>
            <a:graphicFrameLocks noGrp="1"/>
          </p:cNvGraphicFramePr>
          <p:nvPr>
            <p:ph type="tbl" idx="1"/>
            <p:extLst>
              <p:ext uri="{D42A27DB-BD31-4B8C-83A1-F6EECF244321}">
                <p14:modId xmlns:p14="http://schemas.microsoft.com/office/powerpoint/2010/main" val="1477431372"/>
              </p:ext>
            </p:extLst>
          </p:nvPr>
        </p:nvGraphicFramePr>
        <p:xfrm>
          <a:off x="323850" y="1268413"/>
          <a:ext cx="8569325" cy="5041901"/>
        </p:xfrm>
        <a:graphic>
          <a:graphicData uri="http://schemas.openxmlformats.org/drawingml/2006/table">
            <a:tbl>
              <a:tblPr/>
              <a:tblGrid>
                <a:gridCol w="504045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2418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5217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5250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62794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Наименование</a:t>
                      </a:r>
                    </a:p>
                  </a:txBody>
                  <a:tcPr marL="91444" marR="9144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2024 год</a:t>
                      </a:r>
                    </a:p>
                  </a:txBody>
                  <a:tcPr marL="91444" marR="9144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2025 год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44" marR="9144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2026 год</a:t>
                      </a:r>
                    </a:p>
                  </a:txBody>
                  <a:tcPr marL="91444" marR="9144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2303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Доходы, от использования имущества, находящегося в государственной и муниципальной собственности</a:t>
                      </a:r>
                    </a:p>
                  </a:txBody>
                  <a:tcPr marL="91444" marR="9144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9375,8</a:t>
                      </a:r>
                    </a:p>
                  </a:txBody>
                  <a:tcPr marL="91444" marR="9144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9434,0</a:t>
                      </a:r>
                    </a:p>
                  </a:txBody>
                  <a:tcPr marL="91444" marR="9144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9494,4</a:t>
                      </a:r>
                    </a:p>
                  </a:txBody>
                  <a:tcPr marL="91444" marR="9144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940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Платежи при пользовании природными ресурсами</a:t>
                      </a:r>
                    </a:p>
                  </a:txBody>
                  <a:tcPr marL="91444" marR="9144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9,4</a:t>
                      </a:r>
                    </a:p>
                  </a:txBody>
                  <a:tcPr marL="91444" marR="9144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9,4</a:t>
                      </a:r>
                    </a:p>
                  </a:txBody>
                  <a:tcPr marL="91444" marR="9144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9,4</a:t>
                      </a:r>
                    </a:p>
                  </a:txBody>
                  <a:tcPr marL="91444" marR="9144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79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Доходы от оказания платных услуг (работ) и компенсации затрат государства</a:t>
                      </a:r>
                    </a:p>
                  </a:txBody>
                  <a:tcPr marL="91444" marR="9144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4840,6</a:t>
                      </a:r>
                    </a:p>
                  </a:txBody>
                  <a:tcPr marL="91444" marR="9144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5014,6</a:t>
                      </a:r>
                    </a:p>
                  </a:txBody>
                  <a:tcPr marL="91444" marR="9144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5014,6</a:t>
                      </a:r>
                    </a:p>
                  </a:txBody>
                  <a:tcPr marL="91444" marR="9144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1510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Доходы от продажи материальных и нематериальных активов</a:t>
                      </a:r>
                    </a:p>
                  </a:txBody>
                  <a:tcPr marL="91444" marR="9144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1150,0</a:t>
                      </a:r>
                    </a:p>
                  </a:txBody>
                  <a:tcPr marL="91444" marR="9144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1150,0</a:t>
                      </a:r>
                    </a:p>
                  </a:txBody>
                  <a:tcPr marL="91444" marR="9144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1150,0</a:t>
                      </a:r>
                    </a:p>
                  </a:txBody>
                  <a:tcPr marL="91444" marR="9144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0411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Штрафы, санкции, возмещение ущерба</a:t>
                      </a:r>
                    </a:p>
                  </a:txBody>
                  <a:tcPr marL="91444" marR="91444" marT="45732" marB="4573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107,1</a:t>
                      </a:r>
                    </a:p>
                  </a:txBody>
                  <a:tcPr marL="91444" marR="91444" marT="45732" marB="4573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107,1</a:t>
                      </a:r>
                    </a:p>
                  </a:txBody>
                  <a:tcPr marL="91444" marR="91444" marT="45732" marB="4573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107,1</a:t>
                      </a:r>
                    </a:p>
                  </a:txBody>
                  <a:tcPr marL="91444" marR="91444" marT="45732" marB="4573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64814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Прочие неналоговые доходы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Итого неналоговые доходы</a:t>
                      </a:r>
                    </a:p>
                  </a:txBody>
                  <a:tcPr marL="91444" marR="91444" marT="45732" marB="4573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15482,9</a:t>
                      </a:r>
                    </a:p>
                  </a:txBody>
                  <a:tcPr marL="91444" marR="91444" marT="45732" marB="4573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15715,1</a:t>
                      </a:r>
                    </a:p>
                  </a:txBody>
                  <a:tcPr marL="91444" marR="91444" marT="45732" marB="4573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15775,5</a:t>
                      </a:r>
                    </a:p>
                  </a:txBody>
                  <a:tcPr marL="91444" marR="91444" marT="45732" marB="4573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86498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Итого  доходов налоговых и неналоговых</a:t>
                      </a:r>
                    </a:p>
                  </a:txBody>
                  <a:tcPr marL="91444" marR="91444" marT="45732" marB="4573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206136,0</a:t>
                      </a:r>
                    </a:p>
                  </a:txBody>
                  <a:tcPr marL="91444" marR="91444" marT="45732" marB="4573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218590,3</a:t>
                      </a:r>
                    </a:p>
                  </a:txBody>
                  <a:tcPr marL="91444" marR="91444" marT="45732" marB="4573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233214,9</a:t>
                      </a:r>
                    </a:p>
                  </a:txBody>
                  <a:tcPr marL="91444" marR="91444" marT="45732" marB="4573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3D608B7-180F-45C0-B573-7AE051A36966}" type="slidenum">
              <a:rPr lang="ru-RU" smtClean="0"/>
              <a:pPr>
                <a:defRPr/>
              </a:pPr>
              <a:t>24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108756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278563"/>
            <a:ext cx="2133600" cy="4572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endParaRPr lang="ru-RU" altLang="ru-RU" sz="1200" dirty="0" smtClean="0">
              <a:latin typeface="Tahoma" pitchFamily="34" charset="0"/>
            </a:endParaRPr>
          </a:p>
          <a:p>
            <a:endParaRPr lang="ru-RU" altLang="ru-RU" sz="1200" dirty="0">
              <a:latin typeface="Tahoma" pitchFamily="34" charset="0"/>
            </a:endParaRPr>
          </a:p>
          <a:p>
            <a:endParaRPr lang="ru-RU" altLang="ru-RU" sz="1200" dirty="0" smtClean="0">
              <a:latin typeface="Tahoma" pitchFamily="34" charset="0"/>
            </a:endParaRPr>
          </a:p>
          <a:p>
            <a:endParaRPr lang="ru-RU" altLang="ru-RU" sz="1200" dirty="0">
              <a:latin typeface="Tahoma" pitchFamily="34" charset="0"/>
            </a:endParaRPr>
          </a:p>
          <a:p>
            <a:endParaRPr lang="ru-RU" altLang="ru-RU" sz="1200" dirty="0" smtClean="0">
              <a:latin typeface="Tahoma" pitchFamily="34" charset="0"/>
            </a:endParaRPr>
          </a:p>
          <a:p>
            <a:endParaRPr lang="ru-RU" altLang="ru-RU" sz="1200" dirty="0">
              <a:latin typeface="Tahoma" pitchFamily="34" charset="0"/>
            </a:endParaRPr>
          </a:p>
          <a:p>
            <a:endParaRPr lang="ru-RU" altLang="ru-RU" sz="1200" dirty="0" smtClean="0">
              <a:latin typeface="Tahoma" pitchFamily="34" charset="0"/>
            </a:endParaRPr>
          </a:p>
          <a:p>
            <a:r>
              <a:rPr lang="ru-RU" altLang="ru-RU" sz="1200" dirty="0" smtClean="0">
                <a:latin typeface="Tahoma" pitchFamily="34" charset="0"/>
              </a:rPr>
              <a:t>Обслуживание </a:t>
            </a:r>
            <a:r>
              <a:rPr lang="ru-RU" altLang="ru-RU" sz="1200" dirty="0" err="1" smtClean="0">
                <a:latin typeface="Tahoma" pitchFamily="34" charset="0"/>
              </a:rPr>
              <a:t>гос.долга</a:t>
            </a:r>
            <a:r>
              <a:rPr lang="ru-RU" altLang="ru-RU" sz="1200" dirty="0" smtClean="0">
                <a:latin typeface="Tahoma" pitchFamily="34" charset="0"/>
              </a:rPr>
              <a:t> 248,0 </a:t>
            </a:r>
            <a:r>
              <a:rPr lang="ru-RU" altLang="ru-RU" sz="1200" dirty="0" err="1" smtClean="0">
                <a:latin typeface="Tahoma" pitchFamily="34" charset="0"/>
              </a:rPr>
              <a:t>тыс.руб</a:t>
            </a:r>
            <a:endParaRPr lang="ru-RU" altLang="ru-RU" sz="1200" dirty="0" smtClean="0">
              <a:latin typeface="Tahoma" pitchFamily="34" charset="0"/>
            </a:endParaRPr>
          </a:p>
          <a:p>
            <a:fld id="{ACC5895A-C688-4AC9-88D8-9FF9FB73D032}" type="slidenum">
              <a:rPr lang="ru-RU" altLang="ru-RU" sz="1200" smtClean="0">
                <a:latin typeface="Tahoma" pitchFamily="34" charset="0"/>
              </a:rPr>
              <a:pPr/>
              <a:t>25</a:t>
            </a:fld>
            <a:endParaRPr lang="ru-RU" altLang="ru-RU" sz="1200" dirty="0">
              <a:latin typeface="Tahoma" pitchFamily="34" charset="0"/>
            </a:endParaRPr>
          </a:p>
        </p:txBody>
      </p:sp>
      <p:sp>
        <p:nvSpPr>
          <p:cNvPr id="1433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60350"/>
            <a:ext cx="8512175" cy="350838"/>
          </a:xfrm>
        </p:spPr>
        <p:txBody>
          <a:bodyPr>
            <a:normAutofit fontScale="90000"/>
          </a:bodyPr>
          <a:lstStyle/>
          <a:p>
            <a:pPr algn="ctr" eaLnBrk="1" hangingPunct="1"/>
            <a:r>
              <a:rPr lang="ru-RU" altLang="ru-RU" sz="2800" b="1" dirty="0" smtClean="0">
                <a:solidFill>
                  <a:schemeClr val="accent3">
                    <a:lumMod val="50000"/>
                  </a:schemeClr>
                </a:solidFill>
              </a:rPr>
              <a:t>Основные параметры бюджета района на 2024 год</a:t>
            </a:r>
          </a:p>
        </p:txBody>
      </p:sp>
      <p:sp>
        <p:nvSpPr>
          <p:cNvPr id="14340" name="AutoShape 4"/>
          <p:cNvSpPr>
            <a:spLocks noChangeArrowheads="1"/>
          </p:cNvSpPr>
          <p:nvPr/>
        </p:nvSpPr>
        <p:spPr bwMode="auto">
          <a:xfrm rot="-5400000">
            <a:off x="3492195" y="2348219"/>
            <a:ext cx="1728787" cy="2159977"/>
          </a:xfrm>
          <a:prstGeom prst="upDownArrowCallout">
            <a:avLst>
              <a:gd name="adj1" fmla="val 25000"/>
              <a:gd name="adj2" fmla="val 25000"/>
              <a:gd name="adj3" fmla="val 16919"/>
              <a:gd name="adj4" fmla="val 50000"/>
            </a:avLst>
          </a:prstGeom>
          <a:gradFill flip="none" rotWithShape="1">
            <a:gsLst>
              <a:gs pos="0">
                <a:srgbClr val="765E2F"/>
              </a:gs>
              <a:gs pos="50000">
                <a:srgbClr val="FFCC66"/>
              </a:gs>
              <a:gs pos="100000">
                <a:srgbClr val="765E2F"/>
              </a:gs>
            </a:gsLst>
            <a:lin ang="5400000" scaled="1"/>
            <a:tileRect/>
          </a:gradFill>
          <a:ln w="19050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eaVert" wrap="none" anchor="ctr"/>
          <a:lstStyle/>
          <a:p>
            <a:pPr algn="ctr" eaLnBrk="1" hangingPunct="1"/>
            <a:r>
              <a:rPr lang="ru-RU" altLang="ru-RU" b="1" dirty="0">
                <a:solidFill>
                  <a:srgbClr val="540000"/>
                </a:solidFill>
                <a:latin typeface="Tahoma" pitchFamily="34" charset="0"/>
              </a:rPr>
              <a:t>БЮДЖЕТ</a:t>
            </a:r>
          </a:p>
        </p:txBody>
      </p:sp>
      <p:sp>
        <p:nvSpPr>
          <p:cNvPr id="14341" name="Rectangle 5"/>
          <p:cNvSpPr>
            <a:spLocks noChangeArrowheads="1"/>
          </p:cNvSpPr>
          <p:nvPr/>
        </p:nvSpPr>
        <p:spPr bwMode="auto">
          <a:xfrm>
            <a:off x="3276600" y="1052514"/>
            <a:ext cx="2158512" cy="1368425"/>
          </a:xfrm>
          <a:prstGeom prst="rect">
            <a:avLst/>
          </a:prstGeom>
          <a:gradFill flip="none" rotWithShape="1">
            <a:gsLst>
              <a:gs pos="0">
                <a:srgbClr val="765E47"/>
              </a:gs>
              <a:gs pos="50000">
                <a:srgbClr val="FFCC99"/>
              </a:gs>
              <a:gs pos="100000">
                <a:srgbClr val="765E47"/>
              </a:gs>
            </a:gsLst>
            <a:lin ang="10800000" scaled="1"/>
            <a:tileRect/>
          </a:gradFill>
          <a:ln w="19050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anchor="ctr"/>
          <a:lstStyle/>
          <a:p>
            <a:pPr algn="ctr" eaLnBrk="1" hangingPunct="1"/>
            <a:r>
              <a:rPr lang="ru-RU" altLang="ru-RU" sz="1800" b="1" dirty="0">
                <a:solidFill>
                  <a:srgbClr val="540000"/>
                </a:solidFill>
                <a:latin typeface="Tahoma" pitchFamily="34" charset="0"/>
              </a:rPr>
              <a:t>Доходы в расчете</a:t>
            </a:r>
          </a:p>
          <a:p>
            <a:pPr algn="ctr" eaLnBrk="1" hangingPunct="1"/>
            <a:r>
              <a:rPr lang="ru-RU" altLang="ru-RU" sz="1800" b="1" dirty="0">
                <a:solidFill>
                  <a:srgbClr val="540000"/>
                </a:solidFill>
                <a:latin typeface="Tahoma" pitchFamily="34" charset="0"/>
              </a:rPr>
              <a:t>на 1 человека </a:t>
            </a:r>
          </a:p>
          <a:p>
            <a:pPr algn="ctr" eaLnBrk="1" hangingPunct="1"/>
            <a:r>
              <a:rPr lang="ru-RU" altLang="ru-RU" sz="1800" b="1" dirty="0" smtClean="0">
                <a:solidFill>
                  <a:srgbClr val="540000"/>
                </a:solidFill>
                <a:latin typeface="Tahoma" pitchFamily="34" charset="0"/>
              </a:rPr>
              <a:t>43102,8 руб</a:t>
            </a:r>
            <a:r>
              <a:rPr lang="ru-RU" altLang="ru-RU" sz="1800" b="1" dirty="0">
                <a:solidFill>
                  <a:srgbClr val="540000"/>
                </a:solidFill>
                <a:latin typeface="Tahoma" pitchFamily="34" charset="0"/>
              </a:rPr>
              <a:t>.</a:t>
            </a:r>
          </a:p>
        </p:txBody>
      </p:sp>
      <p:sp>
        <p:nvSpPr>
          <p:cNvPr id="14342" name="Rectangle 6"/>
          <p:cNvSpPr>
            <a:spLocks noChangeArrowheads="1"/>
          </p:cNvSpPr>
          <p:nvPr/>
        </p:nvSpPr>
        <p:spPr bwMode="auto">
          <a:xfrm>
            <a:off x="3276600" y="4581526"/>
            <a:ext cx="2158512" cy="1584325"/>
          </a:xfrm>
          <a:prstGeom prst="rect">
            <a:avLst/>
          </a:prstGeom>
          <a:gradFill flip="none" rotWithShape="1">
            <a:gsLst>
              <a:gs pos="0">
                <a:srgbClr val="765E47"/>
              </a:gs>
              <a:gs pos="50000">
                <a:srgbClr val="FFCC99"/>
              </a:gs>
              <a:gs pos="100000">
                <a:srgbClr val="765E47"/>
              </a:gs>
            </a:gsLst>
            <a:lin ang="0" scaled="1"/>
            <a:tileRect/>
          </a:gradFill>
          <a:ln w="19050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anchor="ctr"/>
          <a:lstStyle/>
          <a:p>
            <a:pPr algn="ctr" eaLnBrk="1" hangingPunct="1"/>
            <a:r>
              <a:rPr lang="ru-RU" altLang="ru-RU" sz="1800" b="1" dirty="0">
                <a:solidFill>
                  <a:srgbClr val="540000"/>
                </a:solidFill>
                <a:latin typeface="Tahoma" pitchFamily="34" charset="0"/>
              </a:rPr>
              <a:t>Расходы в расчете на 1 человека</a:t>
            </a:r>
          </a:p>
          <a:p>
            <a:pPr algn="ctr" eaLnBrk="1" hangingPunct="1"/>
            <a:r>
              <a:rPr lang="ru-RU" altLang="ru-RU" b="1" dirty="0" smtClean="0">
                <a:solidFill>
                  <a:srgbClr val="540000"/>
                </a:solidFill>
                <a:latin typeface="Tahoma" pitchFamily="34" charset="0"/>
              </a:rPr>
              <a:t>43939,8</a:t>
            </a:r>
          </a:p>
          <a:p>
            <a:pPr algn="ctr" eaLnBrk="1" hangingPunct="1"/>
            <a:r>
              <a:rPr lang="ru-RU" altLang="ru-RU" sz="1800" b="1" dirty="0" smtClean="0">
                <a:solidFill>
                  <a:srgbClr val="540000"/>
                </a:solidFill>
                <a:latin typeface="Tahoma" pitchFamily="34" charset="0"/>
              </a:rPr>
              <a:t> </a:t>
            </a:r>
            <a:r>
              <a:rPr lang="ru-RU" altLang="ru-RU" sz="1800" b="1" dirty="0">
                <a:solidFill>
                  <a:srgbClr val="540000"/>
                </a:solidFill>
                <a:latin typeface="Tahoma" pitchFamily="34" charset="0"/>
              </a:rPr>
              <a:t>руб. </a:t>
            </a:r>
          </a:p>
        </p:txBody>
      </p:sp>
      <p:sp>
        <p:nvSpPr>
          <p:cNvPr id="14343" name="Rectangle 7"/>
          <p:cNvSpPr>
            <a:spLocks noChangeArrowheads="1"/>
          </p:cNvSpPr>
          <p:nvPr/>
        </p:nvSpPr>
        <p:spPr bwMode="auto">
          <a:xfrm rot="10800000">
            <a:off x="2555631" y="1052513"/>
            <a:ext cx="647700" cy="5113337"/>
          </a:xfrm>
          <a:prstGeom prst="rect">
            <a:avLst/>
          </a:prstGeom>
          <a:gradFill flip="none" rotWithShape="1">
            <a:gsLst>
              <a:gs pos="0">
                <a:srgbClr val="FFC000"/>
              </a:gs>
              <a:gs pos="50000">
                <a:srgbClr val="A97E63"/>
              </a:gs>
              <a:gs pos="100000">
                <a:srgbClr val="4E3A2E"/>
              </a:gs>
            </a:gsLst>
            <a:lin ang="0" scaled="1"/>
            <a:tileRect/>
          </a:gradFill>
          <a:ln w="19050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eaVert" wrap="none" anchor="ctr"/>
          <a:lstStyle/>
          <a:p>
            <a:pPr algn="ctr" eaLnBrk="1" hangingPunct="1"/>
            <a:r>
              <a:rPr lang="ru-RU" altLang="ru-RU" sz="2000" b="1" dirty="0">
                <a:solidFill>
                  <a:srgbClr val="540000"/>
                </a:solidFill>
                <a:latin typeface="Tahoma" pitchFamily="34" charset="0"/>
              </a:rPr>
              <a:t>Доходы бюджета </a:t>
            </a:r>
            <a:r>
              <a:rPr lang="ru-RU" altLang="ru-RU" sz="2000" b="1" dirty="0" smtClean="0">
                <a:solidFill>
                  <a:srgbClr val="540000"/>
                </a:solidFill>
                <a:latin typeface="Tahoma" pitchFamily="34" charset="0"/>
              </a:rPr>
              <a:t>792013,4 </a:t>
            </a:r>
            <a:r>
              <a:rPr lang="ru-RU" altLang="ru-RU" sz="2000" b="1" dirty="0" err="1" smtClean="0">
                <a:solidFill>
                  <a:srgbClr val="540000"/>
                </a:solidFill>
                <a:latin typeface="Tahoma" pitchFamily="34" charset="0"/>
              </a:rPr>
              <a:t>тыс.руб</a:t>
            </a:r>
            <a:r>
              <a:rPr lang="ru-RU" altLang="ru-RU" sz="2200" dirty="0">
                <a:latin typeface="Tahoma" pitchFamily="34" charset="0"/>
              </a:rPr>
              <a:t>.</a:t>
            </a:r>
          </a:p>
        </p:txBody>
      </p:sp>
      <p:sp>
        <p:nvSpPr>
          <p:cNvPr id="14344" name="Rectangle 8"/>
          <p:cNvSpPr>
            <a:spLocks noChangeArrowheads="1"/>
          </p:cNvSpPr>
          <p:nvPr/>
        </p:nvSpPr>
        <p:spPr bwMode="auto">
          <a:xfrm rot="10800000">
            <a:off x="5501054" y="1052513"/>
            <a:ext cx="647700" cy="5113337"/>
          </a:xfrm>
          <a:prstGeom prst="rect">
            <a:avLst/>
          </a:prstGeom>
          <a:gradFill rotWithShape="1">
            <a:gsLst>
              <a:gs pos="0">
                <a:srgbClr val="FFC000"/>
              </a:gs>
              <a:gs pos="50000">
                <a:srgbClr val="A97E63"/>
              </a:gs>
              <a:gs pos="100000">
                <a:srgbClr val="4E3A2E"/>
              </a:gs>
            </a:gsLst>
            <a:lin ang="0" scaled="1"/>
          </a:gradFill>
          <a:ln w="19050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eaVert" wrap="none" anchor="ctr"/>
          <a:lstStyle/>
          <a:p>
            <a:pPr algn="ctr" eaLnBrk="1" hangingPunct="1"/>
            <a:r>
              <a:rPr lang="ru-RU" altLang="ru-RU" sz="2000" b="1" dirty="0">
                <a:solidFill>
                  <a:srgbClr val="540000"/>
                </a:solidFill>
                <a:latin typeface="Tahoma" pitchFamily="34" charset="0"/>
              </a:rPr>
              <a:t>Расходы </a:t>
            </a:r>
            <a:r>
              <a:rPr lang="ru-RU" altLang="ru-RU" sz="2000" b="1" dirty="0" smtClean="0">
                <a:solidFill>
                  <a:srgbClr val="540000"/>
                </a:solidFill>
                <a:latin typeface="Tahoma" pitchFamily="34" charset="0"/>
              </a:rPr>
              <a:t>бюджета 807393,4 </a:t>
            </a:r>
            <a:r>
              <a:rPr lang="ru-RU" altLang="ru-RU" sz="2000" b="1" dirty="0" err="1" smtClean="0">
                <a:solidFill>
                  <a:srgbClr val="540000"/>
                </a:solidFill>
                <a:latin typeface="Tahoma" pitchFamily="34" charset="0"/>
              </a:rPr>
              <a:t>тыс.руб</a:t>
            </a:r>
            <a:r>
              <a:rPr lang="ru-RU" altLang="ru-RU" sz="2000" b="1" dirty="0">
                <a:solidFill>
                  <a:srgbClr val="43458D"/>
                </a:solidFill>
                <a:latin typeface="Tahoma" pitchFamily="34" charset="0"/>
              </a:rPr>
              <a:t>.</a:t>
            </a:r>
          </a:p>
        </p:txBody>
      </p:sp>
      <p:sp>
        <p:nvSpPr>
          <p:cNvPr id="14345" name="AutoShape 9"/>
          <p:cNvSpPr>
            <a:spLocks noChangeArrowheads="1"/>
          </p:cNvSpPr>
          <p:nvPr/>
        </p:nvSpPr>
        <p:spPr bwMode="auto">
          <a:xfrm>
            <a:off x="395654" y="1125539"/>
            <a:ext cx="2302120" cy="1368425"/>
          </a:xfrm>
          <a:prstGeom prst="homePlate">
            <a:avLst>
              <a:gd name="adj" fmla="val 45563"/>
            </a:avLst>
          </a:prstGeom>
          <a:solidFill>
            <a:schemeClr val="accent3">
              <a:lumMod val="60000"/>
              <a:lumOff val="40000"/>
            </a:schemeClr>
          </a:solidFill>
          <a:ln>
            <a:noFill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eaLnBrk="1" hangingPunct="1"/>
            <a:r>
              <a:rPr lang="ru-RU" altLang="ru-RU" sz="1800" b="1" dirty="0">
                <a:solidFill>
                  <a:schemeClr val="accent3">
                    <a:lumMod val="50000"/>
                  </a:schemeClr>
                </a:solidFill>
                <a:latin typeface="Tahoma" pitchFamily="34" charset="0"/>
              </a:rPr>
              <a:t>Налоговые доходы</a:t>
            </a:r>
          </a:p>
          <a:p>
            <a:pPr algn="ctr" eaLnBrk="1" hangingPunct="1"/>
            <a:r>
              <a:rPr lang="ru-RU" altLang="ru-RU" sz="1600" b="1" dirty="0" smtClean="0">
                <a:solidFill>
                  <a:schemeClr val="accent3">
                    <a:lumMod val="50000"/>
                  </a:schemeClr>
                </a:solidFill>
                <a:latin typeface="Tahoma" pitchFamily="34" charset="0"/>
              </a:rPr>
              <a:t>190653,1 </a:t>
            </a:r>
            <a:r>
              <a:rPr lang="ru-RU" altLang="ru-RU" sz="1600" b="1" dirty="0" err="1" smtClean="0">
                <a:solidFill>
                  <a:schemeClr val="accent3">
                    <a:lumMod val="50000"/>
                  </a:schemeClr>
                </a:solidFill>
                <a:latin typeface="Tahoma" pitchFamily="34" charset="0"/>
              </a:rPr>
              <a:t>тыс.руб</a:t>
            </a:r>
            <a:r>
              <a:rPr lang="ru-RU" altLang="ru-RU" sz="1600" b="1" dirty="0">
                <a:solidFill>
                  <a:schemeClr val="accent3">
                    <a:lumMod val="50000"/>
                  </a:schemeClr>
                </a:solidFill>
                <a:latin typeface="Tahoma" pitchFamily="34" charset="0"/>
              </a:rPr>
              <a:t>.</a:t>
            </a:r>
          </a:p>
        </p:txBody>
      </p:sp>
      <p:sp>
        <p:nvSpPr>
          <p:cNvPr id="14346" name="AutoShape 10"/>
          <p:cNvSpPr>
            <a:spLocks noChangeArrowheads="1"/>
          </p:cNvSpPr>
          <p:nvPr/>
        </p:nvSpPr>
        <p:spPr bwMode="auto">
          <a:xfrm>
            <a:off x="395654" y="4689475"/>
            <a:ext cx="2302120" cy="1368425"/>
          </a:xfrm>
          <a:prstGeom prst="homePlate">
            <a:avLst>
              <a:gd name="adj" fmla="val 45563"/>
            </a:avLst>
          </a:prstGeom>
          <a:solidFill>
            <a:schemeClr val="accent3">
              <a:lumMod val="60000"/>
              <a:lumOff val="40000"/>
            </a:schemeClr>
          </a:solidFill>
          <a:ln>
            <a:noFill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eaLnBrk="1" hangingPunct="1"/>
            <a:r>
              <a:rPr lang="ru-RU" altLang="ru-RU" sz="1800" b="1" dirty="0">
                <a:solidFill>
                  <a:schemeClr val="accent3">
                    <a:lumMod val="50000"/>
                  </a:schemeClr>
                </a:solidFill>
                <a:latin typeface="Tahoma" pitchFamily="34" charset="0"/>
              </a:rPr>
              <a:t>Безвозмездные поступления</a:t>
            </a:r>
          </a:p>
          <a:p>
            <a:pPr algn="ctr" eaLnBrk="1" hangingPunct="1"/>
            <a:r>
              <a:rPr lang="ru-RU" altLang="ru-RU" sz="1600" b="1" dirty="0" smtClean="0">
                <a:solidFill>
                  <a:schemeClr val="accent3">
                    <a:lumMod val="50000"/>
                  </a:schemeClr>
                </a:solidFill>
                <a:latin typeface="Tahoma" pitchFamily="34" charset="0"/>
              </a:rPr>
              <a:t>585877,4 </a:t>
            </a:r>
            <a:r>
              <a:rPr lang="ru-RU" altLang="ru-RU" sz="1600" b="1" dirty="0" err="1" smtClean="0">
                <a:solidFill>
                  <a:schemeClr val="accent3">
                    <a:lumMod val="50000"/>
                  </a:schemeClr>
                </a:solidFill>
                <a:latin typeface="Tahoma" pitchFamily="34" charset="0"/>
              </a:rPr>
              <a:t>тыс.руб</a:t>
            </a:r>
            <a:r>
              <a:rPr lang="ru-RU" altLang="ru-RU" sz="1600" b="1" dirty="0">
                <a:solidFill>
                  <a:schemeClr val="accent3">
                    <a:lumMod val="50000"/>
                  </a:schemeClr>
                </a:solidFill>
                <a:latin typeface="Tahoma" pitchFamily="34" charset="0"/>
              </a:rPr>
              <a:t>.</a:t>
            </a:r>
          </a:p>
        </p:txBody>
      </p:sp>
      <p:sp>
        <p:nvSpPr>
          <p:cNvPr id="14347" name="AutoShape 11"/>
          <p:cNvSpPr>
            <a:spLocks noChangeArrowheads="1"/>
          </p:cNvSpPr>
          <p:nvPr/>
        </p:nvSpPr>
        <p:spPr bwMode="auto">
          <a:xfrm>
            <a:off x="395654" y="2924176"/>
            <a:ext cx="2302120" cy="1368425"/>
          </a:xfrm>
          <a:prstGeom prst="homePlate">
            <a:avLst>
              <a:gd name="adj" fmla="val 45563"/>
            </a:avLst>
          </a:prstGeom>
          <a:solidFill>
            <a:schemeClr val="accent3">
              <a:lumMod val="60000"/>
              <a:lumOff val="40000"/>
            </a:schemeClr>
          </a:solidFill>
          <a:ln>
            <a:noFill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eaLnBrk="1" hangingPunct="1"/>
            <a:r>
              <a:rPr lang="ru-RU" altLang="ru-RU" sz="1800" b="1" dirty="0">
                <a:solidFill>
                  <a:schemeClr val="accent3">
                    <a:lumMod val="50000"/>
                  </a:schemeClr>
                </a:solidFill>
                <a:latin typeface="Tahoma" pitchFamily="34" charset="0"/>
              </a:rPr>
              <a:t>Неналоговые доходы</a:t>
            </a:r>
          </a:p>
          <a:p>
            <a:pPr algn="ctr" eaLnBrk="1" hangingPunct="1"/>
            <a:r>
              <a:rPr lang="ru-RU" altLang="ru-RU" sz="1600" b="1" dirty="0" smtClean="0">
                <a:solidFill>
                  <a:schemeClr val="accent3">
                    <a:lumMod val="50000"/>
                  </a:schemeClr>
                </a:solidFill>
                <a:latin typeface="Tahoma" pitchFamily="34" charset="0"/>
              </a:rPr>
              <a:t>15482,9 </a:t>
            </a:r>
            <a:r>
              <a:rPr lang="ru-RU" altLang="ru-RU" sz="1600" b="1" dirty="0" err="1" smtClean="0">
                <a:solidFill>
                  <a:schemeClr val="accent3">
                    <a:lumMod val="50000"/>
                  </a:schemeClr>
                </a:solidFill>
                <a:latin typeface="Tahoma" pitchFamily="34" charset="0"/>
              </a:rPr>
              <a:t>тыс.руб</a:t>
            </a:r>
            <a:r>
              <a:rPr lang="ru-RU" altLang="ru-RU" sz="1600" b="1" dirty="0">
                <a:solidFill>
                  <a:schemeClr val="accent3">
                    <a:lumMod val="50000"/>
                  </a:schemeClr>
                </a:solidFill>
                <a:latin typeface="Tahoma" pitchFamily="34" charset="0"/>
              </a:rPr>
              <a:t>.</a:t>
            </a:r>
          </a:p>
        </p:txBody>
      </p:sp>
      <p:sp>
        <p:nvSpPr>
          <p:cNvPr id="14348" name="AutoShape 12"/>
          <p:cNvSpPr>
            <a:spLocks noChangeArrowheads="1"/>
          </p:cNvSpPr>
          <p:nvPr/>
        </p:nvSpPr>
        <p:spPr bwMode="auto">
          <a:xfrm rot="10800000">
            <a:off x="6109919" y="692791"/>
            <a:ext cx="2953683" cy="433388"/>
          </a:xfrm>
          <a:prstGeom prst="homePlate">
            <a:avLst>
              <a:gd name="adj" fmla="val 136935"/>
            </a:avLst>
          </a:prstGeom>
          <a:solidFill>
            <a:schemeClr val="accent5">
              <a:lumMod val="60000"/>
              <a:lumOff val="40000"/>
            </a:schemeClr>
          </a:solidFill>
          <a:ln w="9525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rot="10800000" wrap="none" anchor="ctr" anchorCtr="1"/>
          <a:lstStyle/>
          <a:p>
            <a:pPr algn="ctr"/>
            <a:r>
              <a:rPr lang="ru-RU" altLang="ru-RU" sz="1100" b="1" dirty="0">
                <a:solidFill>
                  <a:srgbClr val="43458D"/>
                </a:solidFill>
                <a:latin typeface="Tahoma" pitchFamily="34" charset="0"/>
              </a:rPr>
              <a:t>Общегосударственные вопросы</a:t>
            </a:r>
          </a:p>
          <a:p>
            <a:pPr algn="ctr"/>
            <a:r>
              <a:rPr lang="ru-RU" altLang="ru-RU" sz="1100" b="1" dirty="0" smtClean="0">
                <a:solidFill>
                  <a:srgbClr val="43458D"/>
                </a:solidFill>
                <a:latin typeface="Tahoma" pitchFamily="34" charset="0"/>
              </a:rPr>
              <a:t>76430,0 </a:t>
            </a:r>
            <a:r>
              <a:rPr lang="ru-RU" altLang="ru-RU" sz="1100" b="1" dirty="0">
                <a:solidFill>
                  <a:srgbClr val="43458D"/>
                </a:solidFill>
                <a:latin typeface="Tahoma" pitchFamily="34" charset="0"/>
              </a:rPr>
              <a:t>тыс</a:t>
            </a:r>
            <a:r>
              <a:rPr lang="ru-RU" altLang="ru-RU" sz="1100" b="1" dirty="0" smtClean="0">
                <a:solidFill>
                  <a:srgbClr val="43458D"/>
                </a:solidFill>
                <a:latin typeface="Tahoma" pitchFamily="34" charset="0"/>
              </a:rPr>
              <a:t>. руб</a:t>
            </a:r>
            <a:r>
              <a:rPr lang="ru-RU" altLang="ru-RU" sz="1000" b="1" dirty="0">
                <a:solidFill>
                  <a:srgbClr val="43458D"/>
                </a:solidFill>
                <a:latin typeface="Tahoma" pitchFamily="34" charset="0"/>
              </a:rPr>
              <a:t>.</a:t>
            </a:r>
          </a:p>
        </p:txBody>
      </p:sp>
      <p:sp>
        <p:nvSpPr>
          <p:cNvPr id="14353" name="AutoShape 17"/>
          <p:cNvSpPr>
            <a:spLocks noChangeArrowheads="1"/>
          </p:cNvSpPr>
          <p:nvPr/>
        </p:nvSpPr>
        <p:spPr bwMode="auto">
          <a:xfrm rot="10800000">
            <a:off x="6054726" y="5538093"/>
            <a:ext cx="2914131" cy="704850"/>
          </a:xfrm>
          <a:prstGeom prst="homePlate">
            <a:avLst>
              <a:gd name="adj" fmla="val 152418"/>
            </a:avLst>
          </a:prstGeom>
          <a:solidFill>
            <a:schemeClr val="accent5">
              <a:lumMod val="60000"/>
              <a:lumOff val="40000"/>
            </a:schemeClr>
          </a:solidFill>
          <a:ln w="9525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rot="10800000" anchor="ctr" anchorCtr="1"/>
          <a:lstStyle/>
          <a:p>
            <a:pPr algn="ctr" eaLnBrk="1" hangingPunct="1"/>
            <a:r>
              <a:rPr lang="ru-RU" altLang="ru-RU" sz="1100" b="1" dirty="0">
                <a:solidFill>
                  <a:srgbClr val="43458D"/>
                </a:solidFill>
                <a:latin typeface="Tahoma" pitchFamily="34" charset="0"/>
              </a:rPr>
              <a:t>Межбюджетные </a:t>
            </a:r>
            <a:r>
              <a:rPr lang="ru-RU" altLang="ru-RU" sz="1100" b="1" dirty="0" err="1" smtClean="0">
                <a:solidFill>
                  <a:srgbClr val="43458D"/>
                </a:solidFill>
                <a:latin typeface="Tahoma" pitchFamily="34" charset="0"/>
              </a:rPr>
              <a:t>трансф</a:t>
            </a:r>
            <a:r>
              <a:rPr lang="ru-RU" altLang="ru-RU" sz="1100" b="1" dirty="0" smtClean="0">
                <a:solidFill>
                  <a:srgbClr val="43458D"/>
                </a:solidFill>
                <a:latin typeface="Tahoma" pitchFamily="34" charset="0"/>
              </a:rPr>
              <a:t>. Поселениям 28761,7</a:t>
            </a:r>
          </a:p>
          <a:p>
            <a:pPr algn="ctr" eaLnBrk="1" hangingPunct="1"/>
            <a:r>
              <a:rPr lang="ru-RU" altLang="ru-RU" sz="1100" b="1" dirty="0" smtClean="0">
                <a:solidFill>
                  <a:srgbClr val="43458D"/>
                </a:solidFill>
                <a:latin typeface="Tahoma" pitchFamily="34" charset="0"/>
              </a:rPr>
              <a:t> </a:t>
            </a:r>
            <a:r>
              <a:rPr lang="ru-RU" altLang="ru-RU" sz="1100" b="1" dirty="0">
                <a:solidFill>
                  <a:srgbClr val="43458D"/>
                </a:solidFill>
                <a:latin typeface="Tahoma" pitchFamily="34" charset="0"/>
              </a:rPr>
              <a:t>тыс</a:t>
            </a:r>
            <a:r>
              <a:rPr lang="ru-RU" altLang="ru-RU" sz="1100" b="1" dirty="0" smtClean="0">
                <a:solidFill>
                  <a:srgbClr val="43458D"/>
                </a:solidFill>
                <a:latin typeface="Tahoma" pitchFamily="34" charset="0"/>
              </a:rPr>
              <a:t>. руб</a:t>
            </a:r>
            <a:r>
              <a:rPr lang="ru-RU" altLang="ru-RU" sz="1100" b="1" dirty="0">
                <a:solidFill>
                  <a:srgbClr val="43458D"/>
                </a:solidFill>
                <a:latin typeface="Tahoma" pitchFamily="34" charset="0"/>
              </a:rPr>
              <a:t>.</a:t>
            </a:r>
          </a:p>
        </p:txBody>
      </p:sp>
      <p:sp>
        <p:nvSpPr>
          <p:cNvPr id="14354" name="AutoShape 18"/>
          <p:cNvSpPr>
            <a:spLocks noChangeArrowheads="1"/>
          </p:cNvSpPr>
          <p:nvPr/>
        </p:nvSpPr>
        <p:spPr bwMode="auto">
          <a:xfrm rot="10800000">
            <a:off x="6148754" y="4315743"/>
            <a:ext cx="2878804" cy="385762"/>
          </a:xfrm>
          <a:prstGeom prst="homePlate">
            <a:avLst>
              <a:gd name="adj" fmla="val 156894"/>
            </a:avLst>
          </a:prstGeom>
          <a:solidFill>
            <a:schemeClr val="accent5">
              <a:lumMod val="60000"/>
              <a:lumOff val="40000"/>
            </a:schemeClr>
          </a:solidFill>
          <a:ln w="9525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rot="10800000" wrap="none" anchor="ctr" anchorCtr="1"/>
          <a:lstStyle/>
          <a:p>
            <a:pPr algn="ctr" eaLnBrk="1" hangingPunct="1"/>
            <a:r>
              <a:rPr lang="ru-RU" altLang="ru-RU" sz="1100" b="1" dirty="0">
                <a:solidFill>
                  <a:srgbClr val="43458D"/>
                </a:solidFill>
                <a:latin typeface="Tahoma" pitchFamily="34" charset="0"/>
              </a:rPr>
              <a:t>Культура и кинематография</a:t>
            </a:r>
          </a:p>
          <a:p>
            <a:pPr algn="ctr" eaLnBrk="1" hangingPunct="1"/>
            <a:r>
              <a:rPr lang="ru-RU" altLang="ru-RU" sz="1100" b="1" dirty="0" smtClean="0">
                <a:solidFill>
                  <a:srgbClr val="43458D"/>
                </a:solidFill>
                <a:latin typeface="Tahoma" pitchFamily="34" charset="0"/>
              </a:rPr>
              <a:t>39677,9 </a:t>
            </a:r>
            <a:r>
              <a:rPr lang="ru-RU" altLang="ru-RU" sz="1100" b="1" dirty="0">
                <a:solidFill>
                  <a:srgbClr val="43458D"/>
                </a:solidFill>
                <a:latin typeface="Tahoma" pitchFamily="34" charset="0"/>
              </a:rPr>
              <a:t>тыс</a:t>
            </a:r>
            <a:r>
              <a:rPr lang="ru-RU" altLang="ru-RU" sz="1100" b="1" dirty="0" smtClean="0">
                <a:solidFill>
                  <a:srgbClr val="43458D"/>
                </a:solidFill>
                <a:latin typeface="Tahoma" pitchFamily="34" charset="0"/>
              </a:rPr>
              <a:t>. руб</a:t>
            </a:r>
            <a:r>
              <a:rPr lang="ru-RU" altLang="ru-RU" sz="1100" b="1" dirty="0">
                <a:solidFill>
                  <a:srgbClr val="43458D"/>
                </a:solidFill>
                <a:latin typeface="Tahoma" pitchFamily="34" charset="0"/>
              </a:rPr>
              <a:t>.</a:t>
            </a:r>
          </a:p>
        </p:txBody>
      </p:sp>
      <p:sp>
        <p:nvSpPr>
          <p:cNvPr id="14355" name="AutoShape 19"/>
          <p:cNvSpPr>
            <a:spLocks noChangeArrowheads="1"/>
          </p:cNvSpPr>
          <p:nvPr/>
        </p:nvSpPr>
        <p:spPr bwMode="auto">
          <a:xfrm rot="10800000">
            <a:off x="6109919" y="1427933"/>
            <a:ext cx="2926574" cy="720083"/>
          </a:xfrm>
          <a:prstGeom prst="homePlate">
            <a:avLst>
              <a:gd name="adj" fmla="val 144573"/>
            </a:avLst>
          </a:prstGeom>
          <a:solidFill>
            <a:schemeClr val="accent5">
              <a:lumMod val="60000"/>
              <a:lumOff val="40000"/>
            </a:schemeClr>
          </a:solidFill>
          <a:ln w="9525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rot="10800000" anchor="ctr" anchorCtr="1"/>
          <a:lstStyle/>
          <a:p>
            <a:pPr algn="ctr" eaLnBrk="1" hangingPunct="1"/>
            <a:r>
              <a:rPr lang="ru-RU" altLang="ru-RU" sz="1100" b="1" dirty="0">
                <a:solidFill>
                  <a:srgbClr val="43458D"/>
                </a:solidFill>
                <a:latin typeface="Tahoma" pitchFamily="34" charset="0"/>
              </a:rPr>
              <a:t>Национальна безопасность и правоохранительная деятельность</a:t>
            </a:r>
          </a:p>
          <a:p>
            <a:pPr algn="ctr" eaLnBrk="1" hangingPunct="1"/>
            <a:r>
              <a:rPr lang="ru-RU" altLang="ru-RU" sz="1100" b="1" dirty="0" smtClean="0">
                <a:solidFill>
                  <a:srgbClr val="43458D"/>
                </a:solidFill>
                <a:latin typeface="Tahoma" pitchFamily="34" charset="0"/>
              </a:rPr>
              <a:t>7784,6 тыс. руб</a:t>
            </a:r>
            <a:r>
              <a:rPr lang="ru-RU" altLang="ru-RU" sz="1100" b="1" dirty="0">
                <a:solidFill>
                  <a:srgbClr val="43458D"/>
                </a:solidFill>
                <a:latin typeface="Tahoma" pitchFamily="34" charset="0"/>
              </a:rPr>
              <a:t>.</a:t>
            </a:r>
          </a:p>
        </p:txBody>
      </p:sp>
      <p:sp>
        <p:nvSpPr>
          <p:cNvPr id="14357" name="AutoShape 21"/>
          <p:cNvSpPr>
            <a:spLocks noChangeArrowheads="1"/>
          </p:cNvSpPr>
          <p:nvPr/>
        </p:nvSpPr>
        <p:spPr bwMode="auto">
          <a:xfrm rot="10800000">
            <a:off x="6148754" y="4713401"/>
            <a:ext cx="2878804" cy="447675"/>
          </a:xfrm>
          <a:prstGeom prst="homePlate">
            <a:avLst>
              <a:gd name="adj" fmla="val 108654"/>
            </a:avLst>
          </a:prstGeom>
          <a:solidFill>
            <a:schemeClr val="accent5">
              <a:lumMod val="60000"/>
              <a:lumOff val="40000"/>
            </a:schemeClr>
          </a:solidFill>
          <a:ln w="9525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rot="10800000" wrap="none" anchor="ctr" anchorCtr="1"/>
          <a:lstStyle/>
          <a:p>
            <a:pPr eaLnBrk="1" hangingPunct="1"/>
            <a:r>
              <a:rPr lang="ru-RU" altLang="ru-RU" sz="1100" b="1" dirty="0">
                <a:solidFill>
                  <a:srgbClr val="43458D"/>
                </a:solidFill>
                <a:latin typeface="Tahoma" pitchFamily="34" charset="0"/>
              </a:rPr>
              <a:t>Социальная политика</a:t>
            </a:r>
          </a:p>
          <a:p>
            <a:pPr eaLnBrk="1" hangingPunct="1"/>
            <a:r>
              <a:rPr lang="ru-RU" altLang="ru-RU" sz="1100" b="1" dirty="0" smtClean="0">
                <a:solidFill>
                  <a:srgbClr val="43458D"/>
                </a:solidFill>
                <a:latin typeface="Tahoma" pitchFamily="34" charset="0"/>
              </a:rPr>
              <a:t>3992,9 тыс. руб</a:t>
            </a:r>
            <a:r>
              <a:rPr lang="ru-RU" altLang="ru-RU" sz="1100" b="1" dirty="0">
                <a:solidFill>
                  <a:srgbClr val="43458D"/>
                </a:solidFill>
                <a:latin typeface="Tahoma" pitchFamily="34" charset="0"/>
              </a:rPr>
              <a:t>.</a:t>
            </a:r>
          </a:p>
        </p:txBody>
      </p:sp>
      <p:sp>
        <p:nvSpPr>
          <p:cNvPr id="14358" name="AutoShape 22"/>
          <p:cNvSpPr>
            <a:spLocks noChangeArrowheads="1"/>
          </p:cNvSpPr>
          <p:nvPr/>
        </p:nvSpPr>
        <p:spPr bwMode="auto">
          <a:xfrm rot="10800000">
            <a:off x="6054726" y="2817677"/>
            <a:ext cx="2981767" cy="610529"/>
          </a:xfrm>
          <a:prstGeom prst="homePlate">
            <a:avLst>
              <a:gd name="adj" fmla="val 167404"/>
            </a:avLst>
          </a:prstGeom>
          <a:solidFill>
            <a:schemeClr val="accent5">
              <a:lumMod val="60000"/>
              <a:lumOff val="40000"/>
            </a:schemeClr>
          </a:solidFill>
          <a:ln w="9525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rot="10800000" wrap="none" anchor="ctr" anchorCtr="1"/>
          <a:lstStyle/>
          <a:p>
            <a:pPr algn="ctr" eaLnBrk="1" hangingPunct="1"/>
            <a:r>
              <a:rPr lang="ru-RU" altLang="ru-RU" sz="1100" b="1" dirty="0">
                <a:solidFill>
                  <a:srgbClr val="43458D"/>
                </a:solidFill>
                <a:latin typeface="Tahoma" pitchFamily="34" charset="0"/>
              </a:rPr>
              <a:t>Жилищно-коммунальное хозяйство</a:t>
            </a:r>
          </a:p>
          <a:p>
            <a:pPr algn="ctr" eaLnBrk="1" hangingPunct="1"/>
            <a:r>
              <a:rPr lang="ru-RU" altLang="ru-RU" sz="1100" b="1" dirty="0" smtClean="0">
                <a:solidFill>
                  <a:srgbClr val="43458D"/>
                </a:solidFill>
                <a:latin typeface="Tahoma" pitchFamily="34" charset="0"/>
              </a:rPr>
              <a:t>81242,4 тыс. руб</a:t>
            </a:r>
            <a:r>
              <a:rPr lang="ru-RU" altLang="ru-RU" sz="1100" b="1" dirty="0">
                <a:solidFill>
                  <a:srgbClr val="43458D"/>
                </a:solidFill>
                <a:latin typeface="Tahoma" pitchFamily="34" charset="0"/>
              </a:rPr>
              <a:t>.</a:t>
            </a:r>
          </a:p>
        </p:txBody>
      </p:sp>
      <p:sp>
        <p:nvSpPr>
          <p:cNvPr id="14359" name="AutoShape 23"/>
          <p:cNvSpPr>
            <a:spLocks noChangeArrowheads="1"/>
          </p:cNvSpPr>
          <p:nvPr/>
        </p:nvSpPr>
        <p:spPr bwMode="auto">
          <a:xfrm rot="10800000">
            <a:off x="6132568" y="1051761"/>
            <a:ext cx="2953683" cy="388936"/>
          </a:xfrm>
          <a:prstGeom prst="homePlate">
            <a:avLst>
              <a:gd name="adj" fmla="val 230006"/>
            </a:avLst>
          </a:prstGeom>
          <a:solidFill>
            <a:schemeClr val="accent5">
              <a:lumMod val="60000"/>
              <a:lumOff val="40000"/>
            </a:schemeClr>
          </a:solidFill>
          <a:ln w="9525">
            <a:noFill/>
            <a:miter lim="800000"/>
            <a:headEnd/>
            <a:tailEnd/>
          </a:ln>
          <a:effectLst>
            <a:glow rad="101600">
              <a:schemeClr val="accent1">
                <a:satMod val="175000"/>
                <a:alpha val="40000"/>
              </a:schemeClr>
            </a:glow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rot="10800000" wrap="none" anchor="ctr" anchorCtr="1"/>
          <a:lstStyle/>
          <a:p>
            <a:pPr algn="ctr" eaLnBrk="1" hangingPunct="1"/>
            <a:r>
              <a:rPr lang="ru-RU" altLang="ru-RU" sz="1100" b="1" dirty="0" smtClean="0">
                <a:solidFill>
                  <a:srgbClr val="43458D"/>
                </a:solidFill>
                <a:latin typeface="Tahoma" pitchFamily="34" charset="0"/>
              </a:rPr>
              <a:t>Национальная оборона 1438,0 т.руб.</a:t>
            </a:r>
            <a:endParaRPr lang="ru-RU" altLang="ru-RU" sz="1000" b="1" dirty="0">
              <a:solidFill>
                <a:srgbClr val="43458D"/>
              </a:solidFill>
              <a:latin typeface="Tahoma" pitchFamily="34" charset="0"/>
            </a:endParaRPr>
          </a:p>
        </p:txBody>
      </p:sp>
      <p:sp>
        <p:nvSpPr>
          <p:cNvPr id="2" name="AutoShape 19"/>
          <p:cNvSpPr>
            <a:spLocks noChangeArrowheads="1"/>
          </p:cNvSpPr>
          <p:nvPr/>
        </p:nvSpPr>
        <p:spPr bwMode="auto">
          <a:xfrm rot="10800000">
            <a:off x="6163498" y="3933056"/>
            <a:ext cx="2864061" cy="382687"/>
          </a:xfrm>
          <a:prstGeom prst="homePlate">
            <a:avLst>
              <a:gd name="adj" fmla="val 191034"/>
            </a:avLst>
          </a:prstGeom>
          <a:solidFill>
            <a:schemeClr val="accent5">
              <a:lumMod val="60000"/>
              <a:lumOff val="40000"/>
            </a:schemeClr>
          </a:solidFill>
          <a:ln w="9525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rot="10800000" anchor="ctr" anchorCtr="1"/>
          <a:lstStyle/>
          <a:p>
            <a:pPr algn="ctr" eaLnBrk="1" hangingPunct="1"/>
            <a:r>
              <a:rPr lang="ru-RU" altLang="ru-RU" sz="1100" b="1" dirty="0" smtClean="0">
                <a:solidFill>
                  <a:srgbClr val="43458D"/>
                </a:solidFill>
                <a:latin typeface="Tahoma" pitchFamily="34" charset="0"/>
              </a:rPr>
              <a:t>Образование</a:t>
            </a:r>
            <a:endParaRPr lang="ru-RU" altLang="ru-RU" sz="1100" b="1" dirty="0">
              <a:solidFill>
                <a:srgbClr val="43458D"/>
              </a:solidFill>
              <a:latin typeface="Tahoma" pitchFamily="34" charset="0"/>
            </a:endParaRPr>
          </a:p>
          <a:p>
            <a:pPr algn="ctr" eaLnBrk="1" hangingPunct="1"/>
            <a:r>
              <a:rPr lang="ru-RU" altLang="ru-RU" sz="1100" b="1" dirty="0" smtClean="0">
                <a:solidFill>
                  <a:srgbClr val="43458D"/>
                </a:solidFill>
                <a:latin typeface="Tahoma" pitchFamily="34" charset="0"/>
              </a:rPr>
              <a:t>449175,6 </a:t>
            </a:r>
            <a:r>
              <a:rPr lang="ru-RU" altLang="ru-RU" sz="1100" b="1" dirty="0">
                <a:solidFill>
                  <a:srgbClr val="43458D"/>
                </a:solidFill>
                <a:latin typeface="Tahoma" pitchFamily="34" charset="0"/>
              </a:rPr>
              <a:t>тыс</a:t>
            </a:r>
            <a:r>
              <a:rPr lang="ru-RU" altLang="ru-RU" sz="1100" b="1" dirty="0" smtClean="0">
                <a:solidFill>
                  <a:srgbClr val="43458D"/>
                </a:solidFill>
                <a:latin typeface="Tahoma" pitchFamily="34" charset="0"/>
              </a:rPr>
              <a:t>. руб</a:t>
            </a:r>
            <a:r>
              <a:rPr lang="ru-RU" altLang="ru-RU" sz="1100" b="1" dirty="0">
                <a:solidFill>
                  <a:srgbClr val="43458D"/>
                </a:solidFill>
                <a:latin typeface="Tahoma" pitchFamily="34" charset="0"/>
              </a:rPr>
              <a:t>.</a:t>
            </a:r>
          </a:p>
        </p:txBody>
      </p:sp>
      <p:sp>
        <p:nvSpPr>
          <p:cNvPr id="3" name="AutoShape 19"/>
          <p:cNvSpPr>
            <a:spLocks noChangeArrowheads="1"/>
          </p:cNvSpPr>
          <p:nvPr/>
        </p:nvSpPr>
        <p:spPr bwMode="auto">
          <a:xfrm rot="10800000">
            <a:off x="6082810" y="3469712"/>
            <a:ext cx="2953683" cy="463344"/>
          </a:xfrm>
          <a:prstGeom prst="homePlate">
            <a:avLst>
              <a:gd name="adj" fmla="val 146948"/>
            </a:avLst>
          </a:prstGeom>
          <a:solidFill>
            <a:schemeClr val="accent5">
              <a:lumMod val="60000"/>
              <a:lumOff val="40000"/>
            </a:schemeClr>
          </a:solidFill>
          <a:ln w="9525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rot="10800000" anchor="ctr" anchorCtr="1"/>
          <a:lstStyle/>
          <a:p>
            <a:pPr algn="ctr" eaLnBrk="1" hangingPunct="1"/>
            <a:r>
              <a:rPr lang="ru-RU" altLang="ru-RU" sz="1100" b="1" dirty="0" smtClean="0">
                <a:solidFill>
                  <a:srgbClr val="43458D"/>
                </a:solidFill>
                <a:latin typeface="Tahoma" pitchFamily="34" charset="0"/>
              </a:rPr>
              <a:t>Охрана окружающей среды</a:t>
            </a:r>
            <a:endParaRPr lang="ru-RU" altLang="ru-RU" sz="1100" b="1" dirty="0">
              <a:solidFill>
                <a:srgbClr val="43458D"/>
              </a:solidFill>
              <a:latin typeface="Tahoma" pitchFamily="34" charset="0"/>
            </a:endParaRPr>
          </a:p>
          <a:p>
            <a:pPr algn="ctr" eaLnBrk="1" hangingPunct="1"/>
            <a:r>
              <a:rPr lang="ru-RU" altLang="ru-RU" sz="1100" b="1" dirty="0" smtClean="0">
                <a:solidFill>
                  <a:srgbClr val="43458D"/>
                </a:solidFill>
                <a:latin typeface="Tahoma" pitchFamily="34" charset="0"/>
              </a:rPr>
              <a:t>5102,6 тыс. руб</a:t>
            </a:r>
            <a:r>
              <a:rPr lang="ru-RU" altLang="ru-RU" sz="1100" b="1" dirty="0">
                <a:solidFill>
                  <a:srgbClr val="43458D"/>
                </a:solidFill>
                <a:latin typeface="Tahoma" pitchFamily="34" charset="0"/>
              </a:rPr>
              <a:t>.</a:t>
            </a:r>
          </a:p>
        </p:txBody>
      </p:sp>
      <p:sp>
        <p:nvSpPr>
          <p:cNvPr id="4" name="AutoShape 22"/>
          <p:cNvSpPr>
            <a:spLocks noChangeArrowheads="1"/>
          </p:cNvSpPr>
          <p:nvPr/>
        </p:nvSpPr>
        <p:spPr bwMode="auto">
          <a:xfrm rot="10800000">
            <a:off x="6154567" y="2181418"/>
            <a:ext cx="2881926" cy="602857"/>
          </a:xfrm>
          <a:prstGeom prst="homePlate">
            <a:avLst>
              <a:gd name="adj" fmla="val 184116"/>
            </a:avLst>
          </a:prstGeom>
          <a:solidFill>
            <a:schemeClr val="accent5">
              <a:lumMod val="60000"/>
              <a:lumOff val="40000"/>
            </a:schemeClr>
          </a:solidFill>
          <a:ln w="9525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rot="10800000" wrap="none" anchor="ctr" anchorCtr="1"/>
          <a:lstStyle/>
          <a:p>
            <a:pPr algn="ctr" eaLnBrk="1" hangingPunct="1"/>
            <a:r>
              <a:rPr lang="ru-RU" altLang="ru-RU" sz="1100" b="1" dirty="0">
                <a:solidFill>
                  <a:srgbClr val="43458D"/>
                </a:solidFill>
                <a:latin typeface="Tahoma" pitchFamily="34" charset="0"/>
              </a:rPr>
              <a:t>Национальная экономика</a:t>
            </a:r>
          </a:p>
          <a:p>
            <a:pPr algn="ctr" eaLnBrk="1" hangingPunct="1"/>
            <a:r>
              <a:rPr lang="ru-RU" altLang="ru-RU" sz="1100" b="1" dirty="0" smtClean="0">
                <a:solidFill>
                  <a:srgbClr val="43458D"/>
                </a:solidFill>
                <a:latin typeface="Tahoma" pitchFamily="34" charset="0"/>
              </a:rPr>
              <a:t>102063,4 </a:t>
            </a:r>
            <a:r>
              <a:rPr lang="ru-RU" altLang="ru-RU" sz="1100" b="1" dirty="0">
                <a:solidFill>
                  <a:srgbClr val="43458D"/>
                </a:solidFill>
                <a:latin typeface="Tahoma" pitchFamily="34" charset="0"/>
              </a:rPr>
              <a:t>тыс</a:t>
            </a:r>
            <a:r>
              <a:rPr lang="ru-RU" altLang="ru-RU" sz="1100" b="1" dirty="0" smtClean="0">
                <a:solidFill>
                  <a:srgbClr val="43458D"/>
                </a:solidFill>
                <a:latin typeface="Tahoma" pitchFamily="34" charset="0"/>
              </a:rPr>
              <a:t>. руб</a:t>
            </a:r>
            <a:r>
              <a:rPr lang="ru-RU" altLang="ru-RU" sz="1100" b="1" dirty="0">
                <a:solidFill>
                  <a:srgbClr val="43458D"/>
                </a:solidFill>
                <a:latin typeface="Tahoma" pitchFamily="34" charset="0"/>
              </a:rPr>
              <a:t>.</a:t>
            </a:r>
          </a:p>
        </p:txBody>
      </p:sp>
      <p:sp>
        <p:nvSpPr>
          <p:cNvPr id="5" name="AutoShape 20"/>
          <p:cNvSpPr>
            <a:spLocks noChangeArrowheads="1"/>
          </p:cNvSpPr>
          <p:nvPr/>
        </p:nvSpPr>
        <p:spPr bwMode="auto">
          <a:xfrm rot="10800000">
            <a:off x="6129030" y="5122068"/>
            <a:ext cx="2907463" cy="503238"/>
          </a:xfrm>
          <a:prstGeom prst="homePlate">
            <a:avLst>
              <a:gd name="adj" fmla="val 220711"/>
            </a:avLst>
          </a:prstGeom>
          <a:solidFill>
            <a:schemeClr val="accent5">
              <a:lumMod val="60000"/>
              <a:lumOff val="40000"/>
            </a:schemeClr>
          </a:solidFill>
          <a:ln w="9525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rot="10800000" wrap="none" anchor="ctr" anchorCtr="1"/>
          <a:lstStyle/>
          <a:p>
            <a:pPr algn="ctr" eaLnBrk="1" hangingPunct="1"/>
            <a:r>
              <a:rPr lang="ru-RU" altLang="ru-RU" sz="1100" b="1" dirty="0">
                <a:solidFill>
                  <a:srgbClr val="43458D"/>
                </a:solidFill>
                <a:latin typeface="Tahoma" pitchFamily="34" charset="0"/>
              </a:rPr>
              <a:t>Физическая культура и спорт</a:t>
            </a:r>
          </a:p>
          <a:p>
            <a:pPr algn="ctr" eaLnBrk="1" hangingPunct="1"/>
            <a:r>
              <a:rPr lang="ru-RU" altLang="ru-RU" sz="1100" b="1" dirty="0" smtClean="0">
                <a:solidFill>
                  <a:srgbClr val="43458D"/>
                </a:solidFill>
                <a:latin typeface="Tahoma" pitchFamily="34" charset="0"/>
              </a:rPr>
              <a:t>11476,3</a:t>
            </a:r>
          </a:p>
          <a:p>
            <a:pPr algn="ctr" eaLnBrk="1" hangingPunct="1"/>
            <a:r>
              <a:rPr lang="ru-RU" altLang="ru-RU" sz="1100" b="1" dirty="0" smtClean="0">
                <a:solidFill>
                  <a:srgbClr val="43458D"/>
                </a:solidFill>
                <a:latin typeface="Tahoma" pitchFamily="34" charset="0"/>
              </a:rPr>
              <a:t> </a:t>
            </a:r>
            <a:r>
              <a:rPr lang="ru-RU" altLang="ru-RU" sz="1100" b="1" dirty="0">
                <a:solidFill>
                  <a:srgbClr val="43458D"/>
                </a:solidFill>
                <a:latin typeface="Tahoma" pitchFamily="34" charset="0"/>
              </a:rPr>
              <a:t>тыс</a:t>
            </a:r>
            <a:r>
              <a:rPr lang="ru-RU" altLang="ru-RU" sz="1100" b="1" dirty="0" smtClean="0">
                <a:solidFill>
                  <a:srgbClr val="43458D"/>
                </a:solidFill>
                <a:latin typeface="Tahoma" pitchFamily="34" charset="0"/>
              </a:rPr>
              <a:t>. руб</a:t>
            </a:r>
            <a:r>
              <a:rPr lang="ru-RU" altLang="ru-RU" sz="1000" b="1" dirty="0">
                <a:solidFill>
                  <a:srgbClr val="43458D"/>
                </a:solidFill>
                <a:latin typeface="Tahoma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35650149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0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2" dur="500"/>
                                        <p:tgtEl>
                                          <p:spTgt spid="14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14" presetID="4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6" dur="2000"/>
                                        <p:tgtEl>
                                          <p:spTgt spid="143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18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143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2000" fill="hold"/>
                                        <p:tgtEl>
                                          <p:spTgt spid="143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6500"/>
                            </p:stCondLst>
                            <p:childTnLst>
                              <p:par>
                                <p:cTn id="23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143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143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8500"/>
                            </p:stCondLst>
                            <p:childTnLst>
                              <p:par>
                                <p:cTn id="28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2000" fill="hold"/>
                                        <p:tgtEl>
                                          <p:spTgt spid="143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143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10500"/>
                            </p:stCondLst>
                            <p:childTnLst>
                              <p:par>
                                <p:cTn id="33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5" dur="2000"/>
                                        <p:tgtEl>
                                          <p:spTgt spid="143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12500"/>
                            </p:stCondLst>
                            <p:childTnLst>
                              <p:par>
                                <p:cTn id="37" presetID="4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39" dur="2000"/>
                                        <p:tgtEl>
                                          <p:spTgt spid="143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14500"/>
                            </p:stCondLst>
                            <p:childTnLst>
                              <p:par>
                                <p:cTn id="4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2000" fill="hold"/>
                                        <p:tgtEl>
                                          <p:spTgt spid="143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2000" fill="hold"/>
                                        <p:tgtEl>
                                          <p:spTgt spid="143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 nodeType="afterGroup">
                            <p:stCondLst>
                              <p:cond delay="16500"/>
                            </p:stCondLst>
                            <p:childTnLst>
                              <p:par>
                                <p:cTn id="4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2000" fill="hold"/>
                                        <p:tgtEl>
                                          <p:spTgt spid="143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2000" fill="hold"/>
                                        <p:tgtEl>
                                          <p:spTgt spid="143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 nodeType="afterGroup">
                            <p:stCondLst>
                              <p:cond delay="18500"/>
                            </p:stCondLst>
                            <p:childTnLst>
                              <p:par>
                                <p:cTn id="5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2000" fill="hold"/>
                                        <p:tgtEl>
                                          <p:spTgt spid="143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2000" fill="hold"/>
                                        <p:tgtEl>
                                          <p:spTgt spid="143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 nodeType="afterGroup">
                            <p:stCondLst>
                              <p:cond delay="20500"/>
                            </p:stCondLst>
                            <p:childTnLst>
                              <p:par>
                                <p:cTn id="5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2000" fill="hold"/>
                                        <p:tgtEl>
                                          <p:spTgt spid="143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2000" fill="hold"/>
                                        <p:tgtEl>
                                          <p:spTgt spid="143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 nodeType="afterGroup">
                            <p:stCondLst>
                              <p:cond delay="22500"/>
                            </p:stCondLst>
                            <p:childTnLst>
                              <p:par>
                                <p:cTn id="6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2000" fill="hold"/>
                                        <p:tgtEl>
                                          <p:spTgt spid="143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2000" fill="hold"/>
                                        <p:tgtEl>
                                          <p:spTgt spid="143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 nodeType="afterGroup">
                            <p:stCondLst>
                              <p:cond delay="24500"/>
                            </p:stCondLst>
                            <p:childTnLst>
                              <p:par>
                                <p:cTn id="6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2000" fill="hold"/>
                                        <p:tgtEl>
                                          <p:spTgt spid="143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2000" fill="hold"/>
                                        <p:tgtEl>
                                          <p:spTgt spid="143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 nodeType="afterGroup">
                            <p:stCondLst>
                              <p:cond delay="26500"/>
                            </p:stCondLst>
                            <p:childTnLst>
                              <p:par>
                                <p:cTn id="71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3" dur="2000"/>
                                        <p:tgtEl>
                                          <p:spTgt spid="143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 nodeType="afterGroup">
                            <p:stCondLst>
                              <p:cond delay="28500"/>
                            </p:stCondLst>
                            <p:childTnLst>
                              <p:par>
                                <p:cTn id="7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2000" fill="hold"/>
                                        <p:tgtEl>
                                          <p:spTgt spid="143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2000" fill="hold"/>
                                        <p:tgtEl>
                                          <p:spTgt spid="143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 nodeType="afterGroup">
                            <p:stCondLst>
                              <p:cond delay="30500"/>
                            </p:stCondLst>
                            <p:childTnLst>
                              <p:par>
                                <p:cTn id="8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 nodeType="afterGroup">
                            <p:stCondLst>
                              <p:cond delay="32500"/>
                            </p:stCondLst>
                            <p:childTnLst>
                              <p:par>
                                <p:cTn id="8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 nodeType="afterGroup">
                            <p:stCondLst>
                              <p:cond delay="34500"/>
                            </p:stCondLst>
                            <p:childTnLst>
                              <p:par>
                                <p:cTn id="9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 nodeType="afterGroup">
                            <p:stCondLst>
                              <p:cond delay="36500"/>
                            </p:stCondLst>
                            <p:childTnLst>
                              <p:par>
                                <p:cTn id="9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8" grpId="0"/>
      <p:bldP spid="14340" grpId="0" animBg="1"/>
      <p:bldP spid="14341" grpId="0" animBg="1"/>
      <p:bldP spid="14342" grpId="0" animBg="1"/>
      <p:bldP spid="14343" grpId="0" animBg="1"/>
      <p:bldP spid="14344" grpId="0" animBg="1"/>
      <p:bldP spid="14345" grpId="0" animBg="1"/>
      <p:bldP spid="14346" grpId="0" animBg="1"/>
      <p:bldP spid="14347" grpId="0" animBg="1"/>
      <p:bldP spid="14348" grpId="0" animBg="1"/>
      <p:bldP spid="14353" grpId="0" animBg="1"/>
      <p:bldP spid="14354" grpId="0" animBg="1"/>
      <p:bldP spid="14355" grpId="0" animBg="1"/>
      <p:bldP spid="14357" grpId="0" animBg="1"/>
      <p:bldP spid="14358" grpId="0" animBg="1"/>
      <p:bldP spid="14359" grpId="0" animBg="1"/>
      <p:bldP spid="2" grpId="0" animBg="1"/>
      <p:bldP spid="3" grpId="0" animBg="1"/>
      <p:bldP spid="4" grpId="0" animBg="1"/>
      <p:bldP spid="5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C:\Users\Nach_FY\Desktop\Бюджет для граждан\gl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08520" y="424637"/>
            <a:ext cx="9145016" cy="6453336"/>
          </a:xfrm>
          <a:prstGeom prst="rect">
            <a:avLst/>
          </a:prstGeom>
          <a:noFill/>
        </p:spPr>
      </p:pic>
      <p:pic>
        <p:nvPicPr>
          <p:cNvPr id="15362" name="Picture 2" descr="http://www.ipatovo.org/images/budget_struct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8520" y="4005064"/>
            <a:ext cx="9073008" cy="28529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0AF33-20FE-48F7-B3B4-AA4A17590297}" type="slidenum">
              <a:rPr lang="ru-RU" smtClean="0"/>
              <a:pPr/>
              <a:t>26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5019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474" name="Rectangle 2"/>
          <p:cNvSpPr>
            <a:spLocks noGrp="1" noChangeArrowheads="1"/>
          </p:cNvSpPr>
          <p:nvPr>
            <p:ph type="title"/>
          </p:nvPr>
        </p:nvSpPr>
        <p:spPr>
          <a:xfrm>
            <a:off x="215008" y="908720"/>
            <a:ext cx="8928992" cy="45719"/>
          </a:xfrm>
          <a:solidFill>
            <a:schemeClr val="bg1"/>
          </a:solidFill>
          <a:ln>
            <a:solidFill>
              <a:srgbClr val="00B050"/>
            </a:solidFill>
          </a:ln>
        </p:spPr>
        <p:txBody>
          <a:bodyPr>
            <a:normAutofit fontScale="90000"/>
          </a:bodyPr>
          <a:lstStyle/>
          <a:p>
            <a:pPr algn="ctr">
              <a:defRPr/>
            </a:pPr>
            <a:r>
              <a:rPr lang="ru-RU" sz="1800" dirty="0" smtClean="0">
                <a:solidFill>
                  <a:srgbClr val="7030A0"/>
                </a:solidFill>
                <a:effectLst/>
              </a:rPr>
              <a:t/>
            </a:r>
            <a:br>
              <a:rPr lang="ru-RU" sz="1800" dirty="0" smtClean="0">
                <a:solidFill>
                  <a:srgbClr val="7030A0"/>
                </a:solidFill>
                <a:effectLst/>
              </a:rPr>
            </a:br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  <a:effectLst/>
              </a:rPr>
              <a:t>Расходы бюджета на 2024 г. на плановый период 2025 и 2026 г. по разделам классификации расходов бюджетов РФ  </a:t>
            </a:r>
            <a:r>
              <a:rPr lang="ru-RU" sz="2000" dirty="0" smtClean="0">
                <a:solidFill>
                  <a:schemeClr val="accent3">
                    <a:lumMod val="50000"/>
                  </a:schemeClr>
                </a:solidFill>
                <a:effectLst/>
              </a:rPr>
              <a:t>			(</a:t>
            </a:r>
            <a:r>
              <a:rPr lang="ru-RU" sz="2000" dirty="0">
                <a:solidFill>
                  <a:schemeClr val="accent3">
                    <a:lumMod val="50000"/>
                  </a:schemeClr>
                </a:solidFill>
                <a:effectLst/>
              </a:rPr>
              <a:t>тыс. руб.)</a:t>
            </a:r>
            <a:r>
              <a:rPr lang="ru-RU" sz="2000" dirty="0" smtClean="0">
                <a:solidFill>
                  <a:schemeClr val="accent3">
                    <a:lumMod val="50000"/>
                  </a:schemeClr>
                </a:solidFill>
                <a:effectLst/>
              </a:rPr>
              <a:t>     					</a:t>
            </a:r>
            <a:endParaRPr lang="ru-RU" sz="2000" dirty="0">
              <a:solidFill>
                <a:schemeClr val="accent3">
                  <a:lumMod val="50000"/>
                </a:schemeClr>
              </a:solidFill>
              <a:effectLst/>
            </a:endParaRPr>
          </a:p>
        </p:txBody>
      </p:sp>
      <p:graphicFrame>
        <p:nvGraphicFramePr>
          <p:cNvPr id="233592" name="Group 120"/>
          <p:cNvGraphicFramePr>
            <a:graphicFrameLocks noGrp="1"/>
          </p:cNvGraphicFramePr>
          <p:nvPr>
            <p:ph type="tbl" idx="1"/>
            <p:extLst>
              <p:ext uri="{D42A27DB-BD31-4B8C-83A1-F6EECF244321}">
                <p14:modId xmlns:p14="http://schemas.microsoft.com/office/powerpoint/2010/main" val="2214915829"/>
              </p:ext>
            </p:extLst>
          </p:nvPr>
        </p:nvGraphicFramePr>
        <p:xfrm>
          <a:off x="323528" y="980727"/>
          <a:ext cx="8569325" cy="5467972"/>
        </p:xfrm>
        <a:graphic>
          <a:graphicData uri="http://schemas.openxmlformats.org/drawingml/2006/table">
            <a:tbl>
              <a:tblPr/>
              <a:tblGrid>
                <a:gridCol w="144016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0007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2413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5212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15282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46610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Раздел</a:t>
                      </a:r>
                    </a:p>
                  </a:txBody>
                  <a:tcPr marT="45692" marB="4569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Наименование разделов</a:t>
                      </a:r>
                    </a:p>
                  </a:txBody>
                  <a:tcPr marT="45692" marB="4569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2024 год</a:t>
                      </a:r>
                    </a:p>
                  </a:txBody>
                  <a:tcPr marT="45692" marB="4569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2025 год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692" marB="4569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2026 год</a:t>
                      </a:r>
                    </a:p>
                  </a:txBody>
                  <a:tcPr marT="45692" marB="4569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2383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01</a:t>
                      </a:r>
                    </a:p>
                  </a:txBody>
                  <a:tcPr marT="45692" marB="4569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Общегосударственные вопросы</a:t>
                      </a:r>
                    </a:p>
                  </a:txBody>
                  <a:tcPr marT="45692" marB="4569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76430,0</a:t>
                      </a:r>
                    </a:p>
                  </a:txBody>
                  <a:tcPr marT="45692" marB="4569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72536,6</a:t>
                      </a:r>
                      <a:endParaRPr lang="ru-RU" sz="1200" b="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77072,9</a:t>
                      </a:r>
                      <a:endParaRPr lang="ru-RU" sz="1200" b="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2383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02</a:t>
                      </a:r>
                    </a:p>
                  </a:txBody>
                  <a:tcPr marT="45692" marB="4569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Национальная оборона</a:t>
                      </a:r>
                    </a:p>
                  </a:txBody>
                  <a:tcPr marT="45692" marB="4569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1438,0</a:t>
                      </a:r>
                    </a:p>
                  </a:txBody>
                  <a:tcPr marT="45692" marB="4569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1526,0</a:t>
                      </a:r>
                    </a:p>
                  </a:txBody>
                  <a:tcPr marT="45692" marB="4569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1663,6</a:t>
                      </a:r>
                    </a:p>
                  </a:txBody>
                  <a:tcPr marT="45692" marB="4569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0049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03</a:t>
                      </a:r>
                    </a:p>
                  </a:txBody>
                  <a:tcPr marT="45692" marB="4569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Национальная безопасность и правоохранительная деятельность</a:t>
                      </a:r>
                    </a:p>
                  </a:txBody>
                  <a:tcPr marT="45692" marB="4569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7784,6</a:t>
                      </a:r>
                    </a:p>
                  </a:txBody>
                  <a:tcPr marT="45692" marB="4569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6694,7</a:t>
                      </a:r>
                    </a:p>
                  </a:txBody>
                  <a:tcPr marT="45692" marB="4569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6926,1</a:t>
                      </a:r>
                    </a:p>
                  </a:txBody>
                  <a:tcPr marT="45692" marB="4569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2383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04</a:t>
                      </a:r>
                    </a:p>
                  </a:txBody>
                  <a:tcPr marT="45692" marB="4569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Национальная экономика</a:t>
                      </a:r>
                    </a:p>
                  </a:txBody>
                  <a:tcPr marT="45692" marB="4569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102063,4</a:t>
                      </a:r>
                    </a:p>
                  </a:txBody>
                  <a:tcPr marT="45692" marB="4569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122055,5</a:t>
                      </a:r>
                    </a:p>
                  </a:txBody>
                  <a:tcPr marT="45692" marB="4569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102969,1</a:t>
                      </a:r>
                    </a:p>
                  </a:txBody>
                  <a:tcPr marT="45692" marB="4569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2383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05</a:t>
                      </a:r>
                    </a:p>
                  </a:txBody>
                  <a:tcPr marT="45692" marB="4569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Жилищно-коммунальное хозяйство</a:t>
                      </a:r>
                    </a:p>
                  </a:txBody>
                  <a:tcPr marT="45692" marB="4569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81242,4</a:t>
                      </a:r>
                    </a:p>
                  </a:txBody>
                  <a:tcPr marT="45692" marB="4569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21079,6</a:t>
                      </a:r>
                    </a:p>
                  </a:txBody>
                  <a:tcPr marT="45692" marB="4569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21079,6</a:t>
                      </a:r>
                    </a:p>
                  </a:txBody>
                  <a:tcPr marT="45692" marB="4569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892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06</a:t>
                      </a:r>
                    </a:p>
                  </a:txBody>
                  <a:tcPr marT="45692" marB="4569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Охрана окружающей среды</a:t>
                      </a:r>
                    </a:p>
                  </a:txBody>
                  <a:tcPr marT="45692" marB="4569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5102,6</a:t>
                      </a:r>
                    </a:p>
                  </a:txBody>
                  <a:tcPr marT="45692" marB="4569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6387,7</a:t>
                      </a:r>
                    </a:p>
                  </a:txBody>
                  <a:tcPr marT="45692" marB="4569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6391,8</a:t>
                      </a:r>
                    </a:p>
                  </a:txBody>
                  <a:tcPr marT="45692" marB="4569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892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07</a:t>
                      </a:r>
                    </a:p>
                  </a:txBody>
                  <a:tcPr marT="45692" marB="4569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Образование</a:t>
                      </a:r>
                    </a:p>
                  </a:txBody>
                  <a:tcPr marT="45692" marB="4569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449175,6</a:t>
                      </a:r>
                    </a:p>
                  </a:txBody>
                  <a:tcPr marT="45692" marB="4569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442622,8</a:t>
                      </a:r>
                    </a:p>
                  </a:txBody>
                  <a:tcPr marT="45692" marB="4569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467359,0</a:t>
                      </a:r>
                    </a:p>
                  </a:txBody>
                  <a:tcPr marT="45692" marB="4569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892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08</a:t>
                      </a:r>
                    </a:p>
                  </a:txBody>
                  <a:tcPr marT="45692" marB="4569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Культура и кинематография</a:t>
                      </a:r>
                    </a:p>
                  </a:txBody>
                  <a:tcPr marT="45692" marB="4569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39677,9</a:t>
                      </a:r>
                    </a:p>
                  </a:txBody>
                  <a:tcPr marT="45692" marB="4569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38377,2</a:t>
                      </a:r>
                    </a:p>
                  </a:txBody>
                  <a:tcPr marT="45692" marB="4569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36708,0</a:t>
                      </a:r>
                    </a:p>
                  </a:txBody>
                  <a:tcPr marT="45692" marB="4569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892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10</a:t>
                      </a:r>
                    </a:p>
                  </a:txBody>
                  <a:tcPr marT="45692" marB="4569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Социальная политика</a:t>
                      </a:r>
                    </a:p>
                  </a:txBody>
                  <a:tcPr marT="45692" marB="4569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3992,9</a:t>
                      </a:r>
                    </a:p>
                  </a:txBody>
                  <a:tcPr marT="45692" marB="4569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3824,7</a:t>
                      </a:r>
                    </a:p>
                  </a:txBody>
                  <a:tcPr marT="45692" marB="4569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3847,1</a:t>
                      </a:r>
                    </a:p>
                  </a:txBody>
                  <a:tcPr marT="45692" marB="4569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6218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11</a:t>
                      </a:r>
                    </a:p>
                  </a:txBody>
                  <a:tcPr marT="45692" marB="4569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Физическая культура и спорт</a:t>
                      </a:r>
                    </a:p>
                  </a:txBody>
                  <a:tcPr marT="45692" marB="4569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11476,3</a:t>
                      </a:r>
                    </a:p>
                  </a:txBody>
                  <a:tcPr marT="45692" marB="4569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10476,3</a:t>
                      </a:r>
                    </a:p>
                  </a:txBody>
                  <a:tcPr marT="45692" marB="4569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11476,3</a:t>
                      </a:r>
                    </a:p>
                  </a:txBody>
                  <a:tcPr marT="45692" marB="4569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43157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13</a:t>
                      </a:r>
                    </a:p>
                  </a:txBody>
                  <a:tcPr marT="45692" marB="4569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Обслуживание государственного и муниципального долга</a:t>
                      </a:r>
                    </a:p>
                  </a:txBody>
                  <a:tcPr marT="45692" marB="4569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248,0</a:t>
                      </a:r>
                    </a:p>
                  </a:txBody>
                  <a:tcPr marT="45692" marB="4569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169,9</a:t>
                      </a:r>
                    </a:p>
                  </a:txBody>
                  <a:tcPr marT="45692" marB="4569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92,0</a:t>
                      </a:r>
                    </a:p>
                  </a:txBody>
                  <a:tcPr marT="45692" marB="4569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60424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14</a:t>
                      </a:r>
                    </a:p>
                  </a:txBody>
                  <a:tcPr marT="45701" marB="4570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Межбюджетные трансферты общего характера бюджетам субъектов РФ и муниципальных образований</a:t>
                      </a:r>
                    </a:p>
                  </a:txBody>
                  <a:tcPr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28761,7</a:t>
                      </a:r>
                    </a:p>
                  </a:txBody>
                  <a:tcPr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24952,3</a:t>
                      </a:r>
                    </a:p>
                  </a:txBody>
                  <a:tcPr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26150,3</a:t>
                      </a:r>
                    </a:p>
                  </a:txBody>
                  <a:tcPr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32384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99</a:t>
                      </a:r>
                    </a:p>
                  </a:txBody>
                  <a:tcPr marT="45701" marB="4570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Условно утвержденные расходы</a:t>
                      </a:r>
                    </a:p>
                  </a:txBody>
                  <a:tcPr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</a:p>
                  </a:txBody>
                  <a:tcPr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8900,0</a:t>
                      </a:r>
                    </a:p>
                  </a:txBody>
                  <a:tcPr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18000,0</a:t>
                      </a:r>
                    </a:p>
                  </a:txBody>
                  <a:tcPr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38607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Итого расходы       </a:t>
                      </a:r>
                    </a:p>
                  </a:txBody>
                  <a:tcPr marT="45701" marB="4570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807393,4</a:t>
                      </a:r>
                    </a:p>
                  </a:txBody>
                  <a:tcPr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759603,3</a:t>
                      </a:r>
                    </a:p>
                  </a:txBody>
                  <a:tcPr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779732,8</a:t>
                      </a:r>
                    </a:p>
                  </a:txBody>
                  <a:tcPr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</a:tbl>
          </a:graphicData>
        </a:graphic>
      </p:graphicFrame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3D608B7-180F-45C0-B573-7AE051A36966}" type="slidenum">
              <a:rPr lang="ru-RU" smtClean="0"/>
              <a:pPr>
                <a:defRPr/>
              </a:pPr>
              <a:t>27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470127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Объект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77288097"/>
              </p:ext>
            </p:extLst>
          </p:nvPr>
        </p:nvGraphicFramePr>
        <p:xfrm>
          <a:off x="209550" y="2047875"/>
          <a:ext cx="8585200" cy="4749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Заголовок 1"/>
          <p:cNvSpPr txBox="1">
            <a:spLocks/>
          </p:cNvSpPr>
          <p:nvPr/>
        </p:nvSpPr>
        <p:spPr>
          <a:xfrm>
            <a:off x="785786" y="614362"/>
            <a:ext cx="8250710" cy="1243002"/>
          </a:xfrm>
          <a:prstGeom prst="rect">
            <a:avLst/>
          </a:prstGeom>
        </p:spPr>
        <p:txBody>
          <a:bodyPr/>
          <a:lstStyle>
            <a:lvl1pPr marL="320040" indent="-320040" algn="r" defTabSz="914400" rtl="0" eaLnBrk="1" latinLnBrk="0" hangingPunct="1">
              <a:spcBef>
                <a:spcPct val="0"/>
              </a:spcBef>
              <a:buClr>
                <a:schemeClr val="accent6">
                  <a:lumMod val="75000"/>
                </a:schemeClr>
              </a:buClr>
              <a:buSzPct val="128000"/>
              <a:buFont typeface="Georgia" pitchFamily="18" charset="0"/>
              <a:buChar char="*"/>
              <a:defRPr sz="4600" b="1" i="0" kern="120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0" indent="0" algn="ctr" fontAlgn="auto">
              <a:spcBef>
                <a:spcPts val="0"/>
              </a:spcBef>
              <a:spcAft>
                <a:spcPts val="0"/>
              </a:spcAft>
              <a:buFont typeface="Georgia" pitchFamily="18" charset="0"/>
              <a:buNone/>
              <a:defRPr/>
            </a:pPr>
            <a:r>
              <a:rPr lang="ru-RU" sz="32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Структура  </a:t>
            </a:r>
            <a:r>
              <a:rPr lang="ru-RU" sz="3200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расходов </a:t>
            </a:r>
            <a:r>
              <a:rPr lang="ru-RU" sz="32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бюджета МО </a:t>
            </a:r>
            <a:r>
              <a:rPr lang="ru-RU" sz="32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Чернский</a:t>
            </a:r>
            <a:r>
              <a:rPr lang="ru-RU" sz="32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район в  2023-2026 г.г. (%)</a:t>
            </a:r>
            <a:endParaRPr lang="ru-RU" sz="3200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0AF33-20FE-48F7-B3B4-AA4A17590297}" type="slidenum">
              <a:rPr lang="ru-RU" smtClean="0"/>
              <a:pPr/>
              <a:t>28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6604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Номер слайда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fld id="{F9560659-E171-424A-8DDC-9AA363F0C3BC}" type="slidenum">
              <a:rPr lang="ru-RU" altLang="ru-RU">
                <a:solidFill>
                  <a:srgbClr val="1D4577"/>
                </a:solidFill>
                <a:latin typeface="Century Gothic" pitchFamily="34" charset="0"/>
              </a:rPr>
              <a:pPr/>
              <a:t>29</a:t>
            </a:fld>
            <a:endParaRPr lang="ru-RU" altLang="ru-RU">
              <a:solidFill>
                <a:srgbClr val="1D4577"/>
              </a:solidFill>
              <a:latin typeface="Century Gothic" pitchFamily="34" charset="0"/>
            </a:endParaRPr>
          </a:p>
        </p:txBody>
      </p:sp>
      <p:sp>
        <p:nvSpPr>
          <p:cNvPr id="218205" name="AutoShape 93"/>
          <p:cNvSpPr>
            <a:spLocks noChangeArrowheads="1"/>
          </p:cNvSpPr>
          <p:nvPr/>
        </p:nvSpPr>
        <p:spPr bwMode="gray">
          <a:xfrm>
            <a:off x="7859713" y="1000125"/>
            <a:ext cx="1079500" cy="719138"/>
          </a:xfrm>
          <a:prstGeom prst="leftArrow">
            <a:avLst>
              <a:gd name="adj1" fmla="val 50000"/>
              <a:gd name="adj2" fmla="val 37528"/>
            </a:avLst>
          </a:prstGeom>
          <a:gradFill rotWithShape="1">
            <a:gsLst>
              <a:gs pos="0">
                <a:schemeClr val="bg2">
                  <a:alpha val="45000"/>
                </a:schemeClr>
              </a:gs>
              <a:gs pos="100000">
                <a:schemeClr val="bg2">
                  <a:gamma/>
                  <a:tint val="22353"/>
                  <a:invGamma/>
                </a:schemeClr>
              </a:gs>
            </a:gsLst>
            <a:lin ang="0" scaled="1"/>
          </a:gradFill>
          <a:ln w="9525" algn="ctr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 fontAlgn="auto">
              <a:spcBef>
                <a:spcPct val="50000"/>
              </a:spcBef>
              <a:spcAft>
                <a:spcPts val="0"/>
              </a:spcAft>
              <a:defRPr/>
            </a:pPr>
            <a:endParaRPr lang="ru-RU">
              <a:latin typeface="+mn-lt"/>
              <a:cs typeface="+mn-cs"/>
            </a:endParaRPr>
          </a:p>
        </p:txBody>
      </p:sp>
      <p:sp>
        <p:nvSpPr>
          <p:cNvPr id="218206" name="AutoShape 94"/>
          <p:cNvSpPr>
            <a:spLocks noChangeArrowheads="1"/>
          </p:cNvSpPr>
          <p:nvPr/>
        </p:nvSpPr>
        <p:spPr bwMode="gray">
          <a:xfrm>
            <a:off x="7850188" y="2017713"/>
            <a:ext cx="1079500" cy="719137"/>
          </a:xfrm>
          <a:prstGeom prst="leftArrow">
            <a:avLst>
              <a:gd name="adj1" fmla="val 50000"/>
              <a:gd name="adj2" fmla="val 37528"/>
            </a:avLst>
          </a:prstGeom>
          <a:gradFill rotWithShape="1">
            <a:gsLst>
              <a:gs pos="0">
                <a:schemeClr val="bg2">
                  <a:alpha val="45000"/>
                </a:schemeClr>
              </a:gs>
              <a:gs pos="100000">
                <a:schemeClr val="bg2">
                  <a:gamma/>
                  <a:tint val="22353"/>
                  <a:invGamma/>
                </a:schemeClr>
              </a:gs>
            </a:gsLst>
            <a:lin ang="0" scaled="1"/>
          </a:gradFill>
          <a:ln w="9525" algn="ctr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 fontAlgn="auto">
              <a:spcBef>
                <a:spcPct val="50000"/>
              </a:spcBef>
              <a:spcAft>
                <a:spcPts val="0"/>
              </a:spcAft>
              <a:defRPr/>
            </a:pPr>
            <a:endParaRPr lang="ru-RU">
              <a:latin typeface="+mn-lt"/>
              <a:cs typeface="+mn-cs"/>
            </a:endParaRPr>
          </a:p>
        </p:txBody>
      </p:sp>
      <p:sp>
        <p:nvSpPr>
          <p:cNvPr id="218207" name="AutoShape 95"/>
          <p:cNvSpPr>
            <a:spLocks noChangeArrowheads="1"/>
          </p:cNvSpPr>
          <p:nvPr/>
        </p:nvSpPr>
        <p:spPr bwMode="gray">
          <a:xfrm>
            <a:off x="7893050" y="3160713"/>
            <a:ext cx="1079500" cy="719137"/>
          </a:xfrm>
          <a:prstGeom prst="leftArrow">
            <a:avLst>
              <a:gd name="adj1" fmla="val 50000"/>
              <a:gd name="adj2" fmla="val 37528"/>
            </a:avLst>
          </a:prstGeom>
          <a:gradFill rotWithShape="1">
            <a:gsLst>
              <a:gs pos="0">
                <a:schemeClr val="bg2">
                  <a:alpha val="45000"/>
                </a:schemeClr>
              </a:gs>
              <a:gs pos="100000">
                <a:schemeClr val="bg2">
                  <a:gamma/>
                  <a:tint val="22353"/>
                  <a:invGamma/>
                </a:schemeClr>
              </a:gs>
            </a:gsLst>
            <a:lin ang="0" scaled="1"/>
          </a:gradFill>
          <a:ln w="9525" algn="ctr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 fontAlgn="auto">
              <a:spcBef>
                <a:spcPct val="50000"/>
              </a:spcBef>
              <a:spcAft>
                <a:spcPts val="0"/>
              </a:spcAft>
              <a:defRPr/>
            </a:pPr>
            <a:endParaRPr lang="ru-RU">
              <a:latin typeface="+mn-lt"/>
              <a:cs typeface="+mn-cs"/>
            </a:endParaRPr>
          </a:p>
        </p:txBody>
      </p:sp>
      <p:sp>
        <p:nvSpPr>
          <p:cNvPr id="218208" name="AutoShape 96"/>
          <p:cNvSpPr>
            <a:spLocks noChangeArrowheads="1"/>
          </p:cNvSpPr>
          <p:nvPr/>
        </p:nvSpPr>
        <p:spPr bwMode="gray">
          <a:xfrm>
            <a:off x="7894638" y="4340225"/>
            <a:ext cx="1079500" cy="719138"/>
          </a:xfrm>
          <a:prstGeom prst="leftArrow">
            <a:avLst>
              <a:gd name="adj1" fmla="val 50000"/>
              <a:gd name="adj2" fmla="val 37528"/>
            </a:avLst>
          </a:prstGeom>
          <a:gradFill rotWithShape="1">
            <a:gsLst>
              <a:gs pos="0">
                <a:schemeClr val="bg2">
                  <a:alpha val="45000"/>
                </a:schemeClr>
              </a:gs>
              <a:gs pos="100000">
                <a:schemeClr val="bg2">
                  <a:gamma/>
                  <a:tint val="22353"/>
                  <a:invGamma/>
                </a:schemeClr>
              </a:gs>
            </a:gsLst>
            <a:lin ang="0" scaled="1"/>
          </a:gradFill>
          <a:ln w="9525" algn="ctr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 fontAlgn="auto">
              <a:spcBef>
                <a:spcPct val="50000"/>
              </a:spcBef>
              <a:spcAft>
                <a:spcPts val="0"/>
              </a:spcAft>
              <a:defRPr/>
            </a:pPr>
            <a:endParaRPr lang="ru-RU">
              <a:latin typeface="+mn-lt"/>
              <a:cs typeface="+mn-cs"/>
            </a:endParaRPr>
          </a:p>
        </p:txBody>
      </p:sp>
      <p:sp>
        <p:nvSpPr>
          <p:cNvPr id="5136" name="Text Box 12"/>
          <p:cNvSpPr txBox="1">
            <a:spLocks noChangeArrowheads="1"/>
          </p:cNvSpPr>
          <p:nvPr/>
        </p:nvSpPr>
        <p:spPr bwMode="auto">
          <a:xfrm>
            <a:off x="468313" y="188913"/>
            <a:ext cx="82804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fontAlgn="auto" hangingPunct="1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accent3">
                    <a:lumMod val="50000"/>
                  </a:schemeClr>
                </a:solidFill>
                <a:latin typeface="+mn-lt"/>
                <a:cs typeface="+mn-cs"/>
              </a:rPr>
              <a:t>Структура расходов бюджета МО </a:t>
            </a:r>
            <a:r>
              <a:rPr lang="ru-RU" sz="2000" b="1" dirty="0" err="1">
                <a:solidFill>
                  <a:schemeClr val="accent3">
                    <a:lumMod val="50000"/>
                  </a:schemeClr>
                </a:solidFill>
                <a:latin typeface="+mn-lt"/>
                <a:cs typeface="+mn-cs"/>
              </a:rPr>
              <a:t>Чернский</a:t>
            </a:r>
            <a:r>
              <a:rPr lang="ru-RU" sz="2000" b="1" dirty="0">
                <a:solidFill>
                  <a:schemeClr val="accent3">
                    <a:lumMod val="50000"/>
                  </a:schemeClr>
                </a:solidFill>
                <a:latin typeface="+mn-lt"/>
                <a:cs typeface="+mn-cs"/>
              </a:rPr>
              <a:t> район по отраслям социальной сферы  в </a:t>
            </a:r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  <a:latin typeface="+mn-lt"/>
                <a:cs typeface="+mn-cs"/>
              </a:rPr>
              <a:t>2023-2026 </a:t>
            </a:r>
            <a:r>
              <a:rPr lang="ru-RU" sz="2000" b="1" dirty="0">
                <a:solidFill>
                  <a:schemeClr val="accent3">
                    <a:lumMod val="50000"/>
                  </a:schemeClr>
                </a:solidFill>
                <a:latin typeface="+mn-lt"/>
                <a:cs typeface="+mn-cs"/>
              </a:rPr>
              <a:t>г.г. в </a:t>
            </a:r>
            <a:r>
              <a:rPr lang="en-US" sz="2000" b="1" dirty="0">
                <a:solidFill>
                  <a:schemeClr val="accent3">
                    <a:lumMod val="50000"/>
                  </a:schemeClr>
                </a:solidFill>
                <a:latin typeface="+mn-lt"/>
                <a:cs typeface="+mn-cs"/>
              </a:rPr>
              <a:t> </a:t>
            </a:r>
            <a:r>
              <a:rPr lang="ru-RU" sz="2000" b="1" dirty="0">
                <a:solidFill>
                  <a:schemeClr val="accent3">
                    <a:lumMod val="50000"/>
                  </a:schemeClr>
                </a:solidFill>
                <a:latin typeface="+mn-lt"/>
                <a:cs typeface="+mn-cs"/>
              </a:rPr>
              <a:t>(%)</a:t>
            </a:r>
          </a:p>
        </p:txBody>
      </p:sp>
      <p:graphicFrame>
        <p:nvGraphicFramePr>
          <p:cNvPr id="3" name="Object 5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57453101"/>
              </p:ext>
            </p:extLst>
          </p:nvPr>
        </p:nvGraphicFramePr>
        <p:xfrm>
          <a:off x="4354513" y="906463"/>
          <a:ext cx="4175125" cy="13255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2" name="Object 40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94948029"/>
              </p:ext>
            </p:extLst>
          </p:nvPr>
        </p:nvGraphicFramePr>
        <p:xfrm>
          <a:off x="850900" y="1247775"/>
          <a:ext cx="2022475" cy="10382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218165" name="Rectangle 53"/>
          <p:cNvSpPr>
            <a:spLocks noChangeArrowheads="1"/>
          </p:cNvSpPr>
          <p:nvPr/>
        </p:nvSpPr>
        <p:spPr bwMode="auto">
          <a:xfrm>
            <a:off x="1022350" y="1671638"/>
            <a:ext cx="503238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cs typeface="+mn-cs"/>
              </a:rPr>
              <a:t>44,9</a:t>
            </a:r>
            <a:endParaRPr lang="ru-RU" sz="2000" b="1" dirty="0">
              <a:effectLst>
                <a:outerShdw blurRad="38100" dist="38100" dir="2700000" algn="tl">
                  <a:srgbClr val="C0C0C0"/>
                </a:outerShdw>
              </a:effectLst>
              <a:latin typeface="+mn-lt"/>
              <a:cs typeface="+mn-cs"/>
            </a:endParaRPr>
          </a:p>
        </p:txBody>
      </p:sp>
      <p:sp>
        <p:nvSpPr>
          <p:cNvPr id="218166" name="Rectangle 54"/>
          <p:cNvSpPr>
            <a:spLocks noChangeArrowheads="1"/>
          </p:cNvSpPr>
          <p:nvPr/>
        </p:nvSpPr>
        <p:spPr bwMode="auto">
          <a:xfrm>
            <a:off x="8223250" y="1196975"/>
            <a:ext cx="503238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cs typeface="+mn-cs"/>
              </a:rPr>
              <a:t>2023 </a:t>
            </a:r>
            <a:r>
              <a:rPr lang="ru-RU" sz="16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cs typeface="+mn-cs"/>
              </a:rPr>
              <a:t>год</a:t>
            </a:r>
          </a:p>
        </p:txBody>
      </p:sp>
      <p:graphicFrame>
        <p:nvGraphicFramePr>
          <p:cNvPr id="4" name="Object 5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72689032"/>
              </p:ext>
            </p:extLst>
          </p:nvPr>
        </p:nvGraphicFramePr>
        <p:xfrm>
          <a:off x="4438650" y="2114550"/>
          <a:ext cx="4175125" cy="13239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7" name="Object 40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78641228"/>
              </p:ext>
            </p:extLst>
          </p:nvPr>
        </p:nvGraphicFramePr>
        <p:xfrm>
          <a:off x="858838" y="2282825"/>
          <a:ext cx="2058987" cy="10588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218170" name="Rectangle 58"/>
          <p:cNvSpPr>
            <a:spLocks noChangeArrowheads="1"/>
          </p:cNvSpPr>
          <p:nvPr/>
        </p:nvSpPr>
        <p:spPr bwMode="auto">
          <a:xfrm>
            <a:off x="2051050" y="2492375"/>
            <a:ext cx="503238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cs typeface="+mn-cs"/>
              </a:rPr>
              <a:t>62,5</a:t>
            </a:r>
            <a:endParaRPr lang="ru-RU" sz="2000" b="1" dirty="0">
              <a:effectLst>
                <a:outerShdw blurRad="38100" dist="38100" dir="2700000" algn="tl">
                  <a:srgbClr val="C0C0C0"/>
                </a:outerShdw>
              </a:effectLst>
              <a:latin typeface="+mn-lt"/>
              <a:cs typeface="+mn-cs"/>
            </a:endParaRPr>
          </a:p>
        </p:txBody>
      </p:sp>
      <p:sp>
        <p:nvSpPr>
          <p:cNvPr id="218171" name="Rectangle 59"/>
          <p:cNvSpPr>
            <a:spLocks noChangeArrowheads="1"/>
          </p:cNvSpPr>
          <p:nvPr/>
        </p:nvSpPr>
        <p:spPr bwMode="auto">
          <a:xfrm>
            <a:off x="8235950" y="2205038"/>
            <a:ext cx="503238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cs typeface="+mn-cs"/>
              </a:rPr>
              <a:t>2024 </a:t>
            </a:r>
            <a:r>
              <a:rPr lang="ru-RU" sz="16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cs typeface="+mn-cs"/>
              </a:rPr>
              <a:t>год</a:t>
            </a:r>
          </a:p>
        </p:txBody>
      </p:sp>
      <p:graphicFrame>
        <p:nvGraphicFramePr>
          <p:cNvPr id="5" name="Object 6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09917735"/>
              </p:ext>
            </p:extLst>
          </p:nvPr>
        </p:nvGraphicFramePr>
        <p:xfrm>
          <a:off x="4752975" y="3352800"/>
          <a:ext cx="3546475" cy="14938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graphicFrame>
        <p:nvGraphicFramePr>
          <p:cNvPr id="8" name="Object 40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12486811"/>
              </p:ext>
            </p:extLst>
          </p:nvPr>
        </p:nvGraphicFramePr>
        <p:xfrm>
          <a:off x="833438" y="3389313"/>
          <a:ext cx="2060575" cy="10588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  <p:sp>
        <p:nvSpPr>
          <p:cNvPr id="218175" name="Rectangle 63"/>
          <p:cNvSpPr>
            <a:spLocks noChangeArrowheads="1"/>
          </p:cNvSpPr>
          <p:nvPr/>
        </p:nvSpPr>
        <p:spPr bwMode="auto">
          <a:xfrm>
            <a:off x="2099469" y="3646488"/>
            <a:ext cx="503238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65,2</a:t>
            </a:r>
            <a:endParaRPr lang="ru-RU" sz="2000" b="1" dirty="0">
              <a:effectLst>
                <a:outerShdw blurRad="38100" dist="38100" dir="2700000" algn="tl">
                  <a:srgbClr val="C0C0C0"/>
                </a:outerShdw>
              </a:effectLst>
              <a:latin typeface="+mn-lt"/>
              <a:cs typeface="+mn-cs"/>
            </a:endParaRPr>
          </a:p>
        </p:txBody>
      </p:sp>
      <p:sp>
        <p:nvSpPr>
          <p:cNvPr id="218176" name="Rectangle 64"/>
          <p:cNvSpPr>
            <a:spLocks noChangeArrowheads="1"/>
          </p:cNvSpPr>
          <p:nvPr/>
        </p:nvSpPr>
        <p:spPr bwMode="auto">
          <a:xfrm>
            <a:off x="8243888" y="3357563"/>
            <a:ext cx="503237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cs typeface="+mn-cs"/>
              </a:rPr>
              <a:t>2025 </a:t>
            </a:r>
            <a:r>
              <a:rPr lang="ru-RU" sz="16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cs typeface="+mn-cs"/>
              </a:rPr>
              <a:t>год</a:t>
            </a:r>
            <a:endParaRPr lang="ru-RU" sz="1600" b="1" dirty="0">
              <a:effectLst>
                <a:outerShdw blurRad="38100" dist="38100" dir="2700000" algn="tl">
                  <a:srgbClr val="C0C0C0"/>
                </a:outerShdw>
              </a:effectLst>
              <a:latin typeface="+mn-lt"/>
              <a:cs typeface="+mn-cs"/>
            </a:endParaRPr>
          </a:p>
        </p:txBody>
      </p:sp>
      <p:sp>
        <p:nvSpPr>
          <p:cNvPr id="218178" name="Rectangle 66"/>
          <p:cNvSpPr>
            <a:spLocks noChangeArrowheads="1"/>
          </p:cNvSpPr>
          <p:nvPr/>
        </p:nvSpPr>
        <p:spPr bwMode="auto">
          <a:xfrm>
            <a:off x="2032000" y="1468438"/>
            <a:ext cx="503238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cs typeface="+mn-cs"/>
              </a:rPr>
              <a:t>55,1</a:t>
            </a:r>
            <a:endParaRPr lang="ru-RU" sz="2000" b="1" dirty="0">
              <a:effectLst>
                <a:outerShdw blurRad="38100" dist="38100" dir="2700000" algn="tl">
                  <a:srgbClr val="C0C0C0"/>
                </a:outerShdw>
              </a:effectLst>
              <a:latin typeface="+mn-lt"/>
              <a:cs typeface="+mn-cs"/>
            </a:endParaRPr>
          </a:p>
        </p:txBody>
      </p:sp>
      <p:sp>
        <p:nvSpPr>
          <p:cNvPr id="218179" name="Rectangle 67"/>
          <p:cNvSpPr>
            <a:spLocks noChangeArrowheads="1"/>
          </p:cNvSpPr>
          <p:nvPr/>
        </p:nvSpPr>
        <p:spPr bwMode="auto">
          <a:xfrm>
            <a:off x="1022350" y="2733675"/>
            <a:ext cx="503238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37,5</a:t>
            </a:r>
            <a:endParaRPr lang="ru-RU" sz="1400" dirty="0">
              <a:effectLst>
                <a:outerShdw blurRad="38100" dist="38100" dir="2700000" algn="tl">
                  <a:srgbClr val="C0C0C0"/>
                </a:outerShdw>
              </a:effectLst>
              <a:latin typeface="+mn-lt"/>
              <a:cs typeface="+mn-cs"/>
            </a:endParaRPr>
          </a:p>
        </p:txBody>
      </p:sp>
      <p:sp>
        <p:nvSpPr>
          <p:cNvPr id="218180" name="Rectangle 68"/>
          <p:cNvSpPr>
            <a:spLocks noChangeArrowheads="1"/>
          </p:cNvSpPr>
          <p:nvPr/>
        </p:nvSpPr>
        <p:spPr bwMode="auto">
          <a:xfrm>
            <a:off x="946150" y="3844925"/>
            <a:ext cx="503238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cs typeface="+mn-cs"/>
              </a:rPr>
              <a:t>34,8</a:t>
            </a:r>
            <a:endParaRPr lang="ru-RU" sz="1400" dirty="0">
              <a:effectLst>
                <a:outerShdw blurRad="38100" dist="38100" dir="2700000" algn="tl">
                  <a:srgbClr val="C0C0C0"/>
                </a:outerShdw>
              </a:effectLst>
              <a:latin typeface="+mn-lt"/>
              <a:cs typeface="+mn-cs"/>
            </a:endParaRPr>
          </a:p>
        </p:txBody>
      </p:sp>
      <p:graphicFrame>
        <p:nvGraphicFramePr>
          <p:cNvPr id="6" name="Object 6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15163424"/>
              </p:ext>
            </p:extLst>
          </p:nvPr>
        </p:nvGraphicFramePr>
        <p:xfrm>
          <a:off x="4320381" y="4581525"/>
          <a:ext cx="4175125" cy="14811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9"/>
          </a:graphicData>
        </a:graphic>
      </p:graphicFrame>
      <p:graphicFrame>
        <p:nvGraphicFramePr>
          <p:cNvPr id="9" name="Object 4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87068779"/>
              </p:ext>
            </p:extLst>
          </p:nvPr>
        </p:nvGraphicFramePr>
        <p:xfrm>
          <a:off x="735013" y="4487863"/>
          <a:ext cx="2060575" cy="10588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0"/>
          </a:graphicData>
        </a:graphic>
      </p:graphicFrame>
      <p:sp>
        <p:nvSpPr>
          <p:cNvPr id="218185" name="Rectangle 73"/>
          <p:cNvSpPr>
            <a:spLocks noChangeArrowheads="1"/>
          </p:cNvSpPr>
          <p:nvPr/>
        </p:nvSpPr>
        <p:spPr bwMode="auto">
          <a:xfrm>
            <a:off x="8101013" y="4581525"/>
            <a:ext cx="8636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cs typeface="+mn-cs"/>
              </a:rPr>
              <a:t>2026 </a:t>
            </a:r>
            <a:r>
              <a:rPr lang="ru-RU" sz="16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cs typeface="+mn-cs"/>
              </a:rPr>
              <a:t>год</a:t>
            </a:r>
          </a:p>
        </p:txBody>
      </p:sp>
      <p:sp>
        <p:nvSpPr>
          <p:cNvPr id="218186" name="Rectangle 74"/>
          <p:cNvSpPr>
            <a:spLocks noChangeArrowheads="1"/>
          </p:cNvSpPr>
          <p:nvPr/>
        </p:nvSpPr>
        <p:spPr bwMode="auto">
          <a:xfrm>
            <a:off x="858838" y="4940300"/>
            <a:ext cx="615950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cs typeface="+mn-cs"/>
              </a:rPr>
              <a:t>33,4</a:t>
            </a:r>
            <a:endParaRPr lang="ru-RU" sz="2000" b="1" dirty="0">
              <a:effectLst>
                <a:outerShdw blurRad="38100" dist="38100" dir="2700000" algn="tl">
                  <a:srgbClr val="C0C0C0"/>
                </a:outerShdw>
              </a:effectLst>
              <a:latin typeface="+mn-lt"/>
              <a:cs typeface="+mn-cs"/>
            </a:endParaRPr>
          </a:p>
        </p:txBody>
      </p:sp>
      <p:sp>
        <p:nvSpPr>
          <p:cNvPr id="218187" name="Rectangle 75"/>
          <p:cNvSpPr>
            <a:spLocks noChangeArrowheads="1"/>
          </p:cNvSpPr>
          <p:nvPr/>
        </p:nvSpPr>
        <p:spPr bwMode="auto">
          <a:xfrm>
            <a:off x="2041525" y="4795838"/>
            <a:ext cx="503238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cs typeface="+mn-cs"/>
              </a:rPr>
              <a:t>66,6</a:t>
            </a:r>
            <a:endParaRPr lang="ru-RU" sz="2000" b="1" dirty="0">
              <a:effectLst>
                <a:outerShdw blurRad="38100" dist="38100" dir="2700000" algn="tl">
                  <a:srgbClr val="C0C0C0"/>
                </a:outerShdw>
              </a:effectLst>
              <a:latin typeface="+mn-lt"/>
              <a:cs typeface="+mn-cs"/>
            </a:endParaRPr>
          </a:p>
        </p:txBody>
      </p:sp>
      <p:graphicFrame>
        <p:nvGraphicFramePr>
          <p:cNvPr id="16412" name="Object 411"/>
          <p:cNvGraphicFramePr>
            <a:graphicFrameLocks noChangeAspect="1"/>
          </p:cNvGraphicFramePr>
          <p:nvPr/>
        </p:nvGraphicFramePr>
        <p:xfrm>
          <a:off x="400050" y="5876925"/>
          <a:ext cx="8540750" cy="7858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732" name="Диаграмма" r:id="rId11" imgW="12049125" imgH="1085850" progId="MSGraph.Chart.8">
                  <p:embed/>
                </p:oleObj>
              </mc:Choice>
              <mc:Fallback>
                <p:oleObj name="Диаграмма" r:id="rId11" imgW="12049125" imgH="1085850" progId="MSGraph.Chart.8">
                  <p:embed/>
                  <p:pic>
                    <p:nvPicPr>
                      <p:cNvPr id="0" name="Picture 67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0050" y="5876925"/>
                        <a:ext cx="8540750" cy="7858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8195" name="AutoShape 83"/>
          <p:cNvSpPr>
            <a:spLocks noChangeArrowheads="1"/>
          </p:cNvSpPr>
          <p:nvPr/>
        </p:nvSpPr>
        <p:spPr bwMode="gray">
          <a:xfrm>
            <a:off x="3132138" y="1484313"/>
            <a:ext cx="1797050" cy="3302000"/>
          </a:xfrm>
          <a:prstGeom prst="notchedRightArrow">
            <a:avLst>
              <a:gd name="adj1" fmla="val 50000"/>
              <a:gd name="adj2" fmla="val 25000"/>
            </a:avLst>
          </a:prstGeom>
          <a:gradFill rotWithShape="1">
            <a:gsLst>
              <a:gs pos="0">
                <a:srgbClr val="FFCC66">
                  <a:gamma/>
                  <a:tint val="67451"/>
                  <a:invGamma/>
                </a:srgbClr>
              </a:gs>
              <a:gs pos="100000">
                <a:srgbClr val="FFCC66"/>
              </a:gs>
            </a:gsLst>
            <a:lin ang="0" scaled="1"/>
          </a:gradFill>
          <a:ln w="9525" algn="ctr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sz="20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  <a:cs typeface="+mn-cs"/>
              </a:rPr>
              <a:t>Социальная сфера</a:t>
            </a:r>
          </a:p>
        </p:txBody>
      </p:sp>
      <p:sp>
        <p:nvSpPr>
          <p:cNvPr id="218200" name="Rectangle 88"/>
          <p:cNvSpPr>
            <a:spLocks noChangeArrowheads="1"/>
          </p:cNvSpPr>
          <p:nvPr/>
        </p:nvSpPr>
        <p:spPr bwMode="auto">
          <a:xfrm>
            <a:off x="1847850" y="893763"/>
            <a:ext cx="503238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cs typeface="+mn-cs"/>
              </a:rPr>
              <a:t>Расходы МО </a:t>
            </a:r>
            <a:r>
              <a:rPr lang="ru-RU" sz="1600" b="1" dirty="0" err="1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cs typeface="+mn-cs"/>
              </a:rPr>
              <a:t>Чернский</a:t>
            </a:r>
            <a:r>
              <a:rPr lang="ru-RU" sz="1600" b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cs typeface="+mn-cs"/>
              </a:rPr>
              <a:t> район всего</a:t>
            </a:r>
          </a:p>
        </p:txBody>
      </p:sp>
    </p:spTree>
    <p:extLst>
      <p:ext uri="{BB962C8B-B14F-4D97-AF65-F5344CB8AC3E}">
        <p14:creationId xmlns:p14="http://schemas.microsoft.com/office/powerpoint/2010/main" val="381453166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420656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Содержание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271864"/>
          </a:xfrm>
          <a:solidFill>
            <a:schemeClr val="bg1"/>
          </a:solidFill>
        </p:spPr>
        <p:txBody>
          <a:bodyPr>
            <a:noAutofit/>
          </a:bodyPr>
          <a:lstStyle/>
          <a:p>
            <a:r>
              <a:rPr lang="ru-RU" sz="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Содержание-3</a:t>
            </a:r>
            <a:endParaRPr lang="ru-RU" sz="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Глоссарий	</a:t>
            </a:r>
            <a:r>
              <a:rPr lang="ru-RU" sz="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4-7</a:t>
            </a:r>
            <a:endParaRPr lang="ru-RU" sz="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Справочная информация о бюджетном процессе	</a:t>
            </a:r>
            <a:r>
              <a:rPr lang="ru-RU" sz="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8-10</a:t>
            </a:r>
            <a:endParaRPr lang="ru-RU" sz="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Описание административно-территориального деления	</a:t>
            </a:r>
            <a:r>
              <a:rPr lang="ru-RU" sz="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11</a:t>
            </a:r>
            <a:endParaRPr lang="ru-RU" sz="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показатели социально-экономического развития </a:t>
            </a:r>
            <a:r>
              <a:rPr lang="ru-RU" sz="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МО </a:t>
            </a:r>
            <a:r>
              <a:rPr lang="ru-RU" sz="9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Чернский</a:t>
            </a:r>
            <a:r>
              <a:rPr lang="ru-RU" sz="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9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ракйон</a:t>
            </a:r>
            <a:r>
              <a:rPr lang="ru-RU" sz="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Тульской </a:t>
            </a:r>
            <a:r>
              <a:rPr lang="ru-RU" sz="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области на </a:t>
            </a:r>
            <a:r>
              <a:rPr lang="ru-RU" sz="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2024-2026 </a:t>
            </a:r>
            <a:r>
              <a:rPr lang="ru-RU" sz="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годы	</a:t>
            </a:r>
            <a:r>
              <a:rPr lang="ru-RU" sz="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12</a:t>
            </a:r>
            <a:endParaRPr lang="ru-RU" sz="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цели, задачи и приоритетные направления бюджетной политики Тульской области</a:t>
            </a:r>
          </a:p>
          <a:p>
            <a:r>
              <a:rPr lang="ru-RU" sz="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sz="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2024- 2026 </a:t>
            </a:r>
            <a:r>
              <a:rPr lang="ru-RU" sz="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годы	</a:t>
            </a:r>
            <a:r>
              <a:rPr lang="ru-RU" sz="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13-14</a:t>
            </a:r>
            <a:endParaRPr lang="ru-RU" sz="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Доходы </a:t>
            </a:r>
            <a:r>
              <a:rPr lang="ru-RU" sz="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консолидированного бюджета МО </a:t>
            </a:r>
            <a:r>
              <a:rPr lang="ru-RU" sz="9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Чернский</a:t>
            </a:r>
            <a:r>
              <a:rPr lang="ru-RU" sz="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9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районв</a:t>
            </a:r>
            <a:r>
              <a:rPr lang="ru-RU" sz="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2023-2026 </a:t>
            </a:r>
            <a:r>
              <a:rPr lang="ru-RU" sz="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годах	</a:t>
            </a:r>
            <a:r>
              <a:rPr lang="ru-RU" sz="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15</a:t>
            </a:r>
            <a:endParaRPr lang="ru-RU" sz="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Объем налоговых и неналоговых доходов консолидированного бюджета МО </a:t>
            </a:r>
            <a:r>
              <a:rPr lang="ru-RU" sz="9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Чернский</a:t>
            </a:r>
            <a:r>
              <a:rPr lang="ru-RU" sz="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район в 2023 -2026 г.</a:t>
            </a:r>
            <a:r>
              <a:rPr lang="ru-RU" sz="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16</a:t>
            </a:r>
            <a:endParaRPr lang="ru-RU" sz="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Структура налоговых и неналоговых доходов консолидированного бюджета </a:t>
            </a:r>
            <a:r>
              <a:rPr lang="ru-RU" sz="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 </a:t>
            </a:r>
            <a:r>
              <a:rPr lang="ru-RU" sz="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Чернский</a:t>
            </a:r>
            <a:r>
              <a:rPr lang="ru-RU" sz="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район в </a:t>
            </a:r>
            <a:r>
              <a:rPr lang="ru-RU" sz="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2023 </a:t>
            </a:r>
            <a:r>
              <a:rPr lang="ru-RU" sz="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2026 </a:t>
            </a:r>
            <a:r>
              <a:rPr lang="ru-RU" sz="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ru-RU" sz="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             17</a:t>
            </a:r>
            <a:endParaRPr lang="ru-RU" sz="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Структур налоговых доходов </a:t>
            </a:r>
            <a:r>
              <a:rPr lang="ru-RU" sz="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бюджета МО </a:t>
            </a:r>
            <a:r>
              <a:rPr lang="ru-RU" sz="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Чернский</a:t>
            </a:r>
            <a:r>
              <a:rPr lang="ru-RU" sz="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район в </a:t>
            </a:r>
            <a:r>
              <a:rPr lang="ru-RU" sz="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2023-2026 </a:t>
            </a:r>
            <a:r>
              <a:rPr lang="ru-RU" sz="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г. </a:t>
            </a:r>
            <a:r>
              <a:rPr lang="ru-RU" sz="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18</a:t>
            </a:r>
            <a:endParaRPr lang="ru-RU" sz="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Налоги на совокупный доход </a:t>
            </a:r>
            <a:r>
              <a:rPr lang="ru-RU" sz="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консолидированном бюджете </a:t>
            </a:r>
            <a:r>
              <a:rPr lang="ru-RU" sz="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 </a:t>
            </a:r>
            <a:r>
              <a:rPr lang="ru-RU" sz="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Чернский</a:t>
            </a:r>
            <a:r>
              <a:rPr lang="ru-RU" sz="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район в </a:t>
            </a:r>
            <a:r>
              <a:rPr lang="ru-RU" sz="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2024 </a:t>
            </a:r>
            <a:r>
              <a:rPr lang="ru-RU" sz="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2026 </a:t>
            </a:r>
            <a:r>
              <a:rPr lang="ru-RU" sz="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г. </a:t>
            </a:r>
            <a:r>
              <a:rPr lang="ru-RU" sz="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</a:t>
            </a:r>
            <a:r>
              <a:rPr lang="ru-RU" sz="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19</a:t>
            </a:r>
            <a:endParaRPr lang="ru-RU" sz="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Налоги на имущество </a:t>
            </a:r>
            <a:r>
              <a:rPr lang="ru-RU" sz="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консолидированном бюджете </a:t>
            </a:r>
            <a:r>
              <a:rPr lang="ru-RU" sz="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 </a:t>
            </a:r>
            <a:r>
              <a:rPr lang="ru-RU" sz="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Чернский</a:t>
            </a:r>
            <a:r>
              <a:rPr lang="ru-RU" sz="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район в </a:t>
            </a:r>
            <a:r>
              <a:rPr lang="ru-RU" sz="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2024 </a:t>
            </a:r>
            <a:r>
              <a:rPr lang="ru-RU" sz="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2026 </a:t>
            </a:r>
            <a:r>
              <a:rPr lang="ru-RU" sz="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г. 	</a:t>
            </a:r>
            <a:r>
              <a:rPr lang="ru-RU" sz="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</a:t>
            </a:r>
            <a:endParaRPr lang="ru-RU" sz="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Доходы от использования имущества, находящегося в муниципальной </a:t>
            </a:r>
            <a:r>
              <a:rPr lang="ru-RU" sz="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собственности </a:t>
            </a:r>
            <a:r>
              <a:rPr lang="ru-RU" sz="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консолидированном бюджете МО </a:t>
            </a:r>
            <a:r>
              <a:rPr lang="ru-RU" sz="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Чернский</a:t>
            </a:r>
            <a:r>
              <a:rPr lang="ru-RU" sz="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район в </a:t>
            </a:r>
            <a:r>
              <a:rPr lang="ru-RU" sz="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2024 </a:t>
            </a:r>
            <a:r>
              <a:rPr lang="ru-RU" sz="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2026 </a:t>
            </a:r>
            <a:r>
              <a:rPr lang="ru-RU" sz="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г. </a:t>
            </a:r>
            <a:r>
              <a:rPr lang="ru-RU" sz="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21</a:t>
            </a:r>
            <a:endParaRPr lang="ru-RU" sz="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Структура безвозмездных поступлений в консолидированный бюджет МО </a:t>
            </a:r>
            <a:r>
              <a:rPr lang="ru-RU" sz="9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Чернский</a:t>
            </a:r>
            <a:r>
              <a:rPr lang="ru-RU" sz="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район в 2023-2026 г.                     22</a:t>
            </a:r>
            <a:endParaRPr lang="ru-RU" sz="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Доходы бюджета МО </a:t>
            </a:r>
            <a:r>
              <a:rPr lang="ru-RU" sz="9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Чернский</a:t>
            </a:r>
            <a:r>
              <a:rPr lang="ru-RU" sz="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район 2023-2026 г.                                                                                                                      23</a:t>
            </a:r>
            <a:endParaRPr lang="ru-RU" sz="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Налоговые доходы бюджета МО </a:t>
            </a:r>
            <a:r>
              <a:rPr lang="ru-RU" sz="9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Чернский</a:t>
            </a:r>
            <a:r>
              <a:rPr lang="ru-RU" sz="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район на 2024-2026 г.                                                                                               24</a:t>
            </a:r>
            <a:endParaRPr lang="ru-RU" sz="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Неналоговые </a:t>
            </a:r>
            <a:r>
              <a:rPr lang="ru-RU" sz="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доходы МО </a:t>
            </a:r>
            <a:r>
              <a:rPr lang="ru-RU" sz="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Чернский</a:t>
            </a:r>
            <a:r>
              <a:rPr lang="ru-RU" sz="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район на </a:t>
            </a:r>
            <a:r>
              <a:rPr lang="ru-RU" sz="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2024-2026 г                                                                                                                 25</a:t>
            </a:r>
            <a:endParaRPr lang="ru-RU" sz="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параметры бюджета района на 2024 год                                                                                                                            26</a:t>
            </a:r>
            <a:endParaRPr lang="ru-RU" sz="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Расходы бюджета МО </a:t>
            </a:r>
            <a:r>
              <a:rPr lang="ru-RU" sz="9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Чернский</a:t>
            </a:r>
            <a:r>
              <a:rPr lang="ru-RU" sz="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район на 2024-2026 г.                                                                                                                         28</a:t>
            </a:r>
            <a:endParaRPr lang="ru-RU" sz="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Структура расходов бюджета  </a:t>
            </a:r>
            <a:r>
              <a:rPr lang="ru-RU" sz="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 </a:t>
            </a:r>
            <a:r>
              <a:rPr lang="ru-RU" sz="9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Чернский</a:t>
            </a:r>
            <a:r>
              <a:rPr lang="ru-RU" sz="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район </a:t>
            </a:r>
            <a:r>
              <a:rPr lang="ru-RU" sz="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2023-2026 </a:t>
            </a:r>
            <a:r>
              <a:rPr lang="ru-RU" sz="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г. </a:t>
            </a:r>
            <a:r>
              <a:rPr lang="ru-RU" sz="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                     29</a:t>
            </a:r>
            <a:endParaRPr lang="ru-RU" sz="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Структура </a:t>
            </a:r>
            <a:r>
              <a:rPr lang="ru-RU" sz="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расходов бюджета </a:t>
            </a:r>
            <a:r>
              <a:rPr lang="ru-RU" sz="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 </a:t>
            </a:r>
            <a:r>
              <a:rPr lang="ru-RU" sz="9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Чернский</a:t>
            </a:r>
            <a:r>
              <a:rPr lang="ru-RU" sz="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район  по отраслям </a:t>
            </a:r>
            <a:r>
              <a:rPr lang="ru-RU" sz="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социальной сферы в </a:t>
            </a:r>
            <a:r>
              <a:rPr lang="ru-RU" sz="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203-2026                                                        30</a:t>
            </a:r>
          </a:p>
          <a:p>
            <a:r>
              <a:rPr lang="ru-RU" sz="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Доля программных и непрограммных расходов в бюджете МО </a:t>
            </a:r>
            <a:r>
              <a:rPr lang="ru-RU" sz="9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Чернский</a:t>
            </a:r>
            <a:r>
              <a:rPr lang="ru-RU" sz="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район                                                                                   31                                                                             </a:t>
            </a:r>
            <a:endParaRPr lang="ru-RU" sz="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Сведения об общественно - значимых проектах	36-41</a:t>
            </a:r>
          </a:p>
          <a:p>
            <a:r>
              <a:rPr lang="ru-RU" sz="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Дорожный фонд МО </a:t>
            </a:r>
            <a:r>
              <a:rPr lang="ru-RU" sz="9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Чернский</a:t>
            </a:r>
            <a:r>
              <a:rPr lang="ru-RU" sz="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район на 2024-2026 годы                                                                                                                           32</a:t>
            </a:r>
          </a:p>
          <a:p>
            <a:endParaRPr lang="ru-RU" sz="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Критерии эффективности бюджетных расходов                                                                                                                                                  33</a:t>
            </a:r>
            <a:endParaRPr lang="ru-RU" sz="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Размер дефицита бюджета МО </a:t>
            </a:r>
            <a:r>
              <a:rPr lang="ru-RU" sz="9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Чернский</a:t>
            </a:r>
            <a:r>
              <a:rPr lang="ru-RU" sz="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район                                                                                                                                     34</a:t>
            </a:r>
            <a:endParaRPr lang="ru-RU" sz="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0AF33-20FE-48F7-B3B4-AA4A17590297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5197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850106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/>
              <a:t>Доля программных и непрограммных расходов в бюджете МО </a:t>
            </a:r>
            <a:r>
              <a:rPr lang="ru-RU" sz="2400" b="1" dirty="0" err="1" smtClean="0"/>
              <a:t>Чернский</a:t>
            </a:r>
            <a:r>
              <a:rPr lang="ru-RU" sz="2400" b="1" dirty="0" smtClean="0"/>
              <a:t> район</a:t>
            </a:r>
            <a:endParaRPr lang="ru-RU" sz="2400" b="1" dirty="0"/>
          </a:p>
        </p:txBody>
      </p:sp>
      <p:graphicFrame>
        <p:nvGraphicFramePr>
          <p:cNvPr id="12" name="Объект 11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4011057155"/>
              </p:ext>
            </p:extLst>
          </p:nvPr>
        </p:nvGraphicFramePr>
        <p:xfrm>
          <a:off x="457200" y="1412776"/>
          <a:ext cx="4038600" cy="23734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7" name="Объект 16"/>
          <p:cNvGraphicFramePr>
            <a:graphicFrameLocks noGrp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val="4151775027"/>
              </p:ext>
            </p:extLst>
          </p:nvPr>
        </p:nvGraphicFramePr>
        <p:xfrm>
          <a:off x="4648200" y="1412776"/>
          <a:ext cx="4038600" cy="23734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22" name="Объект 21"/>
          <p:cNvGraphicFramePr>
            <a:graphicFrameLocks noGrp="1"/>
          </p:cNvGraphicFramePr>
          <p:nvPr>
            <p:ph sz="quarter" idx="3"/>
            <p:extLst>
              <p:ext uri="{D42A27DB-BD31-4B8C-83A1-F6EECF244321}">
                <p14:modId xmlns:p14="http://schemas.microsoft.com/office/powerpoint/2010/main" val="4171933893"/>
              </p:ext>
            </p:extLst>
          </p:nvPr>
        </p:nvGraphicFramePr>
        <p:xfrm>
          <a:off x="457200" y="3717032"/>
          <a:ext cx="4038600" cy="240913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27" name="Объект 26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val="4249896104"/>
              </p:ext>
            </p:extLst>
          </p:nvPr>
        </p:nvGraphicFramePr>
        <p:xfrm>
          <a:off x="4283968" y="3861048"/>
          <a:ext cx="4464496" cy="28083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5CAC0C-FBD4-46DE-A69B-1B0E86A3F6F1}" type="slidenum">
              <a:rPr lang="ru-RU" altLang="ru-RU" smtClean="0"/>
              <a:pPr/>
              <a:t>30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133387147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400" b="1" dirty="0" smtClean="0">
                <a:latin typeface="+mn-lt"/>
              </a:rPr>
              <a:t>Дорожный фонд МО </a:t>
            </a:r>
            <a:r>
              <a:rPr lang="ru-RU" sz="2400" b="1" dirty="0" err="1" smtClean="0">
                <a:latin typeface="+mn-lt"/>
              </a:rPr>
              <a:t>Чернский</a:t>
            </a:r>
            <a:r>
              <a:rPr lang="ru-RU" sz="2400" b="1" dirty="0" smtClean="0">
                <a:latin typeface="+mn-lt"/>
              </a:rPr>
              <a:t> район на </a:t>
            </a:r>
            <a:r>
              <a:rPr lang="ru-RU" sz="2400" b="1" dirty="0" smtClean="0">
                <a:latin typeface="+mn-lt"/>
              </a:rPr>
              <a:t>2024-2026 </a:t>
            </a:r>
            <a:r>
              <a:rPr lang="ru-RU" sz="2400" b="1" dirty="0" smtClean="0">
                <a:latin typeface="+mn-lt"/>
              </a:rPr>
              <a:t>годы (тыс.руб.)</a:t>
            </a:r>
            <a:endParaRPr lang="ru-RU" sz="2400" b="1" dirty="0">
              <a:latin typeface="+mn-lt"/>
            </a:endParaRPr>
          </a:p>
        </p:txBody>
      </p:sp>
      <p:graphicFrame>
        <p:nvGraphicFramePr>
          <p:cNvPr id="11" name="Объект 10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3140327599"/>
              </p:ext>
            </p:extLst>
          </p:nvPr>
        </p:nvGraphicFramePr>
        <p:xfrm>
          <a:off x="323528" y="1417638"/>
          <a:ext cx="4172272" cy="244341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6" name="Объект 15"/>
          <p:cNvGraphicFramePr>
            <a:graphicFrameLocks noGrp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val="506146975"/>
              </p:ext>
            </p:extLst>
          </p:nvPr>
        </p:nvGraphicFramePr>
        <p:xfrm>
          <a:off x="4648200" y="1417638"/>
          <a:ext cx="4172272" cy="23685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21" name="Объект 20"/>
          <p:cNvGraphicFramePr>
            <a:graphicFrameLocks noGrp="1"/>
          </p:cNvGraphicFramePr>
          <p:nvPr>
            <p:ph sz="quarter" idx="3"/>
            <p:extLst>
              <p:ext uri="{D42A27DB-BD31-4B8C-83A1-F6EECF244321}">
                <p14:modId xmlns:p14="http://schemas.microsoft.com/office/powerpoint/2010/main" val="996591448"/>
              </p:ext>
            </p:extLst>
          </p:nvPr>
        </p:nvGraphicFramePr>
        <p:xfrm>
          <a:off x="1857356" y="3857628"/>
          <a:ext cx="5472608" cy="25867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5CAC0C-FBD4-46DE-A69B-1B0E86A3F6F1}" type="slidenum">
              <a:rPr lang="ru-RU" altLang="ru-RU" smtClean="0"/>
              <a:pPr/>
              <a:t>31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749173048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://prosdo.ru/ouazoc/%D0%A4%D0%B8%D0%BD%D0%B0%D0%BD%D1%81%D0%BE%D0%B2%D0%BE-%D1%8D%D0%BA%D0%BE%D0%BD%D0%BE%D0%BC%D0%B8%D1%87%D0%B5%D1%81%D0%BA%D0%B8%D0%B5+%D0%B0%D1%81%D0%BF%D0%B5%D0%BA%D1%82%D1%8B+%D0%B2%D0%B2%D0%B5%D0%B4%D0%B5%D0%BD%D0%B8%D1%8F+%D1%84%D0%B3%D0%BE%D1%81+%D0%BD%D0%B0%D1%87%D0%B0%D0%BB%D1%8C%D0%BD%D0%BE%D0%B3%D0%BE+%D0%BE%D1%81%D0%BD%D0%BE%D0%B2%D0%BD%D0%BE%D0%B3%D0%BE+%D0%BE%D0%B1%D1%80%D0%B0%D0%B7%D0%BE%D0%B2%D0%B0%D0%BD%D0%B8%D1%8F+%D0%9C.+%D0%9C.+%D0%9C%D1%83%D1%81%D0%B0%D1%80%D1%81%D0%BA%D0%B8%D0%B9%2C%D0%B4+%D1%8D.+%D0%BDc/img4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488747"/>
            <a:ext cx="8928992" cy="6120680"/>
          </a:xfrm>
          <a:prstGeom prst="rect">
            <a:avLst/>
          </a:prstGeom>
          <a:noFill/>
          <a:ln>
            <a:solidFill>
              <a:schemeClr val="accent3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0AF33-20FE-48F7-B3B4-AA4A17590297}" type="slidenum">
              <a:rPr lang="ru-RU" smtClean="0"/>
              <a:pPr/>
              <a:t>32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068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C:\Users\Nach_FY\Desktop\Бюджет для граждан\pr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046" y="952154"/>
            <a:ext cx="8287907" cy="495369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bg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0AF33-20FE-48F7-B3B4-AA4A17590297}" type="slidenum">
              <a:rPr lang="ru-RU" smtClean="0"/>
              <a:pPr/>
              <a:t>33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9298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64807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b="1" dirty="0" smtClean="0">
                <a:latin typeface="+mn-lt"/>
              </a:rPr>
              <a:t>Размер дефицита бюджета МО </a:t>
            </a:r>
            <a:r>
              <a:rPr lang="ru-RU" sz="2800" b="1" dirty="0" err="1" smtClean="0">
                <a:latin typeface="+mn-lt"/>
              </a:rPr>
              <a:t>Чернский</a:t>
            </a:r>
            <a:r>
              <a:rPr lang="ru-RU" sz="2800" b="1" dirty="0" smtClean="0">
                <a:latin typeface="+mn-lt"/>
              </a:rPr>
              <a:t> район</a:t>
            </a:r>
            <a:br>
              <a:rPr lang="ru-RU" sz="2800" b="1" dirty="0" smtClean="0">
                <a:latin typeface="+mn-lt"/>
              </a:rPr>
            </a:br>
            <a:endParaRPr lang="ru-RU" sz="2800" b="1" dirty="0">
              <a:latin typeface="+mn-lt"/>
            </a:endParaRPr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50878492"/>
              </p:ext>
            </p:extLst>
          </p:nvPr>
        </p:nvGraphicFramePr>
        <p:xfrm>
          <a:off x="457200" y="1412777"/>
          <a:ext cx="8229600" cy="49118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0AF33-20FE-48F7-B3B4-AA4A17590297}" type="slidenum">
              <a:rPr lang="ru-RU" smtClean="0"/>
              <a:pPr/>
              <a:t>34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7868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b="1" dirty="0" smtClean="0">
                <a:latin typeface="+mn-lt"/>
              </a:rPr>
              <a:t>Бюджет для граждан</a:t>
            </a:r>
            <a:endParaRPr lang="ru-RU" sz="4000" b="1" dirty="0"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400" dirty="0">
                <a:solidFill>
                  <a:schemeClr val="tx2">
                    <a:lumMod val="75000"/>
                  </a:schemeClr>
                </a:solidFill>
              </a:rPr>
              <a:t>к решению Собрания представителей МО </a:t>
            </a:r>
            <a:r>
              <a:rPr lang="ru-RU" sz="2400" dirty="0" err="1">
                <a:solidFill>
                  <a:schemeClr val="tx2">
                    <a:lumMod val="75000"/>
                  </a:schemeClr>
                </a:solidFill>
              </a:rPr>
              <a:t>Чернский</a:t>
            </a:r>
            <a:r>
              <a:rPr lang="ru-RU" sz="2400" dirty="0">
                <a:solidFill>
                  <a:schemeClr val="tx2">
                    <a:lumMod val="75000"/>
                  </a:schemeClr>
                </a:solidFill>
              </a:rPr>
              <a:t> район «О бюджете МО </a:t>
            </a:r>
            <a:r>
              <a:rPr lang="ru-RU" sz="2400" dirty="0" err="1">
                <a:solidFill>
                  <a:schemeClr val="tx2">
                    <a:lumMod val="75000"/>
                  </a:schemeClr>
                </a:solidFill>
              </a:rPr>
              <a:t>Чернский</a:t>
            </a:r>
            <a:r>
              <a:rPr lang="ru-RU" sz="2400" dirty="0">
                <a:solidFill>
                  <a:schemeClr val="tx2">
                    <a:lumMod val="75000"/>
                  </a:schemeClr>
                </a:solidFill>
              </a:rPr>
              <a:t> район </a:t>
            </a:r>
            <a:r>
              <a:rPr lang="ru-RU" sz="2400">
                <a:solidFill>
                  <a:schemeClr val="tx2">
                    <a:lumMod val="75000"/>
                  </a:schemeClr>
                </a:solidFill>
              </a:rPr>
              <a:t>на </a:t>
            </a:r>
            <a:r>
              <a:rPr lang="ru-RU" sz="2400" smtClean="0">
                <a:solidFill>
                  <a:schemeClr val="tx2">
                    <a:lumMod val="75000"/>
                  </a:schemeClr>
                </a:solidFill>
              </a:rPr>
              <a:t>2024 </a:t>
            </a:r>
            <a:r>
              <a:rPr lang="ru-RU" sz="2400" dirty="0">
                <a:solidFill>
                  <a:schemeClr val="tx2">
                    <a:lumMod val="75000"/>
                  </a:schemeClr>
                </a:solidFill>
              </a:rPr>
              <a:t>год и на плановый </a:t>
            </a:r>
            <a:r>
              <a:rPr lang="ru-RU" sz="2400">
                <a:solidFill>
                  <a:schemeClr val="tx2">
                    <a:lumMod val="75000"/>
                  </a:schemeClr>
                </a:solidFill>
              </a:rPr>
              <a:t>период </a:t>
            </a:r>
            <a:r>
              <a:rPr lang="ru-RU" sz="2400" smtClean="0">
                <a:solidFill>
                  <a:schemeClr val="tx2">
                    <a:lumMod val="75000"/>
                  </a:schemeClr>
                </a:solidFill>
              </a:rPr>
              <a:t>2025 </a:t>
            </a:r>
            <a:r>
              <a:rPr lang="ru-RU" sz="2400">
                <a:solidFill>
                  <a:schemeClr val="tx2">
                    <a:lumMod val="75000"/>
                  </a:schemeClr>
                </a:solidFill>
              </a:rPr>
              <a:t>и </a:t>
            </a:r>
            <a:r>
              <a:rPr lang="ru-RU" sz="2400" smtClean="0">
                <a:solidFill>
                  <a:schemeClr val="tx2">
                    <a:lumMod val="75000"/>
                  </a:schemeClr>
                </a:solidFill>
              </a:rPr>
              <a:t>2026 </a:t>
            </a:r>
            <a:r>
              <a:rPr lang="ru-RU" sz="2400" dirty="0">
                <a:solidFill>
                  <a:schemeClr val="tx2">
                    <a:lumMod val="75000"/>
                  </a:schemeClr>
                </a:solidFill>
              </a:rPr>
              <a:t>годов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</a:rPr>
              <a:t>»</a:t>
            </a:r>
          </a:p>
          <a:p>
            <a:pPr algn="ctr"/>
            <a:endParaRPr lang="ru-RU" sz="2400" dirty="0">
              <a:solidFill>
                <a:schemeClr val="tx2">
                  <a:lumMod val="75000"/>
                </a:schemeClr>
              </a:solidFill>
            </a:endParaRPr>
          </a:p>
          <a:p>
            <a:pPr marL="0" indent="0" algn="ctr">
              <a:buNone/>
            </a:pPr>
            <a:r>
              <a:rPr lang="ru-RU" sz="1800" i="1" dirty="0" smtClean="0">
                <a:solidFill>
                  <a:schemeClr val="tx2">
                    <a:lumMod val="75000"/>
                  </a:schemeClr>
                </a:solidFill>
              </a:rPr>
              <a:t>Интересующую Вас информацию о бюджетном процессе в МО </a:t>
            </a:r>
            <a:r>
              <a:rPr lang="ru-RU" sz="1800" i="1" dirty="0" err="1" smtClean="0">
                <a:solidFill>
                  <a:schemeClr val="tx2">
                    <a:lumMod val="75000"/>
                  </a:schemeClr>
                </a:solidFill>
              </a:rPr>
              <a:t>Чернский</a:t>
            </a:r>
            <a:r>
              <a:rPr lang="ru-RU" sz="1800" i="1" dirty="0" smtClean="0">
                <a:solidFill>
                  <a:schemeClr val="tx2">
                    <a:lumMod val="75000"/>
                  </a:schemeClr>
                </a:solidFill>
              </a:rPr>
              <a:t> район Тульской области можно получить в </a:t>
            </a:r>
            <a:r>
              <a:rPr lang="ru-RU" sz="1800" i="1" dirty="0">
                <a:solidFill>
                  <a:schemeClr val="tx2">
                    <a:lumMod val="75000"/>
                  </a:schemeClr>
                </a:solidFill>
              </a:rPr>
              <a:t>Финансовом управлении </a:t>
            </a:r>
            <a:r>
              <a:rPr lang="ru-RU" sz="1800" i="1" dirty="0" smtClean="0">
                <a:solidFill>
                  <a:schemeClr val="tx2">
                    <a:lumMod val="75000"/>
                  </a:schemeClr>
                </a:solidFill>
              </a:rPr>
              <a:t>администрации МО </a:t>
            </a:r>
            <a:r>
              <a:rPr lang="ru-RU" sz="1800" i="1" dirty="0" err="1" smtClean="0">
                <a:solidFill>
                  <a:schemeClr val="tx2">
                    <a:lumMod val="75000"/>
                  </a:schemeClr>
                </a:solidFill>
              </a:rPr>
              <a:t>Чернский</a:t>
            </a:r>
            <a:r>
              <a:rPr lang="ru-RU" sz="1800" i="1" dirty="0" smtClean="0">
                <a:solidFill>
                  <a:schemeClr val="tx2">
                    <a:lumMod val="75000"/>
                  </a:schemeClr>
                </a:solidFill>
              </a:rPr>
              <a:t> район</a:t>
            </a:r>
          </a:p>
          <a:p>
            <a:pPr marL="0" indent="0" algn="ctr">
              <a:buNone/>
            </a:pPr>
            <a:r>
              <a:rPr lang="ru-RU" sz="1800" i="1" dirty="0" smtClean="0">
                <a:solidFill>
                  <a:schemeClr val="tx2">
                    <a:lumMod val="75000"/>
                  </a:schemeClr>
                </a:solidFill>
              </a:rPr>
              <a:t>Контакты:</a:t>
            </a:r>
          </a:p>
          <a:p>
            <a:pPr marL="0" indent="0" algn="ctr">
              <a:buNone/>
            </a:pPr>
            <a:r>
              <a:rPr lang="ru-RU" sz="1800" i="1" dirty="0" smtClean="0">
                <a:solidFill>
                  <a:schemeClr val="tx2">
                    <a:lumMod val="75000"/>
                  </a:schemeClr>
                </a:solidFill>
              </a:rPr>
              <a:t>Адрес: 301090, Тульская область, </a:t>
            </a:r>
            <a:r>
              <a:rPr lang="ru-RU" sz="1800" i="1" dirty="0" err="1" smtClean="0">
                <a:solidFill>
                  <a:schemeClr val="tx2">
                    <a:lumMod val="75000"/>
                  </a:schemeClr>
                </a:solidFill>
              </a:rPr>
              <a:t>п.Чернь</a:t>
            </a:r>
            <a:r>
              <a:rPr lang="ru-RU" sz="1800" i="1" dirty="0" smtClean="0">
                <a:solidFill>
                  <a:schemeClr val="tx2">
                    <a:lumMod val="75000"/>
                  </a:schemeClr>
                </a:solidFill>
              </a:rPr>
              <a:t>, ул. </a:t>
            </a:r>
            <a:r>
              <a:rPr lang="ru-RU" sz="1800" i="1" dirty="0" err="1" smtClean="0">
                <a:solidFill>
                  <a:schemeClr val="tx2">
                    <a:lumMod val="75000"/>
                  </a:schemeClr>
                </a:solidFill>
              </a:rPr>
              <a:t>К.Маркса</a:t>
            </a:r>
            <a:r>
              <a:rPr lang="ru-RU" sz="1800" i="1" dirty="0" smtClean="0">
                <a:solidFill>
                  <a:schemeClr val="tx2">
                    <a:lumMod val="75000"/>
                  </a:schemeClr>
                </a:solidFill>
              </a:rPr>
              <a:t> д.31</a:t>
            </a:r>
          </a:p>
          <a:p>
            <a:pPr marL="0" indent="0" algn="ctr">
              <a:buNone/>
            </a:pPr>
            <a:r>
              <a:rPr lang="ru-RU" sz="1800" i="1" dirty="0" smtClean="0">
                <a:solidFill>
                  <a:schemeClr val="tx2">
                    <a:lumMod val="75000"/>
                  </a:schemeClr>
                </a:solidFill>
              </a:rPr>
              <a:t>Телефон: 8-487-56-210-85</a:t>
            </a:r>
          </a:p>
          <a:p>
            <a:pPr marL="0" indent="0" algn="ctr">
              <a:buNone/>
            </a:pPr>
            <a:r>
              <a:rPr lang="ru-RU" sz="1800" i="1" dirty="0" smtClean="0">
                <a:solidFill>
                  <a:schemeClr val="tx2">
                    <a:lumMod val="75000"/>
                  </a:schemeClr>
                </a:solidFill>
              </a:rPr>
              <a:t>Адрес электронной почты:</a:t>
            </a:r>
            <a:r>
              <a:rPr lang="ru-RU" sz="1800" dirty="0"/>
              <a:t> </a:t>
            </a:r>
            <a:r>
              <a:rPr lang="en-US" sz="1800" dirty="0" err="1" smtClean="0">
                <a:solidFill>
                  <a:srgbClr val="CC6600"/>
                </a:solidFill>
              </a:rPr>
              <a:t>chern</a:t>
            </a:r>
            <a:r>
              <a:rPr lang="en-US" sz="1800" dirty="0" smtClean="0">
                <a:solidFill>
                  <a:srgbClr val="CC6600"/>
                </a:solidFill>
              </a:rPr>
              <a:t>.</a:t>
            </a:r>
            <a:r>
              <a:rPr lang="ru-RU" sz="1800" dirty="0" smtClean="0">
                <a:hlinkClick r:id="rId2"/>
              </a:rPr>
              <a:t>f</a:t>
            </a:r>
            <a:r>
              <a:rPr lang="en-US" sz="1800" dirty="0" smtClean="0">
                <a:hlinkClick r:id="rId2"/>
              </a:rPr>
              <a:t>o</a:t>
            </a:r>
            <a:r>
              <a:rPr lang="ru-RU" sz="1800" dirty="0" smtClean="0">
                <a:hlinkClick r:id="rId2"/>
              </a:rPr>
              <a:t>@tularegion.ru</a:t>
            </a:r>
            <a:r>
              <a:rPr lang="en-US" sz="1800" dirty="0"/>
              <a:t/>
            </a:r>
            <a:br>
              <a:rPr lang="en-US" sz="1800" dirty="0"/>
            </a:br>
            <a:endParaRPr lang="ru-RU" sz="1800" i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0AF33-20FE-48F7-B3B4-AA4A17590297}" type="slidenum">
              <a:rPr lang="ru-RU" smtClean="0"/>
              <a:pPr/>
              <a:t>35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5527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27664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Глоссарий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343872"/>
          </a:xfrm>
          <a:solidFill>
            <a:schemeClr val="bg1"/>
          </a:solidFill>
        </p:spPr>
        <p:txBody>
          <a:bodyPr>
            <a:noAutofit/>
          </a:bodyPr>
          <a:lstStyle/>
          <a:p>
            <a:pPr algn="just"/>
            <a:r>
              <a:rPr lang="ru-RU" sz="1100" b="1" dirty="0"/>
              <a:t>Администратор доходов </a:t>
            </a:r>
            <a:r>
              <a:rPr lang="ru-RU" sz="1100" b="1" dirty="0" smtClean="0"/>
              <a:t>бюджета - </a:t>
            </a:r>
            <a:r>
              <a:rPr lang="ru-RU" sz="1100" dirty="0"/>
              <a:t>о</a:t>
            </a:r>
            <a:r>
              <a:rPr lang="ru-RU" sz="1100" dirty="0" smtClean="0"/>
              <a:t>рган </a:t>
            </a:r>
            <a:r>
              <a:rPr lang="ru-RU" sz="1100" dirty="0"/>
              <a:t>государственной власти (местного самоуправления), орган управления государственным внебюджетным фондом, Центральный банк Российской Федерации, казенное учреждение, осуществляющий(ее): контроль за правильностью исчисления, полнотой и своевременностью уплаты, начисление, учет, взыскание, принятие решений о возврате (зачете) излишне уплаченных (взысканных) платежей, пеней и штрафов по ним, являющихся доходами бюджетов бюджетной системы РФ.</a:t>
            </a:r>
          </a:p>
          <a:p>
            <a:pPr algn="just"/>
            <a:r>
              <a:rPr lang="ru-RU" sz="1100" b="1" dirty="0" smtClean="0"/>
              <a:t>Администратор </a:t>
            </a:r>
            <a:r>
              <a:rPr lang="ru-RU" sz="1100" b="1" dirty="0"/>
              <a:t>источников финансирования дефицита </a:t>
            </a:r>
            <a:r>
              <a:rPr lang="ru-RU" sz="1100" b="1" dirty="0" smtClean="0"/>
              <a:t>бюджета- </a:t>
            </a:r>
            <a:r>
              <a:rPr lang="ru-RU" sz="1100" dirty="0"/>
              <a:t>а</a:t>
            </a:r>
            <a:r>
              <a:rPr lang="ru-RU" sz="1100" dirty="0" smtClean="0"/>
              <a:t>дминистратор </a:t>
            </a:r>
            <a:r>
              <a:rPr lang="ru-RU" sz="1100" dirty="0"/>
              <a:t>источников финансирования дефицита бюджета (администратор источников финансирования дефицита соответствующего бюджета) Тульской области (бюджета Территориального фонда обязательного медицинского страхования Тульской края) - орган государственной власти (государственный орган) Тульской области, орган управления (бюджета Территориального фонда обязательного медицинского страхования Тульской области), иная организация, имеющие право в соответствии с Бюджетным кодексом Российской Федерации осуществлять операции с источниками финансирования дефицита бюджета Тульской области (бюджета Территориального фонда обязательного медицинского страхования Тульской области).</a:t>
            </a:r>
          </a:p>
          <a:p>
            <a:pPr algn="just"/>
            <a:r>
              <a:rPr lang="ru-RU" sz="1100" b="1" dirty="0" smtClean="0"/>
              <a:t>Бюджет консолидированный - </a:t>
            </a:r>
            <a:r>
              <a:rPr lang="ru-RU" sz="1100" dirty="0"/>
              <a:t>с</a:t>
            </a:r>
            <a:r>
              <a:rPr lang="ru-RU" sz="1100" dirty="0" smtClean="0"/>
              <a:t>вод </a:t>
            </a:r>
            <a:r>
              <a:rPr lang="ru-RU" sz="1100" dirty="0"/>
              <a:t>бюджетов бюджетной системы Российской Федерации на соответствующей территории (за исключением бюджетов государственных внебюджетных фондов).</a:t>
            </a:r>
          </a:p>
          <a:p>
            <a:pPr algn="just"/>
            <a:r>
              <a:rPr lang="ru-RU" sz="1100" b="1" dirty="0" smtClean="0"/>
              <a:t>Бюджет </a:t>
            </a:r>
            <a:r>
              <a:rPr lang="ru-RU" sz="1100" b="1" dirty="0"/>
              <a:t>Государственного </a:t>
            </a:r>
            <a:r>
              <a:rPr lang="ru-RU" sz="1100" b="1" dirty="0" smtClean="0"/>
              <a:t>образования </a:t>
            </a:r>
            <a:r>
              <a:rPr lang="ru-RU" sz="1100" dirty="0" smtClean="0"/>
              <a:t>- фонд </a:t>
            </a:r>
            <a:r>
              <a:rPr lang="ru-RU" sz="1100" dirty="0"/>
              <a:t>денежных средств, предназначенный для финансирования функций, отнесенных к предметам ведения местного самоуправления.</a:t>
            </a:r>
          </a:p>
          <a:p>
            <a:pPr algn="just"/>
            <a:r>
              <a:rPr lang="ru-RU" sz="1100" b="1" dirty="0" smtClean="0"/>
              <a:t>Бюджет </a:t>
            </a:r>
            <a:r>
              <a:rPr lang="ru-RU" sz="1100" b="1" dirty="0"/>
              <a:t>субъекта Российской </a:t>
            </a:r>
            <a:r>
              <a:rPr lang="ru-RU" sz="1100" b="1" dirty="0" smtClean="0"/>
              <a:t>Федерации</a:t>
            </a:r>
            <a:r>
              <a:rPr lang="ru-RU" sz="1100" dirty="0" smtClean="0"/>
              <a:t> - фонд </a:t>
            </a:r>
            <a:r>
              <a:rPr lang="ru-RU" sz="1100" dirty="0"/>
              <a:t>денежных средств субъекта РФ. Бюджет субъекта РФ может быть: собственно бюджет региона - фонд денежных средств, предназначенный для финансирования функций, отнесенных к предметам ведения субъекта РФ; консолидированный - включает в себя бюджет региона и бюджеты муниципальных образований, входящих в состав данного региона</a:t>
            </a:r>
            <a:r>
              <a:rPr lang="ru-RU" sz="1100" dirty="0" smtClean="0"/>
              <a:t>.</a:t>
            </a:r>
          </a:p>
          <a:p>
            <a:pPr algn="just"/>
            <a:r>
              <a:rPr lang="ru-RU" sz="1100" b="1" dirty="0" smtClean="0"/>
              <a:t>Бюджет муниципального образования – </a:t>
            </a:r>
            <a:r>
              <a:rPr lang="ru-RU" sz="1100" dirty="0"/>
              <a:t>форма образования и расходования денежных средств, предназначенных для обеспечения задач и функций, отнесенных к предметам ведения местного самоуправления. </a:t>
            </a:r>
            <a:endParaRPr lang="ru-RU" sz="1100" b="1" dirty="0" smtClean="0"/>
          </a:p>
          <a:p>
            <a:pPr algn="just"/>
            <a:endParaRPr lang="ru-RU" sz="1100" b="1" dirty="0"/>
          </a:p>
          <a:p>
            <a:pPr algn="just"/>
            <a:r>
              <a:rPr lang="ru-RU" sz="1100" b="1" dirty="0" smtClean="0"/>
              <a:t>Бюджет муниципального района -</a:t>
            </a:r>
            <a:r>
              <a:rPr lang="ru-RU" sz="1100" dirty="0"/>
              <a:t>Бюджет муниципального района (районный бюджет) и свод бюджетов городских и сельских поселений, входящих в состав муниципального района (без учета межбюджетных трансфертов между этими бюджетами), образуют консолидированный бюджет муниципального района..."</a:t>
            </a:r>
            <a:br>
              <a:rPr lang="ru-RU" sz="1100" dirty="0"/>
            </a:br>
            <a:endParaRPr lang="ru-RU" sz="1100" b="1" dirty="0"/>
          </a:p>
          <a:p>
            <a:pPr algn="just"/>
            <a:r>
              <a:rPr lang="ru-RU" sz="1100" b="1" dirty="0" smtClean="0"/>
              <a:t>Бюджетная классификация </a:t>
            </a:r>
            <a:r>
              <a:rPr lang="ru-RU" sz="1100" dirty="0" smtClean="0"/>
              <a:t>- группировка </a:t>
            </a:r>
            <a:r>
              <a:rPr lang="ru-RU" sz="1100" dirty="0"/>
              <a:t>доходов и расходов бюджетов всех уровней бюджетной системы РФ, а также источников финансирования дефицитов этих бюджетов, используемая для составления и исполнения бюджетов.</a:t>
            </a:r>
          </a:p>
          <a:p>
            <a:pPr algn="just"/>
            <a:r>
              <a:rPr lang="ru-RU" sz="1100" dirty="0"/>
              <a:t/>
            </a:r>
            <a:br>
              <a:rPr lang="ru-RU" sz="1100" dirty="0"/>
            </a:br>
            <a:endParaRPr lang="ru-RU" sz="11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0AF33-20FE-48F7-B3B4-AA4A17590297}" type="slidenum">
              <a:rPr lang="ru-RU" smtClean="0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7310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847928"/>
          </a:xfrm>
          <a:solidFill>
            <a:schemeClr val="bg1"/>
          </a:solidFill>
        </p:spPr>
        <p:txBody>
          <a:bodyPr>
            <a:noAutofit/>
          </a:bodyPr>
          <a:lstStyle/>
          <a:p>
            <a:pPr algn="just"/>
            <a:r>
              <a:rPr lang="ru-RU" sz="1600" b="1" dirty="0"/>
              <a:t>Бюджетная система Российской </a:t>
            </a:r>
            <a:r>
              <a:rPr lang="ru-RU" sz="1600" b="1" dirty="0" smtClean="0"/>
              <a:t>Федерации - </a:t>
            </a:r>
            <a:r>
              <a:rPr lang="ru-RU" sz="1600" dirty="0" smtClean="0"/>
              <a:t>совокупность </a:t>
            </a:r>
            <a:r>
              <a:rPr lang="ru-RU" sz="1600" dirty="0"/>
              <a:t>всех бюджетов в РФ: федерального, региональных, местных, государственных внебюджетных фондов.</a:t>
            </a:r>
          </a:p>
          <a:p>
            <a:pPr algn="just"/>
            <a:r>
              <a:rPr lang="ru-RU" sz="1600" b="1" dirty="0"/>
              <a:t>Бюджетный </a:t>
            </a:r>
            <a:r>
              <a:rPr lang="ru-RU" sz="1600" b="1" dirty="0" smtClean="0"/>
              <a:t>процесс - </a:t>
            </a:r>
            <a:r>
              <a:rPr lang="ru-RU" sz="1600" dirty="0"/>
              <a:t>д</a:t>
            </a:r>
            <a:r>
              <a:rPr lang="ru-RU" sz="1600" dirty="0" smtClean="0"/>
              <a:t>еятельность </a:t>
            </a:r>
            <a:r>
              <a:rPr lang="ru-RU" sz="1600" dirty="0"/>
              <a:t>по подготовке проектов бюджетов, утверждению и исполнению бюджетов, контролю за их исполнением, осуществлению бюджетного учета, составлению, внешней проверке, рассмотрению и утверждению бюджетной отчетности.</a:t>
            </a:r>
          </a:p>
          <a:p>
            <a:pPr algn="just"/>
            <a:r>
              <a:rPr lang="ru-RU" sz="1600" b="1" dirty="0"/>
              <a:t>Бюджетная </a:t>
            </a:r>
            <a:r>
              <a:rPr lang="ru-RU" sz="1600" b="1" dirty="0" smtClean="0"/>
              <a:t>смета - </a:t>
            </a:r>
            <a:r>
              <a:rPr lang="ru-RU" sz="1600" dirty="0"/>
              <a:t>д</a:t>
            </a:r>
            <a:r>
              <a:rPr lang="ru-RU" sz="1600" dirty="0" smtClean="0"/>
              <a:t>окумент</a:t>
            </a:r>
            <a:r>
              <a:rPr lang="ru-RU" sz="1600" dirty="0"/>
              <a:t>, устанавливающий в соответствии с классификацией расходов бюджетов лимиты бюджетных обязательств казенного учреждения.</a:t>
            </a:r>
          </a:p>
          <a:p>
            <a:pPr algn="just"/>
            <a:r>
              <a:rPr lang="ru-RU" sz="1600" b="1" dirty="0"/>
              <a:t>Бюджетные </a:t>
            </a:r>
            <a:r>
              <a:rPr lang="ru-RU" sz="1600" b="1" dirty="0" smtClean="0"/>
              <a:t>ассигнования -</a:t>
            </a:r>
            <a:r>
              <a:rPr lang="ru-RU" sz="1600" dirty="0"/>
              <a:t>п</a:t>
            </a:r>
            <a:r>
              <a:rPr lang="ru-RU" sz="1600" dirty="0" smtClean="0"/>
              <a:t>редельные </a:t>
            </a:r>
            <a:r>
              <a:rPr lang="ru-RU" sz="1600" dirty="0"/>
              <a:t>объемы денежных средств, предусмотренных в соответствующем финансовом году для исполнения бюджетных обязательств.</a:t>
            </a:r>
          </a:p>
          <a:p>
            <a:pPr algn="just"/>
            <a:r>
              <a:rPr lang="ru-RU" sz="1600" b="1" dirty="0"/>
              <a:t>Бюджетные </a:t>
            </a:r>
            <a:r>
              <a:rPr lang="ru-RU" sz="1600" b="1" dirty="0" smtClean="0"/>
              <a:t>инвестиции - </a:t>
            </a:r>
            <a:r>
              <a:rPr lang="ru-RU" sz="1600" dirty="0" smtClean="0"/>
              <a:t>бюджетные </a:t>
            </a:r>
            <a:r>
              <a:rPr lang="ru-RU" sz="1600" dirty="0"/>
              <a:t>средства, направляемые на создание или увеличение за счет средств бюджета </a:t>
            </a:r>
            <a:r>
              <a:rPr lang="ru-RU" sz="1600" dirty="0" smtClean="0"/>
              <a:t> стоимости </a:t>
            </a:r>
            <a:r>
              <a:rPr lang="ru-RU" sz="1600" dirty="0"/>
              <a:t>государственного </a:t>
            </a:r>
            <a:r>
              <a:rPr lang="ru-RU" sz="1600" dirty="0" smtClean="0"/>
              <a:t> или муниципального имущества.</a:t>
            </a:r>
            <a:endParaRPr lang="ru-RU" sz="1600" dirty="0"/>
          </a:p>
          <a:p>
            <a:pPr algn="just"/>
            <a:r>
              <a:rPr lang="ru-RU" sz="1600" b="1" dirty="0"/>
              <a:t>Бюджетные </a:t>
            </a:r>
            <a:r>
              <a:rPr lang="ru-RU" sz="1600" b="1" dirty="0" smtClean="0"/>
              <a:t>обязательства- </a:t>
            </a:r>
            <a:r>
              <a:rPr lang="ru-RU" sz="1600" dirty="0"/>
              <a:t>р</a:t>
            </a:r>
            <a:r>
              <a:rPr lang="ru-RU" sz="1600" dirty="0" smtClean="0"/>
              <a:t>асходные </a:t>
            </a:r>
            <a:r>
              <a:rPr lang="ru-RU" sz="1600" dirty="0"/>
              <a:t>обязательства, подлежащие исполнению в соответствующем финансовом году.</a:t>
            </a:r>
          </a:p>
          <a:p>
            <a:pPr algn="just"/>
            <a:r>
              <a:rPr lang="ru-RU" sz="1600" b="1" dirty="0"/>
              <a:t>Бюджетные полномочия органов государственной власти Тульской </a:t>
            </a:r>
            <a:r>
              <a:rPr lang="ru-RU" sz="1600" b="1" dirty="0" smtClean="0"/>
              <a:t>области  </a:t>
            </a:r>
            <a:r>
              <a:rPr lang="ru-RU" sz="1600" dirty="0" smtClean="0"/>
              <a:t>Установленные </a:t>
            </a:r>
            <a:r>
              <a:rPr lang="ru-RU" sz="1600" dirty="0"/>
              <a:t>законодательством Российской Федерации, законами Тульской области и принятыми в соответствии с ними нормативными правовыми актами, регулирующими бюджетные правоотношения, права и обязанности органов государственной власти Тульской области и иных участников бюджетного процесса по регулированию бюджетных правоотношений, организации и осуществлению бюджетного процесса.</a:t>
            </a:r>
          </a:p>
          <a:p>
            <a:pPr algn="just"/>
            <a:r>
              <a:rPr lang="ru-RU" sz="1600" dirty="0"/>
              <a:t/>
            </a:r>
            <a:br>
              <a:rPr lang="ru-RU" sz="1600" dirty="0"/>
            </a:br>
            <a:endParaRPr lang="ru-RU" sz="1600" dirty="0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0AF33-20FE-48F7-B3B4-AA4A17590297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4461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620688"/>
            <a:ext cx="8229600" cy="5919936"/>
          </a:xfrm>
          <a:solidFill>
            <a:schemeClr val="bg1"/>
          </a:solidFill>
        </p:spPr>
        <p:txBody>
          <a:bodyPr>
            <a:normAutofit fontScale="62500" lnSpcReduction="20000"/>
          </a:bodyPr>
          <a:lstStyle/>
          <a:p>
            <a:pPr algn="just"/>
            <a:endParaRPr lang="ru-RU" b="1" dirty="0" smtClean="0"/>
          </a:p>
          <a:p>
            <a:pPr algn="just"/>
            <a:endParaRPr lang="ru-RU" b="1" dirty="0" smtClean="0"/>
          </a:p>
          <a:p>
            <a:pPr algn="just"/>
            <a:r>
              <a:rPr lang="ru-RU" b="1" dirty="0" smtClean="0"/>
              <a:t>Бюджетный кредит </a:t>
            </a:r>
            <a:r>
              <a:rPr lang="ru-RU" dirty="0" smtClean="0"/>
              <a:t>- средства</a:t>
            </a:r>
            <a:r>
              <a:rPr lang="ru-RU" dirty="0"/>
              <a:t>, предоставляемые бюджетом Тульской области другому бюджету бюджетной системы Российской Федерации, юридическому лицу (за исключением государственных, муниципальных учреждений) на возвратной и возмездной основах.</a:t>
            </a:r>
          </a:p>
          <a:p>
            <a:pPr algn="just"/>
            <a:r>
              <a:rPr lang="ru-RU" b="1" dirty="0"/>
              <a:t>Ведомственная структура расходов </a:t>
            </a:r>
            <a:r>
              <a:rPr lang="ru-RU" b="1" dirty="0" smtClean="0"/>
              <a:t>бюджета - </a:t>
            </a:r>
            <a:r>
              <a:rPr lang="ru-RU" dirty="0"/>
              <a:t>р</a:t>
            </a:r>
            <a:r>
              <a:rPr lang="ru-RU" dirty="0" smtClean="0"/>
              <a:t>аспределение </a:t>
            </a:r>
            <a:r>
              <a:rPr lang="ru-RU" dirty="0"/>
              <a:t>бюджетных средств по главным распорядителям бюджетных средств, по разделам, подразделам, целевым статьям и видам расходов бюджетной классификации РФ.</a:t>
            </a:r>
          </a:p>
          <a:p>
            <a:pPr algn="just"/>
            <a:r>
              <a:rPr lang="ru-RU" b="1" dirty="0"/>
              <a:t>Ведомственные целевые </a:t>
            </a:r>
            <a:r>
              <a:rPr lang="ru-RU" b="1" dirty="0" smtClean="0"/>
              <a:t>программы -</a:t>
            </a:r>
            <a:r>
              <a:rPr lang="ru-RU" dirty="0"/>
              <a:t>у</a:t>
            </a:r>
            <a:r>
              <a:rPr lang="ru-RU" dirty="0" smtClean="0"/>
              <a:t>тверждаемый </a:t>
            </a:r>
            <a:r>
              <a:rPr lang="ru-RU" dirty="0"/>
              <a:t>субъектом бюджетного планирования комплекс взаимоувязанных мероприятий, направленных на достижение поставленной цели и решение конкретных тактических задач, стоящих перед субъектом бюджетного планирования, описываемых измеряемыми показателями результативности.</a:t>
            </a:r>
          </a:p>
          <a:p>
            <a:pPr algn="just"/>
            <a:r>
              <a:rPr lang="ru-RU" b="1" dirty="0"/>
              <a:t>Главный распорядитель бюджетных средств (ГРБС</a:t>
            </a:r>
            <a:r>
              <a:rPr lang="ru-RU" b="1" dirty="0" smtClean="0"/>
              <a:t>) - </a:t>
            </a:r>
            <a:r>
              <a:rPr lang="ru-RU" dirty="0"/>
              <a:t>о</a:t>
            </a:r>
            <a:r>
              <a:rPr lang="ru-RU" dirty="0" smtClean="0"/>
              <a:t>рган </a:t>
            </a:r>
            <a:r>
              <a:rPr lang="ru-RU" dirty="0"/>
              <a:t>государственной власти (местного самоуправления), орган управления государственным внебюджетным фондом или наиболее значимое учреждение науки, образования, культуры и здравоохранения, напрямую получающий(ее) средства из бюджета и наделенный правом распределять их между подведомственными распорядителями и получателями бюджетных средств.</a:t>
            </a:r>
          </a:p>
          <a:p>
            <a:pPr algn="just"/>
            <a:r>
              <a:rPr lang="ru-RU" b="1" dirty="0" smtClean="0"/>
              <a:t>Государственная программа - </a:t>
            </a:r>
            <a:r>
              <a:rPr lang="ru-RU" dirty="0"/>
              <a:t>с</a:t>
            </a:r>
            <a:r>
              <a:rPr lang="ru-RU" dirty="0" smtClean="0"/>
              <a:t>истема </a:t>
            </a:r>
            <a:r>
              <a:rPr lang="ru-RU" dirty="0"/>
              <a:t>мероприятий (взаимоувязанных по задачам, срокам реализации и ресурсам) и инструментов государственной политики, обеспечивающих в рамках реализации государственных функций достижение приоритетов и целей государственной политики в сфере социально-экономического развития и безопасности.</a:t>
            </a: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0AF33-20FE-48F7-B3B4-AA4A17590297}" type="slidenum">
              <a:rPr lang="ru-RU" smtClean="0"/>
              <a:pPr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4460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919936"/>
          </a:xfrm>
          <a:solidFill>
            <a:schemeClr val="bg1"/>
          </a:solidFill>
        </p:spPr>
        <p:txBody>
          <a:bodyPr>
            <a:normAutofit fontScale="32500" lnSpcReduction="20000"/>
          </a:bodyPr>
          <a:lstStyle/>
          <a:p>
            <a:endParaRPr lang="ru-RU" dirty="0" smtClean="0"/>
          </a:p>
          <a:p>
            <a:pPr algn="just"/>
            <a:r>
              <a:rPr lang="ru-RU" sz="4300" b="1" dirty="0" smtClean="0"/>
              <a:t>Государственное  (муниципальное) задание – </a:t>
            </a:r>
            <a:r>
              <a:rPr lang="ru-RU" sz="4300" dirty="0" smtClean="0"/>
              <a:t>документ, содержащий требования к составу, качеству, объему, условиям, порядку и результатам оказания государственных (муниципальных) услуг (выполнения работ)</a:t>
            </a:r>
          </a:p>
          <a:p>
            <a:pPr algn="just"/>
            <a:r>
              <a:rPr lang="ru-RU" sz="4300" b="1" dirty="0" smtClean="0"/>
              <a:t>Государственные </a:t>
            </a:r>
            <a:r>
              <a:rPr lang="ru-RU" sz="4300" b="1" dirty="0"/>
              <a:t>(муниципальные) услуги (работы</a:t>
            </a:r>
            <a:r>
              <a:rPr lang="ru-RU" sz="4300" b="1" dirty="0" smtClean="0"/>
              <a:t>) - </a:t>
            </a:r>
            <a:r>
              <a:rPr lang="ru-RU" sz="4300" dirty="0"/>
              <a:t>д</a:t>
            </a:r>
            <a:r>
              <a:rPr lang="ru-RU" sz="4300" dirty="0" smtClean="0"/>
              <a:t>окумент</a:t>
            </a:r>
            <a:r>
              <a:rPr lang="ru-RU" sz="4300" dirty="0"/>
              <a:t>, содержащий требования к составу, качеству, объему, условиям, порядку и результатам оказания государственных (муниципальных) услуг (выполнения работ).</a:t>
            </a:r>
          </a:p>
          <a:p>
            <a:pPr algn="just"/>
            <a:r>
              <a:rPr lang="ru-RU" sz="4300" b="1" dirty="0"/>
              <a:t>Государственный или муниципальный </a:t>
            </a:r>
            <a:r>
              <a:rPr lang="ru-RU" sz="4300" b="1" dirty="0" smtClean="0"/>
              <a:t>долг - </a:t>
            </a:r>
            <a:r>
              <a:rPr lang="ru-RU" sz="4300" dirty="0"/>
              <a:t>о</a:t>
            </a:r>
            <a:r>
              <a:rPr lang="ru-RU" sz="4300" dirty="0" smtClean="0"/>
              <a:t>бязательства </a:t>
            </a:r>
            <a:r>
              <a:rPr lang="ru-RU" sz="4300" dirty="0"/>
              <a:t>публично-правового образования по полученным кредитам, выпущенным ценным бумагам, предоставленным гарантиям перед третьими лицами.</a:t>
            </a:r>
          </a:p>
          <a:p>
            <a:pPr algn="just"/>
            <a:r>
              <a:rPr lang="ru-RU" sz="4300" b="1" dirty="0"/>
              <a:t>Дефицит </a:t>
            </a:r>
            <a:r>
              <a:rPr lang="ru-RU" sz="4300" b="1" dirty="0" smtClean="0"/>
              <a:t>бюджета - </a:t>
            </a:r>
            <a:r>
              <a:rPr lang="ru-RU" sz="4300" dirty="0"/>
              <a:t>п</a:t>
            </a:r>
            <a:r>
              <a:rPr lang="ru-RU" sz="4300" dirty="0" smtClean="0"/>
              <a:t>ревышение </a:t>
            </a:r>
            <a:r>
              <a:rPr lang="ru-RU" sz="4300" dirty="0"/>
              <a:t>расходов бюджета над его доходами.</a:t>
            </a:r>
          </a:p>
          <a:p>
            <a:pPr algn="just"/>
            <a:r>
              <a:rPr lang="ru-RU" sz="4300" b="1" dirty="0"/>
              <a:t>Долгосрочные целевые </a:t>
            </a:r>
            <a:r>
              <a:rPr lang="ru-RU" sz="4300" b="1" dirty="0" smtClean="0"/>
              <a:t>программы - </a:t>
            </a:r>
            <a:r>
              <a:rPr lang="ru-RU" sz="4300" dirty="0"/>
              <a:t>о</a:t>
            </a:r>
            <a:r>
              <a:rPr lang="ru-RU" sz="4300" dirty="0" smtClean="0"/>
              <a:t>пределенный </a:t>
            </a:r>
            <a:r>
              <a:rPr lang="ru-RU" sz="4300" dirty="0"/>
              <a:t>по ресурсам, исполнителям и срокам реализации комплекс научно-исследовательских, опытно-конструкторских, производственных, социально-экономических, организационно-хозяйственных и других мероприятий, обеспечивающих эффективное решение комплексных задач в области экономического, социального, экологического и культурного развития Тульской области.</a:t>
            </a:r>
          </a:p>
          <a:p>
            <a:pPr algn="just"/>
            <a:r>
              <a:rPr lang="ru-RU" sz="4300" b="1" dirty="0" smtClean="0"/>
              <a:t>Дотации - </a:t>
            </a:r>
            <a:r>
              <a:rPr lang="ru-RU" sz="4300" dirty="0"/>
              <a:t>с</a:t>
            </a:r>
            <a:r>
              <a:rPr lang="ru-RU" sz="4300" dirty="0" smtClean="0"/>
              <a:t>редства</a:t>
            </a:r>
            <a:r>
              <a:rPr lang="ru-RU" sz="4300" dirty="0"/>
              <a:t>, предоставляемые одним бюджетом бюджетной системы РФ другому бюджету на безвозмездной и безвозвратной основе без указания конкретных целей использования.</a:t>
            </a:r>
          </a:p>
          <a:p>
            <a:pPr algn="just"/>
            <a:r>
              <a:rPr lang="ru-RU" sz="4300" b="1" dirty="0"/>
              <a:t>Казенное учреждение </a:t>
            </a:r>
            <a:r>
              <a:rPr lang="ru-RU" sz="4300" b="1" dirty="0" err="1" smtClean="0"/>
              <a:t>Чернского</a:t>
            </a:r>
            <a:r>
              <a:rPr lang="ru-RU" sz="4300" b="1" dirty="0" smtClean="0"/>
              <a:t> района- </a:t>
            </a:r>
            <a:r>
              <a:rPr lang="ru-RU" sz="4300" dirty="0" smtClean="0"/>
              <a:t>муниципальное </a:t>
            </a:r>
            <a:r>
              <a:rPr lang="ru-RU" sz="4300" dirty="0"/>
              <a:t>учреждение, осуществляющее оказание </a:t>
            </a:r>
            <a:r>
              <a:rPr lang="ru-RU" sz="4300" dirty="0" smtClean="0"/>
              <a:t>муниципальных </a:t>
            </a:r>
            <a:r>
              <a:rPr lang="ru-RU" sz="4300" dirty="0"/>
              <a:t>услуг, выполнение работ и(или) исполнение </a:t>
            </a:r>
            <a:r>
              <a:rPr lang="ru-RU" sz="4300" dirty="0" smtClean="0"/>
              <a:t>муниципальных </a:t>
            </a:r>
            <a:r>
              <a:rPr lang="ru-RU" sz="4300" dirty="0"/>
              <a:t>функций в целях обеспечения реализации, предусмотренных законодательством Российской Федерации полномочий органов </a:t>
            </a:r>
            <a:r>
              <a:rPr lang="ru-RU" sz="4300" dirty="0" smtClean="0"/>
              <a:t>муниципальной </a:t>
            </a:r>
            <a:r>
              <a:rPr lang="ru-RU" sz="4300" dirty="0"/>
              <a:t>власти </a:t>
            </a:r>
            <a:r>
              <a:rPr lang="ru-RU" sz="4300" dirty="0" smtClean="0"/>
              <a:t>(муниципальных </a:t>
            </a:r>
            <a:r>
              <a:rPr lang="ru-RU" sz="4300" dirty="0"/>
              <a:t>органов), финансовое обеспечение деятельности которого осуществляется за счет средств бюджета </a:t>
            </a:r>
            <a:r>
              <a:rPr lang="ru-RU" sz="4300" dirty="0" smtClean="0"/>
              <a:t>муниципального образования </a:t>
            </a:r>
            <a:r>
              <a:rPr lang="ru-RU" sz="4300" dirty="0" err="1" smtClean="0"/>
              <a:t>Чернский</a:t>
            </a:r>
            <a:r>
              <a:rPr lang="ru-RU" sz="4300" dirty="0" smtClean="0"/>
              <a:t> район на </a:t>
            </a:r>
            <a:r>
              <a:rPr lang="ru-RU" sz="4300" dirty="0"/>
              <a:t>основании бюджетной сметы.</a:t>
            </a:r>
          </a:p>
          <a:p>
            <a:pPr algn="just"/>
            <a:r>
              <a:rPr lang="ru-RU" sz="4300" b="1" dirty="0"/>
              <a:t>Кассовое обслуживание исполнения </a:t>
            </a:r>
            <a:r>
              <a:rPr lang="ru-RU" sz="4300" b="1" dirty="0" smtClean="0"/>
              <a:t>бюджета - </a:t>
            </a:r>
            <a:r>
              <a:rPr lang="ru-RU" sz="4300" dirty="0"/>
              <a:t>п</a:t>
            </a:r>
            <a:r>
              <a:rPr lang="ru-RU" sz="4300" dirty="0" smtClean="0"/>
              <a:t>роведение </a:t>
            </a:r>
            <a:r>
              <a:rPr lang="ru-RU" sz="4300" dirty="0"/>
              <a:t>и учет операций по кассовым поступлениям в бюджет и кассовым выплатам из бюджета.</a:t>
            </a:r>
          </a:p>
          <a:p>
            <a:pPr algn="just"/>
            <a:r>
              <a:rPr lang="ru-RU" sz="4300" b="1" dirty="0"/>
              <a:t>Межбюджетные </a:t>
            </a:r>
            <a:r>
              <a:rPr lang="ru-RU" sz="4300" b="1" dirty="0" smtClean="0"/>
              <a:t>отношения - </a:t>
            </a:r>
            <a:r>
              <a:rPr lang="ru-RU" sz="4300" dirty="0"/>
              <a:t>в</a:t>
            </a:r>
            <a:r>
              <a:rPr lang="ru-RU" sz="4300" dirty="0" smtClean="0"/>
              <a:t>заимоотношения </a:t>
            </a:r>
            <a:r>
              <a:rPr lang="ru-RU" sz="4300" dirty="0"/>
              <a:t>между органами государственной власти Российской Федерации, органами государственной власти субъектов РФ и органами местного </a:t>
            </a:r>
            <a:r>
              <a:rPr lang="ru-RU" sz="4300" dirty="0" smtClean="0"/>
              <a:t>самоуправления</a:t>
            </a:r>
            <a:r>
              <a:rPr lang="ru-RU" sz="4300" dirty="0"/>
              <a:t>, связанные с регулированием бюджетных правоотношений, формированием и исполнением соответствующих обязательств бюджетов.</a:t>
            </a:r>
          </a:p>
          <a:p>
            <a:pPr algn="just"/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0AF33-20FE-48F7-B3B4-AA4A17590297}" type="slidenum">
              <a:rPr lang="ru-RU" smtClean="0"/>
              <a:pPr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4606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504056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 smtClean="0"/>
              <a:t>Справочная информация о бюджетном процессе</a:t>
            </a:r>
            <a:endParaRPr lang="ru-RU" sz="2800" b="1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</p:nvPr>
        </p:nvGraphicFramePr>
        <p:xfrm>
          <a:off x="2417127" y="3182937"/>
          <a:ext cx="4309745" cy="86677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9842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1991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055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6446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500">
                          <a:effectLst/>
                        </a:rPr>
                        <a:t> </a:t>
                      </a:r>
                      <a:endParaRPr lang="ru-RU" sz="1200">
                        <a:solidFill>
                          <a:srgbClr val="000000"/>
                        </a:solidFill>
                        <a:effectLst/>
                        <a:latin typeface="Arial Unicode MS"/>
                      </a:endParaRPr>
                    </a:p>
                  </a:txBody>
                  <a:tcPr marL="6350" marR="635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500">
                          <a:effectLst/>
                        </a:rPr>
                        <a:t> </a:t>
                      </a:r>
                      <a:endParaRPr lang="ru-RU" sz="1200">
                        <a:solidFill>
                          <a:srgbClr val="000000"/>
                        </a:solidFill>
                        <a:effectLst/>
                        <a:latin typeface="Arial Unicode MS"/>
                      </a:endParaRPr>
                    </a:p>
                  </a:txBody>
                  <a:tcPr marL="6350" marR="635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500">
                          <a:effectLst/>
                        </a:rPr>
                        <a:t> </a:t>
                      </a:r>
                      <a:endParaRPr lang="ru-RU" sz="1200">
                        <a:solidFill>
                          <a:srgbClr val="000000"/>
                        </a:solidFill>
                        <a:effectLst/>
                        <a:latin typeface="Arial Unicode MS"/>
                      </a:endParaRPr>
                    </a:p>
                  </a:txBody>
                  <a:tcPr marL="6350" marR="635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3307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500">
                          <a:effectLst/>
                        </a:rPr>
                        <a:t> </a:t>
                      </a:r>
                      <a:endParaRPr lang="ru-RU" sz="1200">
                        <a:solidFill>
                          <a:srgbClr val="000000"/>
                        </a:solidFill>
                        <a:effectLst/>
                        <a:latin typeface="Arial Unicode MS"/>
                      </a:endParaRPr>
                    </a:p>
                  </a:txBody>
                  <a:tcPr marL="6350" marR="6350" marT="0" marB="0"/>
                </a:tc>
                <a:tc>
                  <a:txBody>
                    <a:bodyPr/>
                    <a:lstStyle/>
                    <a:p>
                      <a:pPr marL="469900" algn="l">
                        <a:lnSpc>
                          <a:spcPts val="6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ru-RU" sz="600" spc="0">
                          <a:effectLst/>
                        </a:rPr>
                        <a:t>Составление</a:t>
                      </a:r>
                      <a:endParaRPr lang="ru-RU" sz="800">
                        <a:effectLst/>
                        <a:latin typeface="Microsoft Sans Serif"/>
                        <a:ea typeface="Microsoft Sans Serif"/>
                      </a:endParaRPr>
                    </a:p>
                  </a:txBody>
                  <a:tcPr marL="6350" marR="6350" marT="0" marB="0"/>
                </a:tc>
                <a:tc>
                  <a:txBody>
                    <a:bodyPr/>
                    <a:lstStyle/>
                    <a:p>
                      <a:pPr marL="88900" algn="l">
                        <a:lnSpc>
                          <a:spcPts val="2000"/>
                        </a:lnSpc>
                        <a:spcBef>
                          <a:spcPts val="300"/>
                        </a:spcBef>
                        <a:spcAft>
                          <a:spcPts val="900"/>
                        </a:spcAft>
                      </a:pPr>
                      <a:r>
                        <a:rPr lang="ru-RU" sz="2000" spc="0">
                          <a:effectLst/>
                        </a:rPr>
                        <a:t>т</a:t>
                      </a:r>
                      <a:endParaRPr lang="ru-RU" sz="800">
                        <a:effectLst/>
                      </a:endParaRPr>
                    </a:p>
                    <a:p>
                      <a:pPr marL="736600" algn="l">
                        <a:lnSpc>
                          <a:spcPts val="600"/>
                        </a:lnSpc>
                        <a:spcBef>
                          <a:spcPts val="900"/>
                        </a:spcBef>
                        <a:spcAft>
                          <a:spcPts val="0"/>
                        </a:spcAft>
                      </a:pPr>
                      <a:r>
                        <a:rPr lang="ru-RU" sz="600" spc="0">
                          <a:effectLst/>
                        </a:rPr>
                        <a:t>Утверждение</a:t>
                      </a:r>
                      <a:endParaRPr lang="ru-RU" sz="800">
                        <a:effectLst/>
                        <a:latin typeface="Microsoft Sans Serif"/>
                        <a:ea typeface="Microsoft Sans Serif"/>
                      </a:endParaRPr>
                    </a:p>
                  </a:txBody>
                  <a:tcPr marL="6350" marR="635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43510">
                <a:tc>
                  <a:txBody>
                    <a:bodyPr/>
                    <a:lstStyle/>
                    <a:p>
                      <a:pPr algn="l">
                        <a:lnSpc>
                          <a:spcPts val="6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ru-RU" sz="600" spc="0">
                          <a:effectLst/>
                        </a:rPr>
                        <a:t>Исполнение</a:t>
                      </a:r>
                      <a:endParaRPr lang="ru-RU" sz="800">
                        <a:effectLst/>
                        <a:latin typeface="Microsoft Sans Serif"/>
                        <a:ea typeface="Microsoft Sans Serif"/>
                      </a:endParaRPr>
                    </a:p>
                  </a:txBody>
                  <a:tcPr marL="6350" marR="635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500">
                          <a:effectLst/>
                        </a:rPr>
                        <a:t> </a:t>
                      </a:r>
                      <a:endParaRPr lang="ru-RU" sz="1200">
                        <a:solidFill>
                          <a:srgbClr val="000000"/>
                        </a:solidFill>
                        <a:effectLst/>
                        <a:latin typeface="Arial Unicode MS"/>
                      </a:endParaRPr>
                    </a:p>
                  </a:txBody>
                  <a:tcPr marL="6350" marR="635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500">
                          <a:effectLst/>
                        </a:rPr>
                        <a:t> </a:t>
                      </a:r>
                      <a:endParaRPr lang="ru-RU" sz="1200">
                        <a:solidFill>
                          <a:srgbClr val="000000"/>
                        </a:solidFill>
                        <a:effectLst/>
                        <a:latin typeface="Arial Unicode MS"/>
                      </a:endParaRPr>
                    </a:p>
                  </a:txBody>
                  <a:tcPr marL="6350" marR="635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2419350" y="4046061"/>
          <a:ext cx="4305300" cy="1676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3053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l">
                        <a:lnSpc>
                          <a:spcPts val="600"/>
                        </a:lnSpc>
                        <a:spcAft>
                          <a:spcPts val="0"/>
                        </a:spcAft>
                      </a:pPr>
                      <a:r>
                        <a:rPr lang="ru-RU" sz="600" u="none" strike="noStrike" spc="0" dirty="0">
                          <a:effectLst/>
                        </a:rPr>
                        <a:t>Отчетность</a:t>
                      </a:r>
                      <a:endParaRPr lang="ru-RU" sz="1200" dirty="0">
                        <a:effectLst/>
                      </a:endParaRPr>
                    </a:p>
                    <a:p>
                      <a:pPr algn="l">
                        <a:lnSpc>
                          <a:spcPts val="600"/>
                        </a:lnSpc>
                        <a:spcAft>
                          <a:spcPts val="0"/>
                        </a:spcAft>
                      </a:pPr>
                      <a:r>
                        <a:rPr lang="ru-RU" sz="600" u="none" strike="noStrike" spc="0" dirty="0">
                          <a:effectLst/>
                        </a:rPr>
                        <a:t>Контроль</a:t>
                      </a:r>
                      <a:endParaRPr lang="ru-RU" sz="1200" dirty="0">
                        <a:effectLst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00" dirty="0">
                          <a:effectLst/>
                        </a:rPr>
                        <a:t> </a:t>
                      </a:r>
                      <a:endParaRPr lang="ru-RU" sz="1200" dirty="0">
                        <a:solidFill>
                          <a:srgbClr val="000000"/>
                        </a:solidFill>
                        <a:effectLst/>
                        <a:latin typeface="Arial Unicode MS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2419350" y="4046538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2419350" y="450373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" pitchFamily="34" charset="0"/>
                <a:cs typeface="Arial" pitchFamily="34" charset="0"/>
              </a:rPr>
              <a:t>С</a:t>
            </a:r>
            <a:r>
              <a:rPr kumimoji="0" lang="ru-RU" sz="2000" b="0" i="0" u="none" strike="noStrike" cap="none" normalizeH="0" baseline="0" smtClean="0" bmk="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Arial" pitchFamily="34" charset="0"/>
                <a:cs typeface="Arial" pitchFamily="34" charset="0"/>
              </a:rPr>
              <a:t>правочная информация о бюджетном</a:t>
            </a:r>
            <a:endParaRPr kumimoji="0" lang="ru-RU" sz="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Rectangle 5"/>
          <p:cNvSpPr>
            <a:spLocks noChangeArrowheads="1"/>
          </p:cNvSpPr>
          <p:nvPr/>
        </p:nvSpPr>
        <p:spPr bwMode="auto">
          <a:xfrm>
            <a:off x="395536" y="999454"/>
            <a:ext cx="8424936" cy="5139869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Arial" pitchFamily="34" charset="0"/>
                <a:cs typeface="Arial" pitchFamily="34" charset="0"/>
              </a:rPr>
              <a:t>Бюджет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Arial" pitchFamily="34" charset="0"/>
                <a:cs typeface="Arial" pitchFamily="34" charset="0"/>
              </a:rPr>
              <a:t>- форма образования и расходования денежных средств, предназначенных для финансового обеспечения задач и функций государства и местного самоуправления.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Arial" pitchFamily="34" charset="0"/>
                <a:cs typeface="Arial" pitchFamily="34" charset="0"/>
              </a:rPr>
              <a:t>Бюджетный процесс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Arial" pitchFamily="34" charset="0"/>
                <a:cs typeface="Arial" pitchFamily="34" charset="0"/>
              </a:rPr>
              <a:t>- регламентируемая законодательством Российской Федерации деятельность органов государственной власти, органов местного самоуправления и иных участников бюджетного процесса по составлению и рассмотрению проектов бюджетов, утверждению и исполнению бюджетов, контролю за их исполнением, осуществлению бюджетного учета, составлению, внешней проверке, рассмотрению и утверждению бюджетной отчетности.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Arial" pitchFamily="34" charset="0"/>
                <a:cs typeface="Arial" pitchFamily="34" charset="0"/>
              </a:rPr>
              <a:t>Дефицит бюджета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Arial" pitchFamily="34" charset="0"/>
                <a:cs typeface="Arial" pitchFamily="34" charset="0"/>
              </a:rPr>
              <a:t>- превышение расходов бюджета над его доходами.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Arial" pitchFamily="34" charset="0"/>
                <a:cs typeface="Arial" pitchFamily="34" charset="0"/>
              </a:rPr>
              <a:t>Профицит бюджета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Arial" pitchFamily="34" charset="0"/>
                <a:cs typeface="Arial" pitchFamily="34" charset="0"/>
              </a:rPr>
              <a:t>- превышение доходов бюджета над его расходами.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>
              <a:solidFill>
                <a:srgbClr val="000000"/>
              </a:solidFill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Arial" pitchFamily="34" charset="0"/>
                <a:cs typeface="Arial" pitchFamily="34" charset="0"/>
              </a:rPr>
              <a:t>Составление проекта бюджета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Arial" pitchFamily="34" charset="0"/>
                <a:cs typeface="Arial" pitchFamily="34" charset="0"/>
              </a:rPr>
              <a:t>Начальный этап бюджетного процесса. На этом этапе составляется прогноз социально-экономического развития государства, определяются основные характеристики бюджета на очередной финансовый год и плановый период, основные методы и направления покрытия дефицита бюджета, долговая политика государства, а также распределение бюджетных ассигнований, утверждаются основные направления налоговой, бюджетной и денежно-кредитной политики на очередной финансовый год и плановый период. Подготавливаются проекты бюджетов.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Arial" pitchFamily="34" charset="0"/>
                <a:cs typeface="Arial" pitchFamily="34" charset="0"/>
              </a:rPr>
              <a:t>Бюджетный процесс завершается составлением и утверждением отчета об исполнении бюджета, что яв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Arial" pitchFamily="34" charset="0"/>
                <a:cs typeface="Arial" pitchFamily="34" charset="0"/>
              </a:rPr>
              <a:t>ляется важной формой контроля за его исполнением. Отчет об исполнении бюджета составляется финансовыми органами на основании ведущегося ими через органы казначейства учета исполнения бюджета и </a:t>
            </a:r>
            <a:r>
              <a:rPr kumimoji="0" lang="ru-RU" sz="1400" b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Corbel" pitchFamily="34" charset="0"/>
                <a:cs typeface="Arial" pitchFamily="34" charset="0"/>
              </a:rPr>
              <a:t>отчетов 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Arial" pitchFamily="34" charset="0"/>
                <a:cs typeface="Arial" pitchFamily="34" charset="0"/>
              </a:rPr>
              <a:t>учреждений и организаций, кредитных учреждений, участвующих в исполнении бюджета.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0AF33-20FE-48F7-B3B4-AA4A17590297}" type="slidenum">
              <a:rPr lang="ru-RU" smtClean="0"/>
              <a:pPr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3539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385" r="1652" b="9591"/>
          <a:stretch/>
        </p:blipFill>
        <p:spPr>
          <a:xfrm>
            <a:off x="323528" y="404664"/>
            <a:ext cx="8547095" cy="5904655"/>
          </a:xfrm>
        </p:spPr>
      </p:pic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0AF33-20FE-48F7-B3B4-AA4A17590297}" type="slidenum">
              <a:rPr lang="ru-RU" smtClean="0"/>
              <a:pPr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0919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4876</TotalTime>
  <Words>2898</Words>
  <Application>Microsoft Office PowerPoint</Application>
  <PresentationFormat>Экран (4:3)</PresentationFormat>
  <Paragraphs>496</Paragraphs>
  <Slides>35</Slides>
  <Notes>2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12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3</vt:i4>
      </vt:variant>
      <vt:variant>
        <vt:lpstr>Заголовки слайдов</vt:lpstr>
      </vt:variant>
      <vt:variant>
        <vt:i4>35</vt:i4>
      </vt:variant>
    </vt:vector>
  </HeadingPairs>
  <TitlesOfParts>
    <vt:vector size="51" baseType="lpstr">
      <vt:lpstr>Arial Unicode MS</vt:lpstr>
      <vt:lpstr>Arial</vt:lpstr>
      <vt:lpstr>Calibri</vt:lpstr>
      <vt:lpstr>Century Gothic</vt:lpstr>
      <vt:lpstr>Constantia</vt:lpstr>
      <vt:lpstr>Corbel</vt:lpstr>
      <vt:lpstr>Georgia</vt:lpstr>
      <vt:lpstr>Microsoft Sans Serif</vt:lpstr>
      <vt:lpstr>Tahoma</vt:lpstr>
      <vt:lpstr>Times New Roman</vt:lpstr>
      <vt:lpstr>Wingdings</vt:lpstr>
      <vt:lpstr>Wingdings 2</vt:lpstr>
      <vt:lpstr>Поток</vt:lpstr>
      <vt:lpstr>Диаграмма Microsoft Excel</vt:lpstr>
      <vt:lpstr>Лист</vt:lpstr>
      <vt:lpstr>Диаграмма</vt:lpstr>
      <vt:lpstr>БЮДЖЕТ ДЛЯ ГРАЖДАН</vt:lpstr>
      <vt:lpstr>УВАЖАЕМЫЕ ДРУЗЬЯ!</vt:lpstr>
      <vt:lpstr>Содержание</vt:lpstr>
      <vt:lpstr>Глоссарий</vt:lpstr>
      <vt:lpstr>Презентация PowerPoint</vt:lpstr>
      <vt:lpstr>Презентация PowerPoint</vt:lpstr>
      <vt:lpstr>Презентация PowerPoint</vt:lpstr>
      <vt:lpstr>Справочная информация о бюджетном процессе</vt:lpstr>
      <vt:lpstr>Презентация PowerPoint</vt:lpstr>
      <vt:lpstr>Справочная информация о бюджетном процессе</vt:lpstr>
      <vt:lpstr>ОПИСАНИЕ АДМИНИСТРАТИВНО-ТЕРРИТОРИАЛЬНОГО ДЕЛЕНИЯ ЧЕРНСКОГО РАЙОНА</vt:lpstr>
      <vt:lpstr>Основные показатели социально-экономического развития МО Чернский район Тульской области на 2022-2026 годы</vt:lpstr>
      <vt:lpstr>Основные цели бюджетной политики МО Чернский район Тульской области на 2024- 2026 годы </vt:lpstr>
      <vt:lpstr>Основные задачи и приоритетные направления бюджетной политики </vt:lpstr>
      <vt:lpstr>Доходы консолидированного бюджета МО Чернский район в 2023-2026 г.(млн. руб.) </vt:lpstr>
      <vt:lpstr>Объем налоговых и неналоговых доходов консолидированного бюджета МО Чернский район в 2023-2026 г.г. (млн.руб.)</vt:lpstr>
      <vt:lpstr>Презентация PowerPoint</vt:lpstr>
      <vt:lpstr>Налоги на совокупный доход в консолидированном бюджете МО Чернский район на 2024-2026 г.г.   (млн.руб.)</vt:lpstr>
      <vt:lpstr>Налоги на имущество в консолидированном бюджете МО Чернский район  2024-2026 г. (млн.руб.)</vt:lpstr>
      <vt:lpstr>Доходы от использования имущества, находящегося в муниципальной собственности в  консолидированном  бюджете  Чернского района 2024-2026 г.( млн.руб.)</vt:lpstr>
      <vt:lpstr>Структура безвозмездных поступлений в консолидированный бюджет МО Чернский район в 2023 -2026 г.г.(млн.руб.)</vt:lpstr>
      <vt:lpstr>Доходы бюджета МО Чернский район 2023-2026 г.г. (млн.руб.)</vt:lpstr>
      <vt:lpstr>Налоговые доходы бюджета МО Чернский район на 2024 год и плановый период 2025 -2026 г.г.(тыс. руб.)</vt:lpstr>
      <vt:lpstr>Неналоговые доходы бюджета МО Чернский район на 2024 год и плановый период 2025 -2026 г.г.(тыс. руб.) </vt:lpstr>
      <vt:lpstr>Основные параметры бюджета района на 2024 год</vt:lpstr>
      <vt:lpstr>Презентация PowerPoint</vt:lpstr>
      <vt:lpstr> Расходы бюджета на 2024 г. на плановый период 2025 и 2026 г. по разделам классификации расходов бюджетов РФ     (тыс. руб.)          </vt:lpstr>
      <vt:lpstr>Презентация PowerPoint</vt:lpstr>
      <vt:lpstr>Презентация PowerPoint</vt:lpstr>
      <vt:lpstr>Доля программных и непрограммных расходов в бюджете МО Чернский район</vt:lpstr>
      <vt:lpstr>Дорожный фонд МО Чернский район на 2024-2026 годы (тыс.руб.)</vt:lpstr>
      <vt:lpstr>Презентация PowerPoint</vt:lpstr>
      <vt:lpstr>Презентация PowerPoint</vt:lpstr>
      <vt:lpstr>Размер дефицита бюджета МО Чернский район </vt:lpstr>
      <vt:lpstr>Бюджет для граждан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БЮДЖЕТ ДЛЯ ГРАЖДАН</dc:title>
  <dc:creator>071rus</dc:creator>
  <cp:lastModifiedBy>kovtun</cp:lastModifiedBy>
  <cp:revision>366</cp:revision>
  <cp:lastPrinted>2024-02-13T05:52:25Z</cp:lastPrinted>
  <dcterms:created xsi:type="dcterms:W3CDTF">2018-01-20T14:25:11Z</dcterms:created>
  <dcterms:modified xsi:type="dcterms:W3CDTF">2024-02-13T06:24:24Z</dcterms:modified>
</cp:coreProperties>
</file>